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1" r:id="rId1"/>
  </p:sldMasterIdLst>
  <p:notesMasterIdLst>
    <p:notesMasterId r:id="rId27"/>
  </p:notesMasterIdLst>
  <p:sldIdLst>
    <p:sldId id="256" r:id="rId2"/>
    <p:sldId id="483" r:id="rId3"/>
    <p:sldId id="484" r:id="rId4"/>
    <p:sldId id="485" r:id="rId5"/>
    <p:sldId id="486" r:id="rId6"/>
    <p:sldId id="487" r:id="rId7"/>
    <p:sldId id="470" r:id="rId8"/>
    <p:sldId id="477" r:id="rId9"/>
    <p:sldId id="467" r:id="rId10"/>
    <p:sldId id="421" r:id="rId11"/>
    <p:sldId id="488" r:id="rId12"/>
    <p:sldId id="468" r:id="rId13"/>
    <p:sldId id="489" r:id="rId14"/>
    <p:sldId id="490" r:id="rId15"/>
    <p:sldId id="471" r:id="rId16"/>
    <p:sldId id="472" r:id="rId17"/>
    <p:sldId id="433" r:id="rId18"/>
    <p:sldId id="460" r:id="rId19"/>
    <p:sldId id="491" r:id="rId20"/>
    <p:sldId id="492" r:id="rId21"/>
    <p:sldId id="494" r:id="rId22"/>
    <p:sldId id="474" r:id="rId23"/>
    <p:sldId id="475" r:id="rId24"/>
    <p:sldId id="493" r:id="rId25"/>
    <p:sldId id="432" r:id="rId26"/>
  </p:sldIdLst>
  <p:sldSz cx="9144000" cy="6858000" type="screen4x3"/>
  <p:notesSz cx="9144000" cy="68580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9E97"/>
    <a:srgbClr val="408000"/>
    <a:srgbClr val="B6DBA9"/>
    <a:srgbClr val="A5A4E0"/>
    <a:srgbClr val="61ACFC"/>
    <a:srgbClr val="1B00CE"/>
    <a:srgbClr val="901422"/>
    <a:srgbClr val="91182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4469" autoAdjust="0"/>
  </p:normalViewPr>
  <p:slideViewPr>
    <p:cSldViewPr>
      <p:cViewPr varScale="1">
        <p:scale>
          <a:sx n="92" d="100"/>
          <a:sy n="92" d="100"/>
        </p:scale>
        <p:origin x="-800" y="-96"/>
      </p:cViewPr>
      <p:guideLst>
        <p:guide orient="horz" pos="2064"/>
        <p:guide pos="34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1816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374087-4CAA-1D4B-96C0-A53B776C8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7783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9E07138-0B73-1D4E-B8AD-6F499DD901E2}" type="slidenum">
              <a:rPr lang="en-US" sz="1200">
                <a:solidFill>
                  <a:schemeClr val="tx2"/>
                </a:solidFill>
              </a:rPr>
              <a:pPr/>
              <a:t>1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HSX is an optimized</a:t>
            </a:r>
            <a:r>
              <a:rPr lang="en-US" baseline="0" dirty="0" smtClean="0"/>
              <a:t> quasi-helically symmetric stellarator.  Its magnetic field strength is constant along a helical direction.  This is shown in this picture of a flux surface.  Different colors represent different values of magnetic field strength.  You can see that bands of constant magnetic field strength wrap helically around the machine.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Quasi-symmetry has been shown to reduce neoclassical transport. HSX has also  been shown to have reduced flow damping along its helical direction of symmetry.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Only electron cyclotron resonance heating is available on HSX, so the ions are typically much colder than the electrons.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38A56-B413-41E2-B31B-DD2C8CCBA1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26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22FE-008C-2C42-8360-990406DDE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4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B333-9BFA-0E4B-9E99-F3C393D13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26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175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175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A6325-B949-ED42-A4C0-5AB40D2B4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6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A5F9-D563-C749-950E-E8D6788D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97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1E44-3B8B-7546-AC62-133ABDDAE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273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89000"/>
            <a:ext cx="4343400" cy="86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4343400" cy="86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0A9A4-438C-3545-8DAB-BF87C18CB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9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1746-1346-3A4A-A950-D8C812EC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182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F34D-D3CB-474C-ADB8-976998D3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0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97D87-27B0-B849-8AF1-2498202A0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56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EB8D-1B43-4B48-BC38-EA0ECA8DF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46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70EB4-50A0-AC47-A243-664DBE53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39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89000"/>
            <a:ext cx="883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D690949B-8E15-9F44-B9CE-BF66FD22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59"/>
          <p:cNvSpPr>
            <a:spLocks noChangeArrowheads="1"/>
          </p:cNvSpPr>
          <p:nvPr userDrawn="1"/>
        </p:nvSpPr>
        <p:spPr bwMode="auto">
          <a:xfrm>
            <a:off x="-17463" y="0"/>
            <a:ext cx="9170988" cy="8223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7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084888"/>
            <a:ext cx="392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15875" y="7938"/>
            <a:ext cx="8958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6E6E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6E6E6"/>
          </a:solidFill>
          <a:latin typeface="Helvetica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6E6E6"/>
          </a:solidFill>
          <a:latin typeface="Helvetica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6E6E6"/>
          </a:solidFill>
          <a:latin typeface="Helvetica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E6E6E6"/>
          </a:solidFill>
          <a:latin typeface="Helvetica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6E6E6"/>
          </a:solidFill>
          <a:latin typeface="Helvetica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6E6E6"/>
          </a:solidFill>
          <a:latin typeface="Helvetica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6E6E6"/>
          </a:solidFill>
          <a:latin typeface="Helvetica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6E6E6"/>
          </a:solidFill>
          <a:latin typeface="Helvetica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png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984" y="4271962"/>
            <a:ext cx="2012016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" y="457200"/>
            <a:ext cx="8967788" cy="1524000"/>
          </a:xfrm>
          <a:effectLst>
            <a:outerShdw blurRad="12700" dist="12649" dir="13500000" algn="ctr" rotWithShape="0">
              <a:srgbClr val="393115">
                <a:alpha val="3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8B6100"/>
                </a:solidFill>
              </a:rPr>
              <a:t>Charge-Exchange Spectroscopy at the University of Wisconsin-</a:t>
            </a:r>
            <a:r>
              <a:rPr lang="en-US" sz="3200" b="1" dirty="0" smtClean="0">
                <a:solidFill>
                  <a:srgbClr val="8B6100"/>
                </a:solidFill>
              </a:rPr>
              <a:t>Madison</a:t>
            </a:r>
            <a:endParaRPr lang="en-US" sz="3200" b="1" dirty="0" smtClean="0">
              <a:solidFill>
                <a:srgbClr val="8B61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8686800" cy="3276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Mark 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Nornberg</a:t>
            </a:r>
          </a:p>
          <a:p>
            <a:pPr eaLnBrk="1" hangingPunct="1"/>
            <a:endParaRPr lang="en-US" sz="20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err="1" smtClean="0">
                <a:latin typeface="Helvetica" charset="0"/>
                <a:ea typeface="ＭＳ Ｐゴシック" charset="0"/>
                <a:cs typeface="ＭＳ Ｐゴシック" charset="0"/>
              </a:rPr>
              <a:t>Santhosh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 Kumar, Daniel Den </a:t>
            </a:r>
            <a:r>
              <a:rPr lang="en-US" sz="2000" dirty="0" err="1" smtClean="0">
                <a:latin typeface="Helvetica" charset="0"/>
                <a:ea typeface="ＭＳ Ｐゴシック" charset="0"/>
                <a:cs typeface="ＭＳ Ｐゴシック" charset="0"/>
              </a:rPr>
              <a:t>Hartog</a:t>
            </a:r>
            <a:endParaRPr lang="en-US" sz="20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Alexis </a:t>
            </a:r>
            <a:r>
              <a:rPr lang="en-US" sz="2000" dirty="0" err="1" smtClean="0">
                <a:latin typeface="Helvetica" charset="0"/>
                <a:ea typeface="ＭＳ Ｐゴシック" charset="0"/>
                <a:cs typeface="ＭＳ Ｐゴシック" charset="0"/>
              </a:rPr>
              <a:t>Briesemeister</a:t>
            </a:r>
            <a:endParaRPr lang="en-US" sz="20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Text Box 21"/>
          <p:cNvSpPr txBox="1">
            <a:spLocks noChangeArrowheads="1"/>
          </p:cNvSpPr>
          <p:nvPr/>
        </p:nvSpPr>
        <p:spPr bwMode="auto">
          <a:xfrm>
            <a:off x="79375" y="6257925"/>
            <a:ext cx="898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200" i="1" dirty="0" smtClean="0"/>
              <a:t>2012 ADAS Workshop  </a:t>
            </a:r>
            <a:r>
              <a:rPr lang="en-US" sz="1200" i="1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1200" i="1" dirty="0" smtClean="0">
                <a:latin typeface="Helvetica"/>
                <a:ea typeface="Wingdings"/>
                <a:cs typeface="Helvetica"/>
                <a:sym typeface="Wingdings"/>
              </a:rPr>
              <a:t>CEA </a:t>
            </a:r>
            <a:r>
              <a:rPr lang="en-US" sz="1200" i="1" dirty="0" err="1" smtClean="0">
                <a:latin typeface="Helvetica"/>
                <a:ea typeface="Wingdings"/>
                <a:cs typeface="Helvetica"/>
                <a:sym typeface="Wingdings"/>
              </a:rPr>
              <a:t>Cadarache</a:t>
            </a:r>
            <a:r>
              <a:rPr lang="en-US" sz="1200" i="1" dirty="0" smtClean="0">
                <a:latin typeface="Helvetica"/>
                <a:ea typeface="Wingdings"/>
                <a:cs typeface="Helvetica"/>
                <a:sym typeface="Wingdings"/>
              </a:rPr>
              <a:t>, France </a:t>
            </a:r>
            <a:r>
              <a:rPr lang="en-US" sz="1200" i="1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1200" i="1" dirty="0" smtClean="0">
                <a:latin typeface="+mj-lt"/>
                <a:ea typeface="Wingdings"/>
                <a:cs typeface="Wingdings"/>
                <a:sym typeface="Wingdings"/>
              </a:rPr>
              <a:t>24 Sept. 2012</a:t>
            </a:r>
            <a:r>
              <a:rPr lang="en-US" sz="1200" i="1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z="1200" i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23386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Dramatic ion heating occurs during the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reconnection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event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554163" y="551815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Time (ms)</a:t>
            </a:r>
            <a:br>
              <a:rPr lang="en-US" sz="1800"/>
            </a:br>
            <a:r>
              <a:rPr lang="en-US" sz="1800"/>
              <a:t>(relative to reconnection event) 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327650" y="1676400"/>
            <a:ext cx="358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/>
              <a:t>Magnetic energy in the  equilibrium magnetic field drops suddenly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381625" y="3505200"/>
            <a:ext cx="2801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/>
              <a:t>Large fraction of released</a:t>
            </a:r>
            <a:br>
              <a:rPr lang="en-US" sz="1800"/>
            </a:br>
            <a:r>
              <a:rPr lang="en-US" sz="1800"/>
              <a:t>energy transferred to ions</a:t>
            </a:r>
          </a:p>
        </p:txBody>
      </p:sp>
      <p:graphicFrame>
        <p:nvGraphicFramePr>
          <p:cNvPr id="21510" name="Object 2"/>
          <p:cNvGraphicFramePr>
            <a:graphicFrameLocks noChangeAspect="1"/>
          </p:cNvGraphicFramePr>
          <p:nvPr/>
        </p:nvGraphicFramePr>
        <p:xfrm>
          <a:off x="6426200" y="4343400"/>
          <a:ext cx="660400" cy="279400"/>
        </p:xfrm>
        <a:graphic>
          <a:graphicData uri="http://schemas.openxmlformats.org/presentationml/2006/ole">
            <p:oleObj spid="_x0000_s21545" name="Equation" r:id="rId4" imgW="660400" imgH="279400" progId="Equation.3">
              <p:embed/>
            </p:oleObj>
          </a:graphicData>
        </a:graphic>
      </p:graphicFrame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6116638" y="4764088"/>
            <a:ext cx="128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>
                <a:latin typeface="Symbol" charset="0"/>
                <a:cs typeface="Symbol" charset="0"/>
              </a:rPr>
              <a:t>D</a:t>
            </a:r>
            <a:r>
              <a:rPr lang="en-US" sz="1800" i="1">
                <a:latin typeface="Times" charset="0"/>
                <a:cs typeface="Times" charset="0"/>
              </a:rPr>
              <a:t>t</a:t>
            </a:r>
            <a:r>
              <a:rPr lang="en-US" sz="1800">
                <a:cs typeface="Times" charset="0"/>
              </a:rPr>
              <a:t> ~100 µs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</a:t>
            </a:r>
            <a:r>
              <a:rPr lang="en-US" dirty="0" smtClean="0"/>
              <a:t>heating</a:t>
            </a:r>
            <a:r>
              <a:rPr lang="en-US" dirty="0" smtClean="0"/>
              <a:t> is distributed throughout </a:t>
            </a:r>
            <a:r>
              <a:rPr lang="en-US" dirty="0"/>
              <a:t>the </a:t>
            </a:r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562600"/>
            <a:ext cx="8839200" cy="762000"/>
          </a:xfrm>
        </p:spPr>
        <p:txBody>
          <a:bodyPr/>
          <a:lstStyle/>
          <a:p>
            <a:r>
              <a:rPr lang="en-US" sz="2000" i="1" dirty="0" smtClean="0"/>
              <a:t>T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/>
              <a:t>normally drops </a:t>
            </a:r>
            <a:r>
              <a:rPr lang="en-US" sz="2000" dirty="0" smtClean="0"/>
              <a:t>following </a:t>
            </a:r>
            <a:r>
              <a:rPr lang="en-US" sz="2000" dirty="0"/>
              <a:t>a reconnection event</a:t>
            </a:r>
            <a:endParaRPr lang="en-US" sz="2000" i="1" dirty="0"/>
          </a:p>
        </p:txBody>
      </p:sp>
      <p:sp>
        <p:nvSpPr>
          <p:cNvPr id="501767" name="Rectangle 7"/>
          <p:cNvSpPr>
            <a:spLocks noChangeArrowheads="1"/>
          </p:cNvSpPr>
          <p:nvPr/>
        </p:nvSpPr>
        <p:spPr bwMode="auto">
          <a:xfrm>
            <a:off x="3070225" y="1295400"/>
            <a:ext cx="210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/>
              <a:t>T</a:t>
            </a:r>
            <a:r>
              <a:rPr lang="en-US" sz="2000" b="1" i="1" baseline="-25000"/>
              <a:t>i</a:t>
            </a:r>
            <a:r>
              <a:rPr lang="en-US" sz="2000" b="1"/>
              <a:t> versus radius</a:t>
            </a:r>
          </a:p>
        </p:txBody>
      </p:sp>
      <p:pic>
        <p:nvPicPr>
          <p:cNvPr id="501771" name="Picture 11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425" y="1828800"/>
            <a:ext cx="327660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772" name="Rectangle 12"/>
          <p:cNvSpPr>
            <a:spLocks noChangeArrowheads="1"/>
          </p:cNvSpPr>
          <p:nvPr/>
        </p:nvSpPr>
        <p:spPr bwMode="auto">
          <a:xfrm>
            <a:off x="6042025" y="289560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" charset="0"/>
              </a:rPr>
              <a:t>T</a:t>
            </a:r>
            <a:r>
              <a:rPr lang="en-US" sz="2400" i="1" baseline="-25000" dirty="0">
                <a:solidFill>
                  <a:schemeClr val="tx1"/>
                </a:solidFill>
                <a:latin typeface="Times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" charset="0"/>
              </a:rPr>
              <a:t>keV</a:t>
            </a:r>
            <a:r>
              <a:rPr lang="en-US" sz="2400" dirty="0">
                <a:solidFill>
                  <a:schemeClr val="tx1"/>
                </a:solidFill>
                <a:latin typeface="Times" charset="0"/>
              </a:rPr>
              <a:t>)</a:t>
            </a:r>
          </a:p>
        </p:txBody>
      </p:sp>
      <p:sp>
        <p:nvSpPr>
          <p:cNvPr id="501773" name="Rectangle 13"/>
          <p:cNvSpPr>
            <a:spLocks noChangeArrowheads="1"/>
          </p:cNvSpPr>
          <p:nvPr/>
        </p:nvSpPr>
        <p:spPr bwMode="auto">
          <a:xfrm>
            <a:off x="4060825" y="2133600"/>
            <a:ext cx="162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after (+0.15 ms)</a:t>
            </a:r>
          </a:p>
        </p:txBody>
      </p:sp>
      <p:sp>
        <p:nvSpPr>
          <p:cNvPr id="501774" name="Rectangle 14"/>
          <p:cNvSpPr>
            <a:spLocks noChangeArrowheads="1"/>
          </p:cNvSpPr>
          <p:nvPr/>
        </p:nvSpPr>
        <p:spPr bwMode="auto">
          <a:xfrm>
            <a:off x="3603625" y="3657600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before (-0.3 ms)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Much is known about thermal ion heating in MST.</a:t>
            </a:r>
          </a:p>
        </p:txBody>
      </p:sp>
      <p:sp>
        <p:nvSpPr>
          <p:cNvPr id="22530" name="Text Box 32"/>
          <p:cNvSpPr txBox="1">
            <a:spLocks noChangeArrowheads="1"/>
          </p:cNvSpPr>
          <p:nvPr/>
        </p:nvSpPr>
        <p:spPr bwMode="auto">
          <a:xfrm>
            <a:off x="533400" y="1787525"/>
            <a:ext cx="8001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 Equilibrium magnetic field is the ultimate energy source</a:t>
            </a:r>
            <a:r>
              <a:rPr lang="en-US" sz="2000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 The heating rate is very large (3-10 </a:t>
            </a:r>
            <a:r>
              <a:rPr lang="en-US" sz="2000" dirty="0" err="1"/>
              <a:t>MeV/s</a:t>
            </a:r>
            <a:r>
              <a:rPr lang="en-US" sz="2000" dirty="0"/>
              <a:t>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 The majority ion heating efficiency ~ m</a:t>
            </a:r>
            <a:r>
              <a:rPr lang="en-US" sz="2000" baseline="30000" dirty="0"/>
              <a:t>1/2</a:t>
            </a:r>
            <a:r>
              <a:rPr lang="en-US" sz="2000" dirty="0"/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 Fully-developed magnetic turbulence is required (i.e. </a:t>
            </a:r>
            <a:r>
              <a:rPr lang="en-US" sz="2000" i="1" dirty="0" err="1"/>
              <a:t>m</a:t>
            </a:r>
            <a:r>
              <a:rPr lang="en-US" sz="2000" i="1" dirty="0"/>
              <a:t>=0 </a:t>
            </a:r>
            <a:r>
              <a:rPr lang="en-US" sz="2000" dirty="0"/>
              <a:t>is a necessary condition).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 Impurities tend to be hotter than the majority ions</a:t>
            </a:r>
            <a:r>
              <a:rPr lang="en-US" sz="2000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The heating is anisotropic with 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perp</a:t>
            </a:r>
            <a:r>
              <a:rPr lang="en-US" sz="2000" dirty="0" smtClean="0"/>
              <a:t> &gt; </a:t>
            </a:r>
            <a:r>
              <a:rPr lang="en-US" sz="2000" i="1" dirty="0" err="1" smtClean="0"/>
              <a:t>T</a:t>
            </a:r>
            <a:r>
              <a:rPr lang="en-US" sz="2000" baseline="-25000" dirty="0" err="1" smtClean="0"/>
              <a:t>par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5159514"/>
            <a:ext cx="6858000" cy="707886"/>
            <a:chOff x="914400" y="5334034"/>
            <a:chExt cx="6858000" cy="707747"/>
          </a:xfrm>
        </p:grpSpPr>
        <p:sp>
          <p:nvSpPr>
            <p:cNvPr id="22532" name="TextBox 3"/>
            <p:cNvSpPr txBox="1">
              <a:spLocks noChangeArrowheads="1"/>
            </p:cNvSpPr>
            <p:nvPr/>
          </p:nvSpPr>
          <p:spPr bwMode="auto">
            <a:xfrm>
              <a:off x="1447800" y="5334034"/>
              <a:ext cx="6324600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However, a comprehensive theoretical </a:t>
              </a:r>
              <a:r>
                <a:rPr lang="en-US" sz="2000" dirty="0" smtClean="0"/>
                <a:t>understanding of </a:t>
              </a:r>
              <a:r>
                <a:rPr lang="en-US" sz="2000" dirty="0"/>
                <a:t>the thermal heating mechanism remains elusive.</a:t>
              </a:r>
            </a:p>
          </p:txBody>
        </p:sp>
        <p:sp>
          <p:nvSpPr>
            <p:cNvPr id="22533" name="Notched Right Arrow 4"/>
            <p:cNvSpPr>
              <a:spLocks noChangeAspect="1"/>
            </p:cNvSpPr>
            <p:nvPr/>
          </p:nvSpPr>
          <p:spPr bwMode="auto">
            <a:xfrm>
              <a:off x="914400" y="5562634"/>
              <a:ext cx="440283" cy="218084"/>
            </a:xfrm>
            <a:prstGeom prst="notchedRightArrow">
              <a:avLst>
                <a:gd name="adj1" fmla="val 50000"/>
                <a:gd name="adj2" fmla="val 5000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Reconnection-heating is exploited to achieve Ti ~ 1 </a:t>
            </a:r>
            <a:r>
              <a:rPr lang="en-US" dirty="0" err="1" smtClean="0"/>
              <a:t>keV</a:t>
            </a:r>
            <a:r>
              <a:rPr lang="en-US" dirty="0" smtClean="0"/>
              <a:t> in enhanced confinement discharges</a:t>
            </a:r>
            <a:endParaRPr lang="en-US" dirty="0"/>
          </a:p>
        </p:txBody>
      </p:sp>
      <p:sp>
        <p:nvSpPr>
          <p:cNvPr id="4905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609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Ion energy is retained by initiating improved confinement following a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event</a:t>
            </a:r>
            <a:endParaRPr lang="en-US" sz="2000" i="1" dirty="0"/>
          </a:p>
        </p:txBody>
      </p:sp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1014413" y="2932113"/>
            <a:ext cx="1271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1"/>
                </a:solidFill>
              </a:rPr>
              <a:t>B</a:t>
            </a:r>
            <a:r>
              <a:rPr lang="en-US" sz="2000">
                <a:solidFill>
                  <a:schemeClr val="tx1"/>
                </a:solidFill>
              </a:rPr>
              <a:t> (gauss)</a:t>
            </a:r>
          </a:p>
        </p:txBody>
      </p:sp>
      <p:sp>
        <p:nvSpPr>
          <p:cNvPr id="490509" name="Rectangle 13"/>
          <p:cNvSpPr>
            <a:spLocks noChangeArrowheads="1"/>
          </p:cNvSpPr>
          <p:nvPr/>
        </p:nvSpPr>
        <p:spPr bwMode="auto">
          <a:xfrm>
            <a:off x="1066800" y="2763838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~</a:t>
            </a:r>
          </a:p>
        </p:txBody>
      </p:sp>
      <p:sp>
        <p:nvSpPr>
          <p:cNvPr id="490510" name="Rectangle 14"/>
          <p:cNvSpPr>
            <a:spLocks noChangeArrowheads="1"/>
          </p:cNvSpPr>
          <p:nvPr/>
        </p:nvSpPr>
        <p:spPr bwMode="auto">
          <a:xfrm>
            <a:off x="1066800" y="4937125"/>
            <a:ext cx="105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1"/>
                </a:solidFill>
              </a:rPr>
              <a:t>T</a:t>
            </a:r>
            <a:r>
              <a:rPr lang="en-US" sz="2000" i="1" baseline="-25000">
                <a:solidFill>
                  <a:schemeClr val="tx1"/>
                </a:solidFill>
              </a:rPr>
              <a:t>i</a:t>
            </a:r>
            <a:r>
              <a:rPr lang="en-US" sz="2000">
                <a:solidFill>
                  <a:schemeClr val="tx1"/>
                </a:solidFill>
              </a:rPr>
              <a:t> (keV)</a:t>
            </a: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490512" name="Rectangle 16"/>
          <p:cNvSpPr>
            <a:spLocks noChangeArrowheads="1"/>
          </p:cNvSpPr>
          <p:nvPr/>
        </p:nvSpPr>
        <p:spPr bwMode="auto">
          <a:xfrm>
            <a:off x="4800600" y="6440488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time (ms)</a:t>
            </a:r>
          </a:p>
        </p:txBody>
      </p:sp>
      <p:sp>
        <p:nvSpPr>
          <p:cNvPr id="490513" name="Rectangle 17"/>
          <p:cNvSpPr>
            <a:spLocks noChangeArrowheads="1"/>
          </p:cNvSpPr>
          <p:nvPr/>
        </p:nvSpPr>
        <p:spPr bwMode="auto">
          <a:xfrm>
            <a:off x="3448050" y="6096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90514" name="Rectangle 18"/>
          <p:cNvSpPr>
            <a:spLocks noChangeArrowheads="1"/>
          </p:cNvSpPr>
          <p:nvPr/>
        </p:nvSpPr>
        <p:spPr bwMode="auto">
          <a:xfrm>
            <a:off x="4800600" y="6096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90515" name="Rectangle 19"/>
          <p:cNvSpPr>
            <a:spLocks noChangeArrowheads="1"/>
          </p:cNvSpPr>
          <p:nvPr/>
        </p:nvSpPr>
        <p:spPr bwMode="auto">
          <a:xfrm>
            <a:off x="6172200" y="6096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90516" name="Rectangle 20"/>
          <p:cNvSpPr>
            <a:spLocks noChangeArrowheads="1"/>
          </p:cNvSpPr>
          <p:nvPr/>
        </p:nvSpPr>
        <p:spPr bwMode="auto">
          <a:xfrm>
            <a:off x="7543800" y="6096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490517" name="Rectangle 21"/>
          <p:cNvSpPr>
            <a:spLocks noChangeArrowheads="1"/>
          </p:cNvSpPr>
          <p:nvPr/>
        </p:nvSpPr>
        <p:spPr bwMode="auto">
          <a:xfrm>
            <a:off x="2324100" y="5918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0518" name="Rectangle 22"/>
          <p:cNvSpPr>
            <a:spLocks noChangeArrowheads="1"/>
          </p:cNvSpPr>
          <p:nvPr/>
        </p:nvSpPr>
        <p:spPr bwMode="auto">
          <a:xfrm>
            <a:off x="2133600" y="53086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490519" name="Rectangle 23"/>
          <p:cNvSpPr>
            <a:spLocks noChangeArrowheads="1"/>
          </p:cNvSpPr>
          <p:nvPr/>
        </p:nvSpPr>
        <p:spPr bwMode="auto">
          <a:xfrm>
            <a:off x="2133600" y="46847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2.0</a:t>
            </a:r>
          </a:p>
        </p:txBody>
      </p:sp>
      <p:sp>
        <p:nvSpPr>
          <p:cNvPr id="490520" name="Rectangle 24"/>
          <p:cNvSpPr>
            <a:spLocks noChangeArrowheads="1"/>
          </p:cNvSpPr>
          <p:nvPr/>
        </p:nvSpPr>
        <p:spPr bwMode="auto">
          <a:xfrm>
            <a:off x="2133600" y="40751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3.0</a:t>
            </a:r>
          </a:p>
        </p:txBody>
      </p:sp>
      <p:sp>
        <p:nvSpPr>
          <p:cNvPr id="490521" name="Rectangle 25"/>
          <p:cNvSpPr>
            <a:spLocks noChangeArrowheads="1"/>
          </p:cNvSpPr>
          <p:nvPr/>
        </p:nvSpPr>
        <p:spPr bwMode="auto">
          <a:xfrm>
            <a:off x="2324100" y="386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0522" name="Rectangle 26"/>
          <p:cNvSpPr>
            <a:spLocks noChangeArrowheads="1"/>
          </p:cNvSpPr>
          <p:nvPr/>
        </p:nvSpPr>
        <p:spPr bwMode="auto">
          <a:xfrm>
            <a:off x="23241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0523" name="Rectangle 27"/>
          <p:cNvSpPr>
            <a:spLocks noChangeArrowheads="1"/>
          </p:cNvSpPr>
          <p:nvPr/>
        </p:nvSpPr>
        <p:spPr bwMode="auto">
          <a:xfrm>
            <a:off x="2205038" y="2946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90524" name="Rectangle 28"/>
          <p:cNvSpPr>
            <a:spLocks noChangeArrowheads="1"/>
          </p:cNvSpPr>
          <p:nvPr/>
        </p:nvSpPr>
        <p:spPr bwMode="auto">
          <a:xfrm>
            <a:off x="2197100" y="2474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90525" name="Rectangle 29"/>
          <p:cNvSpPr>
            <a:spLocks noChangeArrowheads="1"/>
          </p:cNvSpPr>
          <p:nvPr/>
        </p:nvSpPr>
        <p:spPr bwMode="auto">
          <a:xfrm>
            <a:off x="2197100" y="20177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90526" name="Rectangle 30"/>
          <p:cNvSpPr>
            <a:spLocks noChangeArrowheads="1"/>
          </p:cNvSpPr>
          <p:nvPr/>
        </p:nvSpPr>
        <p:spPr bwMode="auto">
          <a:xfrm>
            <a:off x="2392363" y="1492250"/>
            <a:ext cx="1493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reconnection</a:t>
            </a:r>
          </a:p>
          <a:p>
            <a:pPr algn="ctr"/>
            <a:r>
              <a:rPr lang="en-US" sz="1800">
                <a:solidFill>
                  <a:srgbClr val="008000"/>
                </a:solidFill>
              </a:rPr>
              <a:t>events</a:t>
            </a:r>
          </a:p>
        </p:txBody>
      </p:sp>
      <p:pic>
        <p:nvPicPr>
          <p:cNvPr id="490531" name="Picture 35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5181600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0532" name="Rectangle 36"/>
          <p:cNvSpPr>
            <a:spLocks noChangeArrowheads="1"/>
          </p:cNvSpPr>
          <p:nvPr/>
        </p:nvSpPr>
        <p:spPr bwMode="auto">
          <a:xfrm>
            <a:off x="4819650" y="2362200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improved</a:t>
            </a:r>
          </a:p>
          <a:p>
            <a:pPr algn="ctr"/>
            <a:r>
              <a:rPr lang="en-US" sz="1800"/>
              <a:t>confinement</a:t>
            </a:r>
          </a:p>
        </p:txBody>
      </p:sp>
      <p:sp>
        <p:nvSpPr>
          <p:cNvPr id="490533" name="Rectangle 37"/>
          <p:cNvSpPr>
            <a:spLocks noChangeArrowheads="1"/>
          </p:cNvSpPr>
          <p:nvPr/>
        </p:nvSpPr>
        <p:spPr bwMode="auto">
          <a:xfrm>
            <a:off x="6172200" y="2438400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charset="0"/>
              </a:rPr>
              <a:t></a:t>
            </a:r>
            <a:endParaRPr lang="en-US" sz="2400" b="1"/>
          </a:p>
        </p:txBody>
      </p:sp>
      <p:sp>
        <p:nvSpPr>
          <p:cNvPr id="490534" name="Rectangle 38"/>
          <p:cNvSpPr>
            <a:spLocks noChangeArrowheads="1"/>
          </p:cNvSpPr>
          <p:nvPr/>
        </p:nvSpPr>
        <p:spPr bwMode="auto">
          <a:xfrm>
            <a:off x="4392613" y="2438400"/>
            <a:ext cx="48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charset="0"/>
              </a:rPr>
              <a:t>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762000"/>
          </a:xfrm>
        </p:spPr>
        <p:txBody>
          <a:bodyPr/>
          <a:lstStyle/>
          <a:p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is sustained at a high level throughout the plasma during the </a:t>
            </a:r>
            <a:r>
              <a:rPr lang="en-US" dirty="0" smtClean="0"/>
              <a:t>PPCD improved </a:t>
            </a:r>
            <a:r>
              <a:rPr lang="en-US" dirty="0"/>
              <a:t>confinement period.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715000"/>
            <a:ext cx="8839200" cy="1066800"/>
          </a:xfrm>
        </p:spPr>
        <p:txBody>
          <a:bodyPr/>
          <a:lstStyle/>
          <a:p>
            <a:r>
              <a:rPr lang="en-US"/>
              <a:t>Both impurity and majority </a:t>
            </a:r>
            <a:r>
              <a:rPr lang="en-US" i="1"/>
              <a:t>T</a:t>
            </a:r>
            <a:r>
              <a:rPr lang="en-US" i="1" baseline="-25000"/>
              <a:t>i</a:t>
            </a:r>
            <a:r>
              <a:rPr lang="en-US"/>
              <a:t> are ≥ 1 keV during improved confinement</a:t>
            </a:r>
          </a:p>
          <a:p>
            <a:pPr lvl="1"/>
            <a:r>
              <a:rPr lang="en-US"/>
              <a:t>Impurity C</a:t>
            </a:r>
            <a:r>
              <a:rPr lang="en-US" baseline="30000"/>
              <a:t>+6</a:t>
            </a:r>
            <a:r>
              <a:rPr lang="en-US"/>
              <a:t> measured with CHERS (shown above)</a:t>
            </a:r>
          </a:p>
          <a:p>
            <a:pPr lvl="1"/>
            <a:r>
              <a:rPr lang="en-US"/>
              <a:t>Majority D measured with Rutherford scattering</a:t>
            </a:r>
          </a:p>
        </p:txBody>
      </p:sp>
      <p:pic>
        <p:nvPicPr>
          <p:cNvPr id="505861" name="Picture 5" descr="New Ti prof from PP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066800"/>
            <a:ext cx="50101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5862" name="Rectangle 6"/>
          <p:cNvSpPr>
            <a:spLocks noChangeArrowheads="1"/>
          </p:cNvSpPr>
          <p:nvPr/>
        </p:nvSpPr>
        <p:spPr bwMode="auto">
          <a:xfrm>
            <a:off x="4167188" y="5181600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1"/>
                </a:solidFill>
              </a:rPr>
              <a:t>r/a</a:t>
            </a:r>
          </a:p>
        </p:txBody>
      </p:sp>
      <p:sp>
        <p:nvSpPr>
          <p:cNvPr id="505863" name="Rectangle 7"/>
          <p:cNvSpPr>
            <a:spLocks noChangeArrowheads="1"/>
          </p:cNvSpPr>
          <p:nvPr/>
        </p:nvSpPr>
        <p:spPr bwMode="auto">
          <a:xfrm>
            <a:off x="685800" y="2590800"/>
            <a:ext cx="92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1"/>
                </a:solidFill>
              </a:rPr>
              <a:t>T</a:t>
            </a:r>
            <a:r>
              <a:rPr lang="en-US" sz="2000" i="1" baseline="-25000">
                <a:solidFill>
                  <a:schemeClr val="tx1"/>
                </a:solidFill>
              </a:rPr>
              <a:t>i</a:t>
            </a:r>
            <a:r>
              <a:rPr lang="en-US" sz="2000">
                <a:solidFill>
                  <a:schemeClr val="tx1"/>
                </a:solidFill>
              </a:rPr>
              <a:t> (eV)</a:t>
            </a: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505864" name="Rectangle 8"/>
          <p:cNvSpPr>
            <a:spLocks noChangeArrowheads="1"/>
          </p:cNvSpPr>
          <p:nvPr/>
        </p:nvSpPr>
        <p:spPr bwMode="auto">
          <a:xfrm>
            <a:off x="2895600" y="3730625"/>
            <a:ext cx="1966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sym typeface="Symbol" charset="0"/>
              </a:rPr>
              <a:t></a:t>
            </a:r>
            <a:r>
              <a:rPr lang="en-US" sz="3200" i="1">
                <a:solidFill>
                  <a:schemeClr val="tx1"/>
                </a:solidFill>
                <a:sym typeface="Symbol" charset="0"/>
              </a:rPr>
              <a:t></a:t>
            </a:r>
            <a:r>
              <a:rPr lang="en-US" sz="2400" baseline="-25000">
                <a:solidFill>
                  <a:schemeClr val="tx1"/>
                </a:solidFill>
                <a:sym typeface="Symbol" charset="0"/>
              </a:rPr>
              <a:t>E,i</a:t>
            </a:r>
            <a:r>
              <a:rPr lang="en-US" sz="2400">
                <a:solidFill>
                  <a:schemeClr val="tx1"/>
                </a:solidFill>
                <a:sym typeface="Symbol" charset="0"/>
              </a:rPr>
              <a:t> ≈ 10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Impurity ion temperature anisotropy is observed during reconnection heating.</a:t>
            </a:r>
          </a:p>
        </p:txBody>
      </p:sp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381000" y="4953000"/>
            <a:ext cx="8458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 </a:t>
            </a:r>
            <a:r>
              <a:rPr lang="en-US" sz="1800" i="1" dirty="0" err="1"/>
              <a:t>T</a:t>
            </a:r>
            <a:r>
              <a:rPr lang="en-US" sz="1800" baseline="-25000" dirty="0" err="1"/>
              <a:t>perp</a:t>
            </a:r>
            <a:r>
              <a:rPr lang="en-US" sz="1800" dirty="0"/>
              <a:t> &gt; </a:t>
            </a:r>
            <a:r>
              <a:rPr lang="en-US" sz="1800" i="1" dirty="0" err="1"/>
              <a:t>T</a:t>
            </a:r>
            <a:r>
              <a:rPr lang="en-US" sz="1800" baseline="-25000" dirty="0" err="1"/>
              <a:t>par</a:t>
            </a:r>
            <a:r>
              <a:rPr lang="en-US" sz="1800" dirty="0"/>
              <a:t> during heating implies perpendicular heating mechanism.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 </a:t>
            </a:r>
            <a:r>
              <a:rPr lang="en-US" sz="1800" dirty="0" err="1"/>
              <a:t>Δ</a:t>
            </a:r>
            <a:r>
              <a:rPr lang="en-US" sz="1800" i="1" dirty="0" err="1"/>
              <a:t>T</a:t>
            </a:r>
            <a:r>
              <a:rPr lang="en-US" sz="1800" baseline="-25000" dirty="0" err="1"/>
              <a:t>par</a:t>
            </a:r>
            <a:r>
              <a:rPr lang="en-US" sz="1800" dirty="0"/>
              <a:t> decreases with density, </a:t>
            </a:r>
            <a:r>
              <a:rPr lang="en-US" sz="1800" dirty="0" err="1"/>
              <a:t>Δ</a:t>
            </a:r>
            <a:r>
              <a:rPr lang="en-US" sz="1800" i="1" dirty="0" err="1"/>
              <a:t>T</a:t>
            </a:r>
            <a:r>
              <a:rPr lang="en-US" sz="1800" baseline="-25000" dirty="0" err="1"/>
              <a:t>perp</a:t>
            </a:r>
            <a:r>
              <a:rPr lang="en-US" sz="1800" dirty="0"/>
              <a:t> does </a:t>
            </a:r>
            <a:r>
              <a:rPr lang="en-US" sz="1800" dirty="0" smtClean="0"/>
              <a:t>not.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Anisotropy </a:t>
            </a:r>
            <a:r>
              <a:rPr lang="en-US" sz="1800" i="1" dirty="0"/>
              <a:t>increases </a:t>
            </a:r>
            <a:r>
              <a:rPr lang="en-US" sz="1800" dirty="0"/>
              <a:t>with density, behavior that can be modeled by assuming </a:t>
            </a:r>
            <a:r>
              <a:rPr lang="en-US" sz="1800" i="1" dirty="0" err="1"/>
              <a:t>Z</a:t>
            </a:r>
            <a:r>
              <a:rPr lang="en-US" sz="1800" i="1" baseline="-25000" dirty="0" err="1"/>
              <a:t>eff</a:t>
            </a:r>
            <a:r>
              <a:rPr lang="en-US" sz="1800" dirty="0"/>
              <a:t> decreases with density.</a:t>
            </a:r>
          </a:p>
        </p:txBody>
      </p:sp>
      <p:pic>
        <p:nvPicPr>
          <p:cNvPr id="2" name="Picture 1" descr="Anisotr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6980" y="1172309"/>
            <a:ext cx="3350420" cy="3399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1916668"/>
            <a:ext cx="67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baseline="-25000" dirty="0" err="1" smtClean="0"/>
              <a:t>perp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276600"/>
            <a:ext cx="59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par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0080" y="4083417"/>
            <a:ext cx="174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R. Magee </a:t>
            </a:r>
            <a:r>
              <a:rPr lang="en-US" i="1" dirty="0" smtClean="0">
                <a:solidFill>
                  <a:srgbClr val="3366FF"/>
                </a:solidFill>
              </a:rPr>
              <a:t>et al.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 txBox="1">
            <a:spLocks noChangeArrowheads="1"/>
          </p:cNvSpPr>
          <p:nvPr/>
        </p:nvSpPr>
        <p:spPr bwMode="auto">
          <a:xfrm>
            <a:off x="15875" y="7938"/>
            <a:ext cx="8958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1422" tIns="45711" rIns="91422" bIns="45711" anchor="ctr"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6E6E6"/>
                </a:solidFill>
              </a:rPr>
              <a:t>Recent passive emission measurements of edge impurities </a:t>
            </a:r>
            <a:r>
              <a:rPr lang="en-US" dirty="0" smtClean="0">
                <a:solidFill>
                  <a:srgbClr val="E6E6E6"/>
                </a:solidFill>
              </a:rPr>
              <a:t>indicate </a:t>
            </a:r>
            <a:r>
              <a:rPr lang="en-US" dirty="0">
                <a:solidFill>
                  <a:srgbClr val="E6E6E6"/>
                </a:solidFill>
              </a:rPr>
              <a:t>heating is dependent on charge and mass.</a:t>
            </a:r>
          </a:p>
        </p:txBody>
      </p:sp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152400" y="1066800"/>
            <a:ext cx="3657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 Ion cyclotron heating model suggests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 Measure </a:t>
            </a:r>
            <a:r>
              <a:rPr lang="en-US" sz="1800" dirty="0" err="1"/>
              <a:t>Δ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i</a:t>
            </a:r>
            <a:r>
              <a:rPr lang="en-US" sz="1800" dirty="0"/>
              <a:t> during a </a:t>
            </a:r>
            <a:r>
              <a:rPr lang="en-US" sz="1800" dirty="0" err="1"/>
              <a:t>sawtooth</a:t>
            </a:r>
            <a:r>
              <a:rPr lang="en-US" sz="1800" dirty="0"/>
              <a:t> for various impurity </a:t>
            </a:r>
            <a:r>
              <a:rPr lang="en-US" sz="1800" dirty="0" smtClean="0"/>
              <a:t>species</a:t>
            </a:r>
            <a:endParaRPr lang="en-US" sz="1800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063489"/>
              </p:ext>
            </p:extLst>
          </p:nvPr>
        </p:nvGraphicFramePr>
        <p:xfrm>
          <a:off x="1066800" y="1828800"/>
          <a:ext cx="1476375" cy="762000"/>
        </p:xfrm>
        <a:graphic>
          <a:graphicData uri="http://schemas.openxmlformats.org/presentationml/2006/ole">
            <p:oleObj spid="_x0000_s29743" name="Equation" r:id="rId3" imgW="787400" imgH="406400" progId="Equation.3">
              <p:embed/>
            </p:oleObj>
          </a:graphicData>
        </a:graphic>
      </p:graphicFrame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5018087" y="5602069"/>
            <a:ext cx="3211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1800" dirty="0">
                <a:sym typeface="Wingdings" charset="0"/>
              </a:rPr>
              <a:t> </a:t>
            </a:r>
            <a:r>
              <a:rPr lang="en-US" sz="1800" dirty="0" smtClean="0"/>
              <a:t>Trend, but proportionality </a:t>
            </a:r>
            <a:r>
              <a:rPr lang="en-US" sz="1800" dirty="0"/>
              <a:t>to </a:t>
            </a:r>
            <a:r>
              <a:rPr lang="en-US" sz="1800" i="1" dirty="0"/>
              <a:t>Z</a:t>
            </a:r>
            <a:r>
              <a:rPr lang="en-US" sz="1800" baseline="30000" dirty="0"/>
              <a:t>2</a:t>
            </a:r>
            <a:r>
              <a:rPr lang="en-US" sz="1800" dirty="0"/>
              <a:t>/</a:t>
            </a:r>
            <a:r>
              <a:rPr lang="en-US" sz="1800" i="1" dirty="0" smtClean="0"/>
              <a:t>m</a:t>
            </a:r>
            <a:r>
              <a:rPr lang="en-US" sz="1800" dirty="0"/>
              <a:t> </a:t>
            </a:r>
            <a:r>
              <a:rPr lang="en-US" sz="1800" dirty="0" smtClean="0"/>
              <a:t>(or </a:t>
            </a:r>
            <a:r>
              <a:rPr lang="en-US" sz="1800" i="1" dirty="0" smtClean="0"/>
              <a:t>Z</a:t>
            </a:r>
            <a:r>
              <a:rPr lang="en-US" sz="1800" dirty="0" smtClean="0"/>
              <a:t>/</a:t>
            </a:r>
            <a:r>
              <a:rPr lang="en-US" sz="1800" i="1" dirty="0" smtClean="0"/>
              <a:t>m</a:t>
            </a:r>
            <a:r>
              <a:rPr lang="en-US" sz="1800" dirty="0" smtClean="0"/>
              <a:t>) not definitive.</a:t>
            </a:r>
            <a:endParaRPr lang="en-US" sz="1800" dirty="0"/>
          </a:p>
        </p:txBody>
      </p:sp>
      <p:pic>
        <p:nvPicPr>
          <p:cNvPr id="2" name="Picture 1" descr="Zoverm 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3733801"/>
            <a:ext cx="2271966" cy="2819400"/>
          </a:xfrm>
          <a:prstGeom prst="rect">
            <a:avLst/>
          </a:prstGeom>
        </p:spPr>
      </p:pic>
      <p:pic>
        <p:nvPicPr>
          <p:cNvPr id="3" name="Picture 2" descr="Z2overm da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52083" y="1447800"/>
            <a:ext cx="4863317" cy="355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Power from tearing modes nonlinearly cascades to small scales</a:t>
            </a: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287588" y="5176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Calibri" charset="0"/>
              </a:rPr>
              <a:t>1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621088" y="51863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Calibri" charset="0"/>
              </a:rPr>
              <a:t>10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5030788" y="518636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Calibri" charset="0"/>
              </a:rPr>
              <a:t>100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6392863" y="51863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Calibri" charset="0"/>
              </a:rPr>
              <a:t>1000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067050" y="51800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60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3373438" y="542766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libri" charset="0"/>
              </a:rPr>
              <a:t>Frequency (kHz)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1824038" y="1874838"/>
            <a:ext cx="606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Calibri" charset="0"/>
              </a:rPr>
              <a:t>10</a:t>
            </a:r>
            <a:r>
              <a:rPr lang="en-US" sz="1800" baseline="30000">
                <a:latin typeface="Calibri" charset="0"/>
              </a:rPr>
              <a:t>–4</a:t>
            </a:r>
            <a:endParaRPr lang="en-US" sz="1800">
              <a:latin typeface="Calibri" charset="0"/>
            </a:endParaRP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1824038" y="3133725"/>
            <a:ext cx="606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Calibri" charset="0"/>
              </a:rPr>
              <a:t>10</a:t>
            </a:r>
            <a:r>
              <a:rPr lang="en-US" sz="1800" baseline="30000">
                <a:latin typeface="Calibri" charset="0"/>
              </a:rPr>
              <a:t>–8</a:t>
            </a:r>
            <a:endParaRPr lang="en-US" sz="1800">
              <a:latin typeface="Calibri" charset="0"/>
            </a:endParaRP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1749425" y="4411663"/>
            <a:ext cx="690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Calibri" charset="0"/>
              </a:rPr>
              <a:t>10</a:t>
            </a:r>
            <a:r>
              <a:rPr lang="en-US" sz="1800" baseline="30000">
                <a:latin typeface="Calibri" charset="0"/>
              </a:rPr>
              <a:t>–12</a:t>
            </a:r>
            <a:endParaRPr lang="en-US" sz="1800">
              <a:latin typeface="Calibri" charset="0"/>
            </a:endParaRP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992188" y="3092450"/>
            <a:ext cx="90328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i="1">
                <a:latin typeface="Times" charset="0"/>
              </a:rPr>
              <a:t>P</a:t>
            </a:r>
            <a:r>
              <a:rPr lang="en-US" sz="2200">
                <a:latin typeface="Times" charset="0"/>
              </a:rPr>
              <a:t>( </a:t>
            </a:r>
            <a:r>
              <a:rPr lang="en-US" sz="2200" i="1">
                <a:latin typeface="Times" charset="0"/>
              </a:rPr>
              <a:t>f </a:t>
            </a:r>
            <a:r>
              <a:rPr lang="en-US" sz="2200">
                <a:latin typeface="Times" charset="0"/>
              </a:rPr>
              <a:t>)</a:t>
            </a:r>
            <a:endParaRPr lang="en-US" sz="1800">
              <a:latin typeface="Times" charset="0"/>
            </a:endParaRPr>
          </a:p>
          <a:p>
            <a:pPr algn="ctr">
              <a:lnSpc>
                <a:spcPct val="130000"/>
              </a:lnSpc>
            </a:pPr>
            <a:r>
              <a:rPr lang="en-US" sz="1800">
                <a:latin typeface="Calibri" charset="0"/>
              </a:rPr>
              <a:t>(T</a:t>
            </a:r>
            <a:r>
              <a:rPr lang="en-US" sz="1800" baseline="30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/Hz)</a:t>
            </a:r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3122613" y="1600200"/>
            <a:ext cx="301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>
                <a:latin typeface="Calibri" charset="0"/>
              </a:rPr>
              <a:t>Frequency Power Spectrum</a:t>
            </a: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6630988" y="4953000"/>
            <a:ext cx="114300" cy="19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3073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70088"/>
            <a:ext cx="4406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AutoShape 29"/>
          <p:cNvSpPr>
            <a:spLocks noChangeArrowheads="1"/>
          </p:cNvSpPr>
          <p:nvPr/>
        </p:nvSpPr>
        <p:spPr bwMode="auto">
          <a:xfrm>
            <a:off x="4051300" y="2651125"/>
            <a:ext cx="304800" cy="269875"/>
          </a:xfrm>
          <a:prstGeom prst="upArrow">
            <a:avLst>
              <a:gd name="adj1" fmla="val 50000"/>
              <a:gd name="adj2" fmla="val 39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0736" name="Text Box 30"/>
          <p:cNvSpPr txBox="1">
            <a:spLocks noChangeArrowheads="1"/>
          </p:cNvSpPr>
          <p:nvPr/>
        </p:nvSpPr>
        <p:spPr bwMode="auto">
          <a:xfrm>
            <a:off x="3802063" y="2917825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Calibri" charset="0"/>
              </a:rPr>
              <a:t>tearing</a:t>
            </a:r>
          </a:p>
        </p:txBody>
      </p:sp>
      <p:sp>
        <p:nvSpPr>
          <p:cNvPr id="30737" name="AutoShape 29"/>
          <p:cNvSpPr>
            <a:spLocks noChangeArrowheads="1"/>
          </p:cNvSpPr>
          <p:nvPr/>
        </p:nvSpPr>
        <p:spPr bwMode="auto">
          <a:xfrm>
            <a:off x="6248400" y="4225925"/>
            <a:ext cx="304800" cy="269875"/>
          </a:xfrm>
          <a:prstGeom prst="upArrow">
            <a:avLst>
              <a:gd name="adj1" fmla="val 50000"/>
              <a:gd name="adj2" fmla="val 39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0738" name="Text Box 30"/>
          <p:cNvSpPr txBox="1">
            <a:spLocks noChangeArrowheads="1"/>
          </p:cNvSpPr>
          <p:nvPr/>
        </p:nvSpPr>
        <p:spPr bwMode="auto">
          <a:xfrm>
            <a:off x="5575300" y="4459288"/>
            <a:ext cx="1054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Calibri" charset="0"/>
              </a:rPr>
              <a:t>ion cyclotron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 txBox="1">
            <a:spLocks/>
          </p:cNvSpPr>
          <p:nvPr/>
        </p:nvSpPr>
        <p:spPr bwMode="auto">
          <a:xfrm>
            <a:off x="609600" y="14478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Times" charset="0"/>
              <a:buNone/>
            </a:pPr>
            <a:r>
              <a:rPr lang="en-US" b="1" dirty="0" smtClean="0"/>
              <a:t>Aluminum Impurity Emission Measurements</a:t>
            </a:r>
          </a:p>
          <a:p>
            <a:pPr algn="ctr">
              <a:spcBef>
                <a:spcPct val="20000"/>
              </a:spcBef>
              <a:buFont typeface="Times" charset="0"/>
              <a:buNone/>
            </a:pPr>
            <a:r>
              <a:rPr lang="en-US" b="1" dirty="0" smtClean="0"/>
              <a:t>a</a:t>
            </a:r>
            <a:r>
              <a:rPr lang="en-US" b="1" dirty="0" smtClean="0"/>
              <a:t>nd modeling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9-21 at 4.39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1"/>
            <a:ext cx="6151538" cy="495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emission was measured to help constrain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Discrepancies in </a:t>
            </a:r>
            <a:r>
              <a:rPr lang="en-US" dirty="0" err="1" smtClean="0"/>
              <a:t>Zeff</a:t>
            </a:r>
            <a:r>
              <a:rPr lang="en-US" dirty="0" smtClean="0"/>
              <a:t> measurements from x-ray emissivity</a:t>
            </a:r>
          </a:p>
          <a:p>
            <a:r>
              <a:rPr lang="en-US" dirty="0" smtClean="0"/>
              <a:t>Original hypothesis was that Al contribution could explain discrepancy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499" y="6392476"/>
            <a:ext cx="475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Kumar, Plasma </a:t>
            </a:r>
            <a:r>
              <a:rPr lang="en-US" dirty="0" smtClean="0"/>
              <a:t>Phys. Control. </a:t>
            </a:r>
            <a:r>
              <a:rPr lang="en-US" dirty="0" smtClean="0"/>
              <a:t>Fusion (2012)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CX measurements on 2 devices at Madison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479179"/>
              </p:ext>
            </p:extLst>
          </p:nvPr>
        </p:nvGraphicFramePr>
        <p:xfrm>
          <a:off x="1" y="914400"/>
          <a:ext cx="4686297" cy="3124199"/>
        </p:xfrm>
        <a:graphic>
          <a:graphicData uri="http://schemas.openxmlformats.org/presentationml/2006/ole">
            <p:oleObj spid="_x0000_s1033" name="Bitmap Image" r:id="rId3" imgW="6095238" imgH="4877481" progId="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14400"/>
            <a:ext cx="4564912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419600"/>
            <a:ext cx="41223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Helically Symmetric Experiment (HSX)</a:t>
            </a:r>
            <a:br>
              <a:rPr lang="en-US" dirty="0" smtClean="0"/>
            </a:br>
            <a:r>
              <a:rPr lang="en-US" dirty="0" err="1" smtClean="0"/>
              <a:t>Stellarator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Effect of quasi-symmetry on </a:t>
            </a:r>
            <a:br>
              <a:rPr lang="en-US" dirty="0" smtClean="0"/>
            </a:br>
            <a:r>
              <a:rPr lang="en-US" dirty="0" smtClean="0"/>
              <a:t>neoclassical transport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419600"/>
            <a:ext cx="4275529" cy="1198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Madison Symmetric Torus (MST)</a:t>
            </a:r>
          </a:p>
          <a:p>
            <a:r>
              <a:rPr lang="en-US" dirty="0" smtClean="0"/>
              <a:t>Reversed Field Pinch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RFP as potential reactor design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General toroidal confinement physics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Astrophysical processes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9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line model for beam on/off views generated with ADAS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ADF01</a:t>
            </a:r>
            <a:r>
              <a:rPr lang="en-US" dirty="0" smtClean="0"/>
              <a:t> state </a:t>
            </a:r>
            <a:r>
              <a:rPr lang="en-US" dirty="0" smtClean="0"/>
              <a:t>selective charge exchange</a:t>
            </a:r>
            <a:r>
              <a:rPr lang="en-US" dirty="0" smtClean="0"/>
              <a:t> cross-sections for H0 beam stimulating Al emission generated using ADAS universal dataset</a:t>
            </a:r>
          </a:p>
          <a:p>
            <a:pPr lvl="1"/>
            <a:r>
              <a:rPr lang="en-US" dirty="0" smtClean="0"/>
              <a:t>Use ADAS 315 to generate an ADF01 file from arbitrary ion (Z0=13)</a:t>
            </a:r>
          </a:p>
          <a:p>
            <a:pPr lvl="1"/>
            <a:r>
              <a:rPr lang="en-US" dirty="0" smtClean="0"/>
              <a:t>Use ADAS 306 to create </a:t>
            </a:r>
            <a:r>
              <a:rPr lang="en-US" dirty="0" smtClean="0"/>
              <a:t>J</a:t>
            </a:r>
            <a:r>
              <a:rPr lang="en-US" dirty="0" smtClean="0"/>
              <a:t>-resolved fine-structure components and </a:t>
            </a:r>
            <a:r>
              <a:rPr lang="en-US" dirty="0" err="1" smtClean="0"/>
              <a:t>emissivities</a:t>
            </a:r>
            <a:endParaRPr lang="en-US" dirty="0" smtClean="0"/>
          </a:p>
        </p:txBody>
      </p:sp>
      <p:pic>
        <p:nvPicPr>
          <p:cNvPr id="7" name="Picture 6" descr="Example_ADAS_Al_thi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6200000">
            <a:off x="1374043" y="1064358"/>
            <a:ext cx="5715000" cy="739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of Al XIII &amp; XI used to model abundances for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pic>
        <p:nvPicPr>
          <p:cNvPr id="4" name="Picture 3" descr="Screen shot 2012-09-24 at 11.56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8" y="1066800"/>
            <a:ext cx="9070822" cy="4132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228272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ADAS 405 used to obtain fractional abundances fit to Al</a:t>
            </a:r>
            <a:r>
              <a:rPr lang="en-US" baseline="30000" dirty="0" smtClean="0"/>
              <a:t>+13</a:t>
            </a:r>
            <a:r>
              <a:rPr lang="en-US" dirty="0" smtClean="0"/>
              <a:t> density</a:t>
            </a:r>
          </a:p>
          <a:p>
            <a:pPr>
              <a:buFont typeface="Arial"/>
              <a:buChar char="•"/>
            </a:pPr>
            <a:r>
              <a:rPr lang="en-US" dirty="0" smtClean="0"/>
              <a:t> Transport model under development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Zeff</a:t>
            </a:r>
            <a:r>
              <a:rPr lang="en-US" dirty="0" smtClean="0"/>
              <a:t> contribution too small to account for discrepancy with soft X-ray measurements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 Hollow profile (seen in C, O, B profiles as well)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Neoclassical corrections for particle diffusion are small in the RFP.</a:t>
            </a:r>
            <a:endParaRPr lang="en-US" dirty="0"/>
          </a:p>
        </p:txBody>
      </p:sp>
      <p:pic>
        <p:nvPicPr>
          <p:cNvPr id="4" name="Picture 3" descr="Neoclassical corr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8301" y="1217178"/>
            <a:ext cx="8089899" cy="50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3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radial profile of impurity density evolves to a nearly stationary hollow shape during the PPCD period.</a:t>
            </a:r>
            <a:endParaRPr lang="en-US" dirty="0"/>
          </a:p>
        </p:txBody>
      </p:sp>
      <p:pic>
        <p:nvPicPr>
          <p:cNvPr id="4" name="Picture 3" descr="Impurity density evol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077200" cy="5287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3810000"/>
            <a:ext cx="171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S. Kumar </a:t>
            </a:r>
            <a:r>
              <a:rPr lang="en-US" i="1" dirty="0" smtClean="0">
                <a:solidFill>
                  <a:srgbClr val="3366FF"/>
                </a:solidFill>
              </a:rPr>
              <a:t>et al.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68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address the model uncertainty associated with using either L-resolved or J-resolved fine-structure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46692"/>
          <a:stretch>
            <a:fillRect/>
          </a:stretch>
        </p:blipFill>
        <p:spPr>
          <a:xfrm>
            <a:off x="457200" y="1303991"/>
            <a:ext cx="3581400" cy="5020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49220"/>
          <a:stretch>
            <a:fillRect/>
          </a:stretch>
        </p:blipFill>
        <p:spPr>
          <a:xfrm>
            <a:off x="4191000" y="1143000"/>
            <a:ext cx="3526367" cy="5181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95400" y="1976151"/>
            <a:ext cx="5715000" cy="3891249"/>
            <a:chOff x="1295400" y="2057400"/>
            <a:chExt cx="5715000" cy="3891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rcRect r="50000" b="53196"/>
            <a:stretch>
              <a:fillRect/>
            </a:stretch>
          </p:blipFill>
          <p:spPr>
            <a:xfrm>
              <a:off x="1295400" y="2057400"/>
              <a:ext cx="5562600" cy="38912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11029" y="2819400"/>
              <a:ext cx="194217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Black: J-resolved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Red:   L-resolved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553200" y="2667000"/>
              <a:ext cx="457200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ADAS continues to be a critical tool for CX spectroscopy at UW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52400" y="889000"/>
            <a:ext cx="8839200" cy="5588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Charge-exchange spectroscopy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Impurity temperature as proxy for main ion temperature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Impurity concentration and dynamics (</a:t>
            </a:r>
            <a:r>
              <a:rPr lang="en-US" dirty="0" err="1" smtClean="0">
                <a:latin typeface="Helvetica" charset="0"/>
                <a:ea typeface="ＭＳ Ｐゴシック" charset="0"/>
              </a:rPr>
              <a:t>Z</a:t>
            </a:r>
            <a:r>
              <a:rPr lang="en-US" baseline="-25000" dirty="0" err="1" smtClean="0">
                <a:latin typeface="Helvetica" charset="0"/>
                <a:ea typeface="ＭＳ Ｐゴシック" charset="0"/>
              </a:rPr>
              <a:t>eff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Ion confinement, heating, and flow as it relates to </a:t>
            </a:r>
            <a:r>
              <a:rPr lang="en-US" dirty="0" smtClean="0">
                <a:latin typeface="Helvetica" charset="0"/>
                <a:ea typeface="ＭＳ Ｐゴシック" charset="0"/>
              </a:rPr>
              <a:t>heating and acceleration processes due to magnetic reconnection and intrinsic rotation</a:t>
            </a:r>
          </a:p>
          <a:p>
            <a:pPr lvl="1"/>
            <a:endParaRPr lang="en-US" dirty="0" smtClean="0">
              <a:latin typeface="Helvetica" charset="0"/>
              <a:ea typeface="ＭＳ Ｐゴシック" charset="0"/>
            </a:endParaRP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Beam Emission Spectroscopy – Motional Stark Effect Measurement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Low field environment (MST) -&gt; Stark shift not well resolved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Initial development for use on HSX</a:t>
            </a:r>
            <a:endParaRPr lang="en-US" dirty="0" smtClean="0">
              <a:latin typeface="Helvetica" charset="0"/>
              <a:ea typeface="ＭＳ Ｐゴシック" charset="0"/>
            </a:endParaRPr>
          </a:p>
          <a:p>
            <a:pPr lvl="1"/>
            <a:endParaRPr lang="en-US" dirty="0" smtClean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667" t="4938" r="14815" b="8643"/>
          <a:stretch>
            <a:fillRect/>
          </a:stretch>
        </p:blipFill>
        <p:spPr bwMode="auto">
          <a:xfrm>
            <a:off x="5715000" y="838200"/>
            <a:ext cx="3041187" cy="278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4625"/>
            <a:ext cx="9144000" cy="1241425"/>
          </a:xfrm>
        </p:spPr>
        <p:txBody>
          <a:bodyPr>
            <a:normAutofit/>
          </a:bodyPr>
          <a:lstStyle/>
          <a:p>
            <a:r>
              <a:rPr lang="en-US" dirty="0" smtClean="0"/>
              <a:t>HSX is a </a:t>
            </a:r>
            <a:r>
              <a:rPr lang="en-US" dirty="0" err="1" smtClean="0"/>
              <a:t>Stellarator</a:t>
            </a:r>
            <a:r>
              <a:rPr lang="en-US" dirty="0" smtClean="0"/>
              <a:t> Optimized For Quasi-Helical Symmetry</a:t>
            </a:r>
            <a:endParaRPr lang="en-US" dirty="0"/>
          </a:p>
        </p:txBody>
      </p:sp>
      <p:graphicFrame>
        <p:nvGraphicFramePr>
          <p:cNvPr id="1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0561663"/>
              </p:ext>
            </p:extLst>
          </p:nvPr>
        </p:nvGraphicFramePr>
        <p:xfrm>
          <a:off x="5715000" y="3810000"/>
          <a:ext cx="2743200" cy="2383664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&lt;R&gt;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&lt;a&gt;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1.12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ECRH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GHz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kWx2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510540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</a:t>
            </a:r>
            <a:r>
              <a:rPr lang="en-US" sz="2400" dirty="0">
                <a:sym typeface="Symbol" pitchFamily="18" charset="2"/>
              </a:rPr>
              <a:t> 6  10</a:t>
            </a:r>
            <a:r>
              <a:rPr lang="en-US" sz="2400" baseline="30000" dirty="0">
                <a:sym typeface="Symbol" pitchFamily="18" charset="2"/>
              </a:rPr>
              <a:t>12</a:t>
            </a:r>
            <a:r>
              <a:rPr lang="en-US" sz="2400" dirty="0">
                <a:sym typeface="Symbol" pitchFamily="18" charset="2"/>
              </a:rPr>
              <a:t> cm</a:t>
            </a:r>
            <a:r>
              <a:rPr lang="en-US" sz="2400" baseline="30000" dirty="0">
                <a:sym typeface="Symbol" pitchFamily="18" charset="2"/>
              </a:rPr>
              <a:t>-3</a:t>
            </a:r>
          </a:p>
          <a:p>
            <a:pPr marL="177800" indent="-1778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sym typeface="Symbol" pitchFamily="18" charset="2"/>
              </a:rPr>
              <a:t>T</a:t>
            </a:r>
            <a:r>
              <a:rPr lang="en-US" sz="2400" baseline="-25000" dirty="0">
                <a:sym typeface="Symbol" pitchFamily="18" charset="2"/>
              </a:rPr>
              <a:t>e</a:t>
            </a:r>
            <a:r>
              <a:rPr lang="en-US" sz="2400" dirty="0">
                <a:sym typeface="Symbol" pitchFamily="18" charset="2"/>
              </a:rPr>
              <a:t> ~ 0.5 - 2.5 </a:t>
            </a:r>
            <a:r>
              <a:rPr lang="en-US" sz="2400" dirty="0" err="1">
                <a:sym typeface="Symbol" pitchFamily="18" charset="2"/>
              </a:rPr>
              <a:t>keV</a:t>
            </a:r>
            <a:r>
              <a:rPr lang="en-US" sz="2400" dirty="0">
                <a:sym typeface="Symbol" pitchFamily="18" charset="2"/>
              </a:rPr>
              <a:t>    T</a:t>
            </a:r>
            <a:r>
              <a:rPr lang="en-US" sz="2400" baseline="-25000" dirty="0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~ </a:t>
            </a:r>
            <a:r>
              <a:rPr lang="en-US" sz="2400" dirty="0" smtClean="0">
                <a:sym typeface="Symbol" pitchFamily="18" charset="2"/>
              </a:rPr>
              <a:t>30-60 </a:t>
            </a:r>
            <a:r>
              <a:rPr lang="en-US" sz="2400" dirty="0" err="1" smtClean="0">
                <a:sym typeface="Symbol" pitchFamily="18" charset="2"/>
              </a:rPr>
              <a:t>eV</a:t>
            </a:r>
            <a:endParaRPr lang="en-US" sz="2400" dirty="0" smtClean="0">
              <a:sym typeface="Symbol" pitchFamily="18" charset="2"/>
            </a:endParaRPr>
          </a:p>
          <a:p>
            <a:pPr marL="177800" indent="-1778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30keV H beam stimulates</a:t>
            </a:r>
            <a:r>
              <a:rPr lang="en-US" sz="2400" dirty="0" smtClean="0"/>
              <a:t> C</a:t>
            </a:r>
            <a:r>
              <a:rPr lang="en-US" sz="2400" baseline="30000" dirty="0" smtClean="0"/>
              <a:t>+5</a:t>
            </a:r>
            <a:r>
              <a:rPr lang="en-US" sz="2400" dirty="0" smtClean="0"/>
              <a:t> emission</a:t>
            </a:r>
            <a:br>
              <a:rPr lang="en-US" sz="2400" dirty="0" smtClean="0"/>
            </a:br>
            <a:endParaRPr lang="en-US" sz="2400" dirty="0" smtClean="0">
              <a:sym typeface="Symbol" pitchFamily="18" charset="2"/>
            </a:endParaRPr>
          </a:p>
        </p:txBody>
      </p:sp>
      <p:pic>
        <p:nvPicPr>
          <p:cNvPr id="7" name="Picture 6" descr="Screen shot 2012-09-24 at 10.35.4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5447088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4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652" y="0"/>
            <a:ext cx="9175652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Goal is to measure radial electric field and its impact on transport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3214" r="7411"/>
          <a:stretch/>
        </p:blipFill>
        <p:spPr bwMode="auto">
          <a:xfrm>
            <a:off x="2195512" y="1066800"/>
            <a:ext cx="4238625" cy="263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810000"/>
            <a:ext cx="8610600" cy="2590800"/>
          </a:xfrm>
        </p:spPr>
        <p:txBody>
          <a:bodyPr/>
          <a:lstStyle/>
          <a:p>
            <a:pPr marL="177800" indent="-177800"/>
            <a:r>
              <a:rPr lang="en-US" sz="2400" dirty="0" smtClean="0"/>
              <a:t>Neoclassical transport suppressed by sheared E×</a:t>
            </a:r>
            <a:r>
              <a:rPr lang="en-US" sz="2400" dirty="0" smtClean="0">
                <a:latin typeface="+mj-lt"/>
                <a:ea typeface="ＭＳ ゴシック"/>
                <a:cs typeface="ＭＳ ゴシック"/>
              </a:rPr>
              <a:t>B flow</a:t>
            </a:r>
            <a:endParaRPr lang="en-US" sz="2400" baseline="-25000" dirty="0" smtClean="0">
              <a:latin typeface="+mj-lt"/>
            </a:endParaRPr>
          </a:p>
          <a:p>
            <a:pPr marL="177800" indent="-177800"/>
            <a:r>
              <a:rPr lang="en-US" sz="2400" dirty="0" smtClean="0"/>
              <a:t>Measuring </a:t>
            </a:r>
            <a:r>
              <a:rPr lang="en-US" sz="2400" dirty="0" smtClean="0"/>
              <a:t>flows and ion pressure gradient allows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to be determined from force balance:</a:t>
            </a:r>
          </a:p>
          <a:p>
            <a:pPr marL="177800" indent="-177800"/>
            <a:endParaRPr lang="en-US" sz="2400" dirty="0"/>
          </a:p>
          <a:p>
            <a:pPr marL="177800" indent="-177800"/>
            <a:r>
              <a:rPr lang="en-US" sz="2400" dirty="0" smtClean="0"/>
              <a:t>These measurements test models used to predict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and plasma flows</a:t>
            </a:r>
          </a:p>
          <a:p>
            <a:pPr marL="177800" indent="-177800"/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636946"/>
              </p:ext>
            </p:extLst>
          </p:nvPr>
        </p:nvGraphicFramePr>
        <p:xfrm>
          <a:off x="4953000" y="4800600"/>
          <a:ext cx="2173288" cy="735323"/>
        </p:xfrm>
        <a:graphic>
          <a:graphicData uri="http://schemas.openxmlformats.org/presentationml/2006/ole">
            <p:oleObj spid="_x0000_s34823" name="Equation" r:id="rId4" imgW="1269449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1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913" y="1469073"/>
            <a:ext cx="2949887" cy="239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ADAS modeling is essential </a:t>
            </a:r>
            <a:r>
              <a:rPr lang="en-US" dirty="0" smtClean="0"/>
              <a:t>to interpret </a:t>
            </a:r>
            <a:r>
              <a:rPr lang="en-US" dirty="0" smtClean="0"/>
              <a:t>C</a:t>
            </a:r>
            <a:r>
              <a:rPr lang="en-US" baseline="30000" dirty="0" smtClean="0"/>
              <a:t>+6</a:t>
            </a:r>
            <a:r>
              <a:rPr lang="en-US" dirty="0" smtClean="0"/>
              <a:t> </a:t>
            </a:r>
            <a:r>
              <a:rPr lang="en-US" dirty="0" smtClean="0"/>
              <a:t>emission in HSX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280"/>
          <a:stretch/>
        </p:blipFill>
        <p:spPr bwMode="auto">
          <a:xfrm>
            <a:off x="6207923" y="1469073"/>
            <a:ext cx="2892119" cy="23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086600" y="2202533"/>
            <a:ext cx="152400" cy="31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410581" y="3079157"/>
            <a:ext cx="268773" cy="3832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2954" y="1896892"/>
            <a:ext cx="174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2667000"/>
            <a:ext cx="1333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</a:t>
            </a:r>
            <a:r>
              <a:rPr lang="en-US" sz="2000" baseline="-25000" dirty="0" smtClean="0">
                <a:solidFill>
                  <a:srgbClr val="0000FF"/>
                </a:solidFill>
              </a:rPr>
              <a:t>+6</a:t>
            </a:r>
            <a:r>
              <a:rPr lang="en-US" sz="2000" dirty="0" smtClean="0">
                <a:solidFill>
                  <a:srgbClr val="0000FF"/>
                </a:solidFill>
              </a:rPr>
              <a:t>~50eV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56" y="3886200"/>
            <a:ext cx="9111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endParaRPr lang="en-US" sz="2400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sz="2400" dirty="0" smtClean="0"/>
              <a:t> Ion flow determined from </a:t>
            </a:r>
            <a:r>
              <a:rPr lang="en-US" sz="2400" dirty="0"/>
              <a:t>D</a:t>
            </a:r>
            <a:r>
              <a:rPr lang="en-US" sz="2400" dirty="0" smtClean="0"/>
              <a:t>oppler shift of 529nm n=8-7 transition (2 views for magnitude and direction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pPr marL="117475" indent="-117475">
              <a:buFont typeface="Arial" pitchFamily="34" charset="0"/>
              <a:buChar char="•"/>
            </a:pPr>
            <a:r>
              <a:rPr lang="en-US" sz="2400" dirty="0" smtClean="0"/>
              <a:t> Large intrinsic flow along </a:t>
            </a:r>
            <a:r>
              <a:rPr lang="en-US" sz="2400" dirty="0" smtClean="0"/>
              <a:t>helical direction of </a:t>
            </a:r>
            <a:r>
              <a:rPr lang="en-US" sz="2400" dirty="0" smtClean="0"/>
              <a:t>symmetry due to reduced parallel viscosity</a:t>
            </a:r>
            <a:endParaRPr lang="en-US" sz="2400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832"/>
          <a:stretch/>
        </p:blipFill>
        <p:spPr bwMode="auto">
          <a:xfrm>
            <a:off x="13885" y="1587955"/>
            <a:ext cx="3186515" cy="225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6922" y="1843024"/>
            <a:ext cx="18894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15"/>
                </a:solidFill>
              </a:rPr>
              <a:t>“</a:t>
            </a:r>
            <a:r>
              <a:rPr lang="en-US" dirty="0" err="1" smtClean="0">
                <a:solidFill>
                  <a:srgbClr val="00B015"/>
                </a:solidFill>
              </a:rPr>
              <a:t>Toroidal</a:t>
            </a:r>
            <a:r>
              <a:rPr lang="en-US" dirty="0" smtClean="0">
                <a:solidFill>
                  <a:srgbClr val="00B015"/>
                </a:solidFill>
              </a:rPr>
              <a:t>” Views</a:t>
            </a:r>
            <a:endParaRPr lang="en-US" dirty="0">
              <a:solidFill>
                <a:srgbClr val="00B01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322" y="2813092"/>
            <a:ext cx="18894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C0488"/>
                </a:solidFill>
              </a:rPr>
              <a:t>“</a:t>
            </a:r>
            <a:r>
              <a:rPr lang="en-US" dirty="0" err="1" smtClean="0">
                <a:solidFill>
                  <a:srgbClr val="AC0488"/>
                </a:solidFill>
              </a:rPr>
              <a:t>Poloidal</a:t>
            </a:r>
            <a:r>
              <a:rPr lang="en-US" dirty="0" smtClean="0">
                <a:solidFill>
                  <a:srgbClr val="AC0488"/>
                </a:solidFill>
              </a:rPr>
              <a:t>” Views</a:t>
            </a:r>
            <a:endParaRPr lang="en-US" dirty="0">
              <a:solidFill>
                <a:srgbClr val="AC048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990024"/>
            <a:ext cx="32110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Velocity Measured By Each View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29000" y="838200"/>
            <a:ext cx="32110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Velocity Along and Across the Symmetry Direction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2936322" y="2212355"/>
            <a:ext cx="492678" cy="673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00800" y="838200"/>
            <a:ext cx="28840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 and Ion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6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Madison Symmetric Torus Experiment provides a platform for addressing ion confinement, heating, and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889000"/>
            <a:ext cx="4419600" cy="4826000"/>
          </a:xfrm>
        </p:spPr>
        <p:txBody>
          <a:bodyPr/>
          <a:lstStyle/>
          <a:p>
            <a:r>
              <a:rPr lang="en-US" dirty="0" smtClean="0"/>
              <a:t>Reversed Field Pinch</a:t>
            </a:r>
          </a:p>
          <a:p>
            <a:r>
              <a:rPr lang="en-US" dirty="0" smtClean="0"/>
              <a:t>R = 1.5 m	a = 0.52 m</a:t>
            </a:r>
          </a:p>
          <a:p>
            <a:r>
              <a:rPr lang="en-US" dirty="0" smtClean="0"/>
              <a:t>Pulse length: 60-120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(20 </a:t>
            </a:r>
            <a:r>
              <a:rPr lang="en-US" dirty="0" err="1" smtClean="0"/>
              <a:t>msec</a:t>
            </a:r>
            <a:r>
              <a:rPr lang="en-US" dirty="0" smtClean="0"/>
              <a:t> flattop)</a:t>
            </a:r>
          </a:p>
          <a:p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/>
              <a:t> </a:t>
            </a:r>
            <a:r>
              <a:rPr lang="en-US" dirty="0" smtClean="0"/>
              <a:t>= 200 – 650 kA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= 0.5 – 1.5 × </a:t>
            </a:r>
            <a:r>
              <a:rPr lang="en-US" dirty="0"/>
              <a:t>10</a:t>
            </a:r>
            <a:r>
              <a:rPr lang="en-US" baseline="30000" dirty="0"/>
              <a:t>19 </a:t>
            </a:r>
            <a:r>
              <a:rPr lang="en-US" dirty="0"/>
              <a:t>m</a:t>
            </a:r>
            <a:r>
              <a:rPr lang="en-US" baseline="30000" dirty="0"/>
              <a:t>-3</a:t>
            </a:r>
            <a:r>
              <a:rPr lang="en-US" dirty="0"/>
              <a:t> </a:t>
            </a:r>
            <a:r>
              <a:rPr lang="en-US" dirty="0" smtClean="0"/>
              <a:t>(puffing)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6 × 10</a:t>
            </a:r>
            <a:r>
              <a:rPr lang="en-US" baseline="30000" dirty="0" smtClean="0"/>
              <a:t>19 </a:t>
            </a:r>
            <a:r>
              <a:rPr lang="en-US" dirty="0" smtClean="0"/>
              <a:t>m</a:t>
            </a:r>
            <a:r>
              <a:rPr lang="en-US" baseline="30000" dirty="0" smtClean="0"/>
              <a:t>-3</a:t>
            </a:r>
            <a:r>
              <a:rPr lang="en-US" dirty="0" smtClean="0"/>
              <a:t> (with pellet injection)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Ohmically</a:t>
            </a:r>
            <a:r>
              <a:rPr lang="en-US" dirty="0" smtClean="0"/>
              <a:t> heated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Access to a range of plasmas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e </a:t>
            </a:r>
            <a:r>
              <a:rPr lang="en-US" dirty="0" smtClean="0"/>
              <a:t>~ </a:t>
            </a:r>
            <a:r>
              <a:rPr lang="en-US" dirty="0" err="1" smtClean="0"/>
              <a:t>Ip</a:t>
            </a:r>
            <a:r>
              <a:rPr lang="en-US" dirty="0" smtClean="0"/>
              <a:t> in standard </a:t>
            </a:r>
            <a:r>
              <a:rPr lang="en-US" dirty="0" err="1" smtClean="0"/>
              <a:t>RFPs</a:t>
            </a:r>
            <a:endParaRPr lang="en-US" dirty="0" smtClean="0"/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e</a:t>
            </a:r>
            <a:r>
              <a:rPr lang="en-US" dirty="0" smtClean="0"/>
              <a:t> up to 2 </a:t>
            </a:r>
            <a:r>
              <a:rPr lang="en-US" dirty="0" err="1" smtClean="0"/>
              <a:t>keV</a:t>
            </a:r>
            <a:r>
              <a:rPr lang="en-US" dirty="0" smtClean="0"/>
              <a:t> in enhanced confinement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up to</a:t>
            </a:r>
            <a:r>
              <a:rPr lang="en-US" dirty="0" smtClean="0"/>
              <a:t> 1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4564912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01637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40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1" name="AutoShape 17"/>
          <p:cNvCxnSpPr>
            <a:cxnSpLocks noChangeShapeType="1"/>
          </p:cNvCxnSpPr>
          <p:nvPr/>
        </p:nvCxnSpPr>
        <p:spPr bwMode="auto">
          <a:xfrm rot="16200000" flipH="1">
            <a:off x="4483100" y="3886200"/>
            <a:ext cx="1588" cy="1588"/>
          </a:xfrm>
          <a:prstGeom prst="curvedConnector3">
            <a:avLst>
              <a:gd name="adj1" fmla="val 1440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pic>
        <p:nvPicPr>
          <p:cNvPr id="25602" name="Picture 17" descr="model_v3_no_render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815" r="5815"/>
          <a:stretch>
            <a:fillRect/>
          </a:stretch>
        </p:blipFill>
        <p:spPr bwMode="auto">
          <a:xfrm>
            <a:off x="0" y="1447800"/>
            <a:ext cx="556541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 txBox="1">
            <a:spLocks/>
          </p:cNvSpPr>
          <p:nvPr/>
        </p:nvSpPr>
        <p:spPr bwMode="auto">
          <a:xfrm>
            <a:off x="15875" y="7938"/>
            <a:ext cx="8958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6E6E6"/>
                </a:solidFill>
              </a:rPr>
              <a:t>Charge-exchange recombination spectroscopy (CHERS) measures local carbon impurity </a:t>
            </a:r>
            <a:r>
              <a:rPr lang="en-US" i="1" dirty="0" err="1" smtClean="0">
                <a:solidFill>
                  <a:srgbClr val="E6E6E6"/>
                </a:solidFill>
              </a:rPr>
              <a:t>T</a:t>
            </a:r>
            <a:r>
              <a:rPr lang="en-US" baseline="-25000" dirty="0" err="1" smtClean="0">
                <a:solidFill>
                  <a:srgbClr val="E6E6E6"/>
                </a:solidFill>
              </a:rPr>
              <a:t>perp</a:t>
            </a:r>
            <a:r>
              <a:rPr lang="en-US" dirty="0">
                <a:solidFill>
                  <a:srgbClr val="E6E6E6"/>
                </a:solidFill>
              </a:rPr>
              <a:t>,</a:t>
            </a:r>
            <a:r>
              <a:rPr lang="en-US" dirty="0" smtClean="0">
                <a:solidFill>
                  <a:srgbClr val="E6E6E6"/>
                </a:solidFill>
              </a:rPr>
              <a:t> </a:t>
            </a:r>
            <a:r>
              <a:rPr lang="en-US" i="1" dirty="0" err="1" smtClean="0">
                <a:solidFill>
                  <a:srgbClr val="E6E6E6"/>
                </a:solidFill>
              </a:rPr>
              <a:t>T</a:t>
            </a:r>
            <a:r>
              <a:rPr lang="en-US" baseline="-25000" dirty="0" err="1" smtClean="0">
                <a:solidFill>
                  <a:srgbClr val="E6E6E6"/>
                </a:solidFill>
              </a:rPr>
              <a:t>par</a:t>
            </a:r>
            <a:r>
              <a:rPr lang="en-US" dirty="0" smtClean="0">
                <a:solidFill>
                  <a:srgbClr val="E6E6E6"/>
                </a:solidFill>
              </a:rPr>
              <a:t>, and </a:t>
            </a:r>
            <a:r>
              <a:rPr lang="en-US" i="1" dirty="0" err="1" smtClean="0">
                <a:solidFill>
                  <a:srgbClr val="E6E6E6"/>
                </a:solidFill>
              </a:rPr>
              <a:t>n</a:t>
            </a:r>
            <a:r>
              <a:rPr lang="en-US" baseline="-25000" dirty="0" err="1" smtClean="0">
                <a:solidFill>
                  <a:srgbClr val="E6E6E6"/>
                </a:solidFill>
              </a:rPr>
              <a:t>C</a:t>
            </a:r>
            <a:r>
              <a:rPr lang="en-US" dirty="0" smtClean="0">
                <a:solidFill>
                  <a:srgbClr val="E6E6E6"/>
                </a:solidFill>
              </a:rPr>
              <a:t>.</a:t>
            </a:r>
            <a:endParaRPr lang="en-US" dirty="0">
              <a:solidFill>
                <a:srgbClr val="E6E6E6"/>
              </a:solidFill>
            </a:endParaRPr>
          </a:p>
        </p:txBody>
      </p:sp>
      <p:cxnSp>
        <p:nvCxnSpPr>
          <p:cNvPr id="25604" name="Straight Arrow Connector 16"/>
          <p:cNvCxnSpPr>
            <a:cxnSpLocks noChangeShapeType="1"/>
          </p:cNvCxnSpPr>
          <p:nvPr/>
        </p:nvCxnSpPr>
        <p:spPr bwMode="auto">
          <a:xfrm flipV="1">
            <a:off x="522288" y="3957638"/>
            <a:ext cx="207962" cy="168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graphicFrame>
        <p:nvGraphicFramePr>
          <p:cNvPr id="25605" name="Object 3"/>
          <p:cNvGraphicFramePr>
            <a:graphicFrameLocks noChangeAspect="1"/>
          </p:cNvGraphicFramePr>
          <p:nvPr/>
        </p:nvGraphicFramePr>
        <p:xfrm>
          <a:off x="228600" y="4114800"/>
          <a:ext cx="457200" cy="338138"/>
        </p:xfrm>
        <a:graphic>
          <a:graphicData uri="http://schemas.openxmlformats.org/presentationml/2006/ole">
            <p:oleObj spid="_x0000_s25667" name="Equation" r:id="rId5" imgW="342900" imgH="241300" progId="Equation.3">
              <p:embed/>
            </p:oleObj>
          </a:graphicData>
        </a:graphic>
      </p:graphicFrame>
      <p:graphicFrame>
        <p:nvGraphicFramePr>
          <p:cNvPr id="25606" name="Object 2"/>
          <p:cNvGraphicFramePr>
            <a:graphicFrameLocks noChangeAspect="1"/>
          </p:cNvGraphicFramePr>
          <p:nvPr/>
        </p:nvGraphicFramePr>
        <p:xfrm>
          <a:off x="1828800" y="5257800"/>
          <a:ext cx="5524500" cy="381000"/>
        </p:xfrm>
        <a:graphic>
          <a:graphicData uri="http://schemas.openxmlformats.org/presentationml/2006/ole">
            <p:oleObj spid="_x0000_s25668" name="Equation" r:id="rId6" imgW="3683000" imgH="241300" progId="Equation.3">
              <p:embed/>
            </p:oleObj>
          </a:graphicData>
        </a:graphic>
      </p:graphicFrame>
      <p:pic>
        <p:nvPicPr>
          <p:cNvPr id="9" name="Picture 8" descr="Screen shot 2012-09-21 at 4.17.32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373" y="1524000"/>
            <a:ext cx="4157627" cy="324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 txBox="1">
            <a:spLocks/>
          </p:cNvSpPr>
          <p:nvPr/>
        </p:nvSpPr>
        <p:spPr bwMode="auto">
          <a:xfrm>
            <a:off x="609600" y="14478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Times" charset="0"/>
              <a:buNone/>
            </a:pPr>
            <a:r>
              <a:rPr lang="en-US" b="1" dirty="0" smtClean="0"/>
              <a:t>Ion heating from </a:t>
            </a:r>
            <a:r>
              <a:rPr lang="en-US" b="1" dirty="0" smtClean="0"/>
              <a:t>magnetic reconnection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6" descr="sawtooth-cycle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000" t="24001" r="20000" b="24001"/>
          <a:stretch>
            <a:fillRect/>
          </a:stretch>
        </p:blipFill>
        <p:spPr bwMode="auto">
          <a:xfrm>
            <a:off x="228600" y="1454150"/>
            <a:ext cx="45704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RFPs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in MST are punctuated by impulsive quasi-periodic bursts of reconnection events (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sawteeth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3" descr="Fig 1 sawtooth v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325" y="914400"/>
            <a:ext cx="352107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304800" y="5181600"/>
            <a:ext cx="845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Times" charset="0"/>
              <a:buChar char="•"/>
            </a:pPr>
            <a:r>
              <a:rPr lang="en-US" sz="1800"/>
              <a:t>Plasma parameters change dramatically during fast reconnection events (</a:t>
            </a:r>
            <a:r>
              <a:rPr lang="ja-JP" altLang="en-US" sz="1800">
                <a:latin typeface="Arial" charset="0"/>
              </a:rPr>
              <a:t>“</a:t>
            </a:r>
            <a:r>
              <a:rPr lang="en-US" altLang="ja-JP" sz="1800"/>
              <a:t>sawtooth crashes</a:t>
            </a:r>
            <a:r>
              <a:rPr lang="ja-JP" altLang="en-US" sz="1800">
                <a:latin typeface="Arial" charset="0"/>
              </a:rPr>
              <a:t>”</a:t>
            </a:r>
            <a:r>
              <a:rPr lang="en-US" altLang="ja-JP" sz="1800"/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800"/>
              <a:t>fluctuations increase, stored magnetic energy drops, ions are heated,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1822CD"/>
      </a:dk2>
      <a:lt2>
        <a:srgbClr val="808080"/>
      </a:lt2>
      <a:accent1>
        <a:srgbClr val="CCCC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JSS_PB:Applications (Mac OS 9):Microsoft Office 2001:Templates:Presentations:Designs:Blank</Template>
  <TotalTime>33073</TotalTime>
  <Words>1309</Words>
  <Application>Microsoft Macintosh PowerPoint</Application>
  <PresentationFormat>On-screen Show (4:3)</PresentationFormat>
  <Paragraphs>178</Paragraphs>
  <Slides>25</Slides>
  <Notes>6</Notes>
  <HiddenSlides>4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Blank</vt:lpstr>
      <vt:lpstr>Bitmap Image</vt:lpstr>
      <vt:lpstr>Equation</vt:lpstr>
      <vt:lpstr>Charge-Exchange Spectroscopy at the University of Wisconsin-Madison</vt:lpstr>
      <vt:lpstr>Overview of CX measurements on 2 devices at Madison</vt:lpstr>
      <vt:lpstr>HSX is a Stellarator Optimized For Quasi-Helical Symmetry</vt:lpstr>
      <vt:lpstr>Goal is to measure radial electric field and its impact on transport</vt:lpstr>
      <vt:lpstr>ADAS modeling is essential to interpret C+6 emission in HSX</vt:lpstr>
      <vt:lpstr>The Madison Symmetric Torus Experiment provides a platform for addressing ion confinement, heating, and acceleration</vt:lpstr>
      <vt:lpstr>Slide 7</vt:lpstr>
      <vt:lpstr>Slide 8</vt:lpstr>
      <vt:lpstr>Standard RFPs in MST are punctuated by impulsive quasi-periodic bursts of reconnection events (sawteeth)</vt:lpstr>
      <vt:lpstr>Dramatic ion heating occurs during the reconnection event</vt:lpstr>
      <vt:lpstr>Ion heating is distributed throughout the plasma</vt:lpstr>
      <vt:lpstr>Much is known about thermal ion heating in MST.</vt:lpstr>
      <vt:lpstr>Reconnection-heating is exploited to achieve Ti ~ 1 keV in enhanced confinement discharges</vt:lpstr>
      <vt:lpstr>Ti is sustained at a high level throughout the plasma during the PPCD improved confinement period.</vt:lpstr>
      <vt:lpstr>Impurity ion temperature anisotropy is observed during reconnection heating.</vt:lpstr>
      <vt:lpstr>Slide 16</vt:lpstr>
      <vt:lpstr>Power from tearing modes nonlinearly cascades to small scales</vt:lpstr>
      <vt:lpstr>Slide 18</vt:lpstr>
      <vt:lpstr>Aluminum emission was measured to help constrain Zeff</vt:lpstr>
      <vt:lpstr>Emission line model for beam on/off views generated with ADAS </vt:lpstr>
      <vt:lpstr>Measurements of Al XIII &amp; XI used to model abundances for Zeff</vt:lpstr>
      <vt:lpstr>Neoclassical corrections for particle diffusion are small in the RFP.</vt:lpstr>
      <vt:lpstr>The radial profile of impurity density evolves to a nearly stationary hollow shape during the PPCD period.</vt:lpstr>
      <vt:lpstr>We need to address the model uncertainty associated with using either L-resolved or J-resolved fine-structure components</vt:lpstr>
      <vt:lpstr>ADAS continues to be a critical tool for CX spectroscopy at UW</vt:lpstr>
      <vt:lpstr>Custom Show 1</vt:lpstr>
    </vt:vector>
  </TitlesOfParts>
  <Company>uw madison plasma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Inductive Current Profile Control and Sustainment in the RFP</dc:title>
  <dc:creator>John Sarff</dc:creator>
  <cp:lastModifiedBy>Mark Nornberg</cp:lastModifiedBy>
  <cp:revision>2850</cp:revision>
  <cp:lastPrinted>2010-12-07T07:44:13Z</cp:lastPrinted>
  <dcterms:created xsi:type="dcterms:W3CDTF">2012-09-21T20:36:16Z</dcterms:created>
  <dcterms:modified xsi:type="dcterms:W3CDTF">2012-09-24T22:35:14Z</dcterms:modified>
</cp:coreProperties>
</file>