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9" r:id="rId1"/>
  </p:sldMasterIdLst>
  <p:notesMasterIdLst>
    <p:notesMasterId r:id="rId24"/>
  </p:notesMasterIdLst>
  <p:handoutMasterIdLst>
    <p:handoutMasterId r:id="rId25"/>
  </p:handoutMasterIdLst>
  <p:sldIdLst>
    <p:sldId id="372" r:id="rId2"/>
    <p:sldId id="539" r:id="rId3"/>
    <p:sldId id="693" r:id="rId4"/>
    <p:sldId id="511" r:id="rId5"/>
    <p:sldId id="657" r:id="rId6"/>
    <p:sldId id="702" r:id="rId7"/>
    <p:sldId id="703" r:id="rId8"/>
    <p:sldId id="704" r:id="rId9"/>
    <p:sldId id="644" r:id="rId10"/>
    <p:sldId id="658" r:id="rId11"/>
    <p:sldId id="673" r:id="rId12"/>
    <p:sldId id="672" r:id="rId13"/>
    <p:sldId id="709" r:id="rId14"/>
    <p:sldId id="705" r:id="rId15"/>
    <p:sldId id="706" r:id="rId16"/>
    <p:sldId id="707" r:id="rId17"/>
    <p:sldId id="708" r:id="rId18"/>
    <p:sldId id="671" r:id="rId19"/>
    <p:sldId id="668" r:id="rId20"/>
    <p:sldId id="697" r:id="rId21"/>
    <p:sldId id="701" r:id="rId22"/>
    <p:sldId id="692" r:id="rId23"/>
  </p:sldIdLst>
  <p:sldSz cx="9144000" cy="6858000" type="screen4x3"/>
  <p:notesSz cx="6797675" cy="9928225"/>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00"/>
    <a:srgbClr val="FF0000"/>
    <a:srgbClr val="D5E5F3"/>
    <a:srgbClr val="FBF86E"/>
    <a:srgbClr val="CCFF66"/>
    <a:srgbClr val="CCFF33"/>
    <a:srgbClr val="99FF33"/>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어두운 스타일 1 - 강조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보통 스타일 4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밝은 스타일 1 - 강조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어두운 스타일 1 - 강조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보통 스타일 4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보통 스타일 4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7CE84F3-28C3-443E-9E96-99CF82512B78}" styleName="어두운 스타일 1 - 강조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어두운 스타일 1 - 강조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어두운 스타일 1 - 강조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어두운 스타일 1 - 강조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82749" autoAdjust="0"/>
  </p:normalViewPr>
  <p:slideViewPr>
    <p:cSldViewPr>
      <p:cViewPr varScale="1">
        <p:scale>
          <a:sx n="91" d="100"/>
          <a:sy n="91" d="100"/>
        </p:scale>
        <p:origin x="-1254" y="-96"/>
      </p:cViewPr>
      <p:guideLst>
        <p:guide orient="horz" pos="1979"/>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6"/>
    </p:cViewPr>
  </p:sorterViewPr>
  <p:notesViewPr>
    <p:cSldViewPr>
      <p:cViewPr varScale="1">
        <p:scale>
          <a:sx n="73" d="100"/>
          <a:sy n="73" d="100"/>
        </p:scale>
        <p:origin x="-2196" y="-96"/>
      </p:cViewPr>
      <p:guideLst>
        <p:guide orient="horz" pos="3125"/>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0E832-3B6F-4275-9A02-3FB7900F74FD}" type="doc">
      <dgm:prSet loTypeId="urn:microsoft.com/office/officeart/2005/8/layout/hProcess9" loCatId="process" qsTypeId="urn:microsoft.com/office/officeart/2005/8/quickstyle/simple1" qsCatId="simple" csTypeId="urn:microsoft.com/office/officeart/2005/8/colors/accent2_4" csCatId="accent2" phldr="1"/>
      <dgm:spPr/>
    </dgm:pt>
    <dgm:pt modelId="{037AC1EF-7193-408E-B158-512AE0CB85F0}">
      <dgm:prSet phldrT="[텍스트]"/>
      <dgm:spPr/>
      <dgm:t>
        <a:bodyPr/>
        <a:lstStyle/>
        <a:p>
          <a:pPr latinLnBrk="1"/>
          <a:r>
            <a:rPr lang="en-US" altLang="ko-KR" dirty="0" smtClean="0">
              <a:latin typeface="Tahoma" pitchFamily="34" charset="0"/>
              <a:ea typeface="Tahoma" pitchFamily="34" charset="0"/>
              <a:cs typeface="Tahoma" pitchFamily="34" charset="0"/>
            </a:rPr>
            <a:t>Synthesis</a:t>
          </a:r>
          <a:endParaRPr lang="ko-KR" altLang="en-US" dirty="0">
            <a:latin typeface="Tahoma" pitchFamily="34" charset="0"/>
            <a:cs typeface="Tahoma" pitchFamily="34" charset="0"/>
          </a:endParaRPr>
        </a:p>
      </dgm:t>
    </dgm:pt>
    <dgm:pt modelId="{930979DB-F930-4093-9973-4F4924F94940}" type="parTrans" cxnId="{3E0D69F0-F1F7-4842-97F3-92D22927A4E0}">
      <dgm:prSet/>
      <dgm:spPr/>
      <dgm:t>
        <a:bodyPr/>
        <a:lstStyle/>
        <a:p>
          <a:pPr latinLnBrk="1"/>
          <a:endParaRPr lang="ko-KR" altLang="en-US">
            <a:latin typeface="Tahoma" pitchFamily="34" charset="0"/>
            <a:cs typeface="Tahoma" pitchFamily="34" charset="0"/>
          </a:endParaRPr>
        </a:p>
      </dgm:t>
    </dgm:pt>
    <dgm:pt modelId="{BB45BA26-34DB-428C-8DB7-6C05F7571BA0}" type="sibTrans" cxnId="{3E0D69F0-F1F7-4842-97F3-92D22927A4E0}">
      <dgm:prSet/>
      <dgm:spPr/>
      <dgm:t>
        <a:bodyPr/>
        <a:lstStyle/>
        <a:p>
          <a:pPr latinLnBrk="1"/>
          <a:endParaRPr lang="ko-KR" altLang="en-US">
            <a:latin typeface="Tahoma" pitchFamily="34" charset="0"/>
            <a:cs typeface="Tahoma" pitchFamily="34" charset="0"/>
          </a:endParaRPr>
        </a:p>
      </dgm:t>
    </dgm:pt>
    <dgm:pt modelId="{7D8548BA-DFCC-49E6-A80F-A87B53F89887}">
      <dgm:prSet phldrT="[텍스트]"/>
      <dgm:spPr/>
      <dgm:t>
        <a:bodyPr/>
        <a:lstStyle/>
        <a:p>
          <a:pPr latinLnBrk="1"/>
          <a:r>
            <a:rPr lang="en-US" altLang="ko-KR" dirty="0" smtClean="0">
              <a:latin typeface="Tahoma" pitchFamily="34" charset="0"/>
              <a:ea typeface="Tahoma" pitchFamily="34" charset="0"/>
              <a:cs typeface="Tahoma" pitchFamily="34" charset="0"/>
            </a:rPr>
            <a:t>Evaluation</a:t>
          </a:r>
          <a:endParaRPr lang="ko-KR" altLang="en-US" dirty="0">
            <a:latin typeface="Tahoma" pitchFamily="34" charset="0"/>
            <a:cs typeface="Tahoma" pitchFamily="34" charset="0"/>
          </a:endParaRPr>
        </a:p>
      </dgm:t>
    </dgm:pt>
    <dgm:pt modelId="{0B1861C0-8DBC-459D-BB6A-72154F0746B5}" type="parTrans" cxnId="{BA58B938-FD69-47F1-8DE5-30644C8670B0}">
      <dgm:prSet/>
      <dgm:spPr/>
      <dgm:t>
        <a:bodyPr/>
        <a:lstStyle/>
        <a:p>
          <a:pPr latinLnBrk="1"/>
          <a:endParaRPr lang="ko-KR" altLang="en-US">
            <a:latin typeface="Tahoma" pitchFamily="34" charset="0"/>
            <a:cs typeface="Tahoma" pitchFamily="34" charset="0"/>
          </a:endParaRPr>
        </a:p>
      </dgm:t>
    </dgm:pt>
    <dgm:pt modelId="{9E731509-B39B-4E86-878A-53CBB54CC4E9}" type="sibTrans" cxnId="{BA58B938-FD69-47F1-8DE5-30644C8670B0}">
      <dgm:prSet/>
      <dgm:spPr/>
      <dgm:t>
        <a:bodyPr/>
        <a:lstStyle/>
        <a:p>
          <a:pPr latinLnBrk="1"/>
          <a:endParaRPr lang="ko-KR" altLang="en-US">
            <a:latin typeface="Tahoma" pitchFamily="34" charset="0"/>
            <a:cs typeface="Tahoma" pitchFamily="34" charset="0"/>
          </a:endParaRPr>
        </a:p>
      </dgm:t>
    </dgm:pt>
    <dgm:pt modelId="{3AF22C45-C496-4472-B1D7-5E64A019685B}">
      <dgm:prSet phldrT="[텍스트]"/>
      <dgm:spPr/>
      <dgm:t>
        <a:bodyPr/>
        <a:lstStyle/>
        <a:p>
          <a:pPr latinLnBrk="1"/>
          <a:r>
            <a:rPr lang="en-US" altLang="ko-KR" b="1" dirty="0" smtClean="0">
              <a:latin typeface="Tahoma" pitchFamily="34" charset="0"/>
              <a:ea typeface="Tahoma" pitchFamily="34" charset="0"/>
              <a:cs typeface="Tahoma" pitchFamily="34" charset="0"/>
            </a:rPr>
            <a:t>Compilation</a:t>
          </a:r>
          <a:endParaRPr lang="ko-KR" altLang="en-US" dirty="0">
            <a:latin typeface="Tahoma" pitchFamily="34" charset="0"/>
            <a:cs typeface="Tahoma" pitchFamily="34" charset="0"/>
          </a:endParaRPr>
        </a:p>
      </dgm:t>
    </dgm:pt>
    <dgm:pt modelId="{585CA522-9ADE-40A8-93FA-796BAD05BFCD}" type="parTrans" cxnId="{F8B67AFB-06B2-454A-8EEC-DE6A518E3CCD}">
      <dgm:prSet/>
      <dgm:spPr/>
      <dgm:t>
        <a:bodyPr/>
        <a:lstStyle/>
        <a:p>
          <a:pPr latinLnBrk="1"/>
          <a:endParaRPr lang="ko-KR" altLang="en-US">
            <a:latin typeface="Tahoma" pitchFamily="34" charset="0"/>
            <a:cs typeface="Tahoma" pitchFamily="34" charset="0"/>
          </a:endParaRPr>
        </a:p>
      </dgm:t>
    </dgm:pt>
    <dgm:pt modelId="{098CDF6E-491D-40BD-845B-B8C4705E1A0E}" type="sibTrans" cxnId="{F8B67AFB-06B2-454A-8EEC-DE6A518E3CCD}">
      <dgm:prSet/>
      <dgm:spPr/>
      <dgm:t>
        <a:bodyPr/>
        <a:lstStyle/>
        <a:p>
          <a:pPr latinLnBrk="1"/>
          <a:endParaRPr lang="ko-KR" altLang="en-US">
            <a:latin typeface="Tahoma" pitchFamily="34" charset="0"/>
            <a:cs typeface="Tahoma" pitchFamily="34" charset="0"/>
          </a:endParaRPr>
        </a:p>
      </dgm:t>
    </dgm:pt>
    <dgm:pt modelId="{A33EAFD4-5B1A-4E9E-A71B-E25B1A54AEAF}">
      <dgm:prSet/>
      <dgm:spPr/>
      <dgm:t>
        <a:bodyPr/>
        <a:lstStyle/>
        <a:p>
          <a:pPr latinLnBrk="1"/>
          <a:r>
            <a:rPr lang="en-US" dirty="0" smtClean="0">
              <a:latin typeface="Tahoma" pitchFamily="34" charset="0"/>
              <a:ea typeface="Tahoma" pitchFamily="34" charset="0"/>
              <a:cs typeface="Tahoma" pitchFamily="34" charset="0"/>
            </a:rPr>
            <a:t>Standardization </a:t>
          </a:r>
          <a:endParaRPr lang="ko-KR" altLang="en-US" dirty="0" smtClean="0">
            <a:latin typeface="Tahoma" pitchFamily="34" charset="0"/>
            <a:cs typeface="Tahoma" pitchFamily="34" charset="0"/>
          </a:endParaRPr>
        </a:p>
      </dgm:t>
    </dgm:pt>
    <dgm:pt modelId="{36D77672-A567-4B6C-9CA4-1C961E3FC1C0}" type="parTrans" cxnId="{140FB6CB-8843-4E1E-BE0B-FED6A82F4FA4}">
      <dgm:prSet/>
      <dgm:spPr/>
      <dgm:t>
        <a:bodyPr/>
        <a:lstStyle/>
        <a:p>
          <a:pPr latinLnBrk="1"/>
          <a:endParaRPr lang="ko-KR" altLang="en-US">
            <a:latin typeface="Tahoma" pitchFamily="34" charset="0"/>
            <a:cs typeface="Tahoma" pitchFamily="34" charset="0"/>
          </a:endParaRPr>
        </a:p>
      </dgm:t>
    </dgm:pt>
    <dgm:pt modelId="{DF1018DE-6067-4910-9DD6-7A6553EB4571}" type="sibTrans" cxnId="{140FB6CB-8843-4E1E-BE0B-FED6A82F4FA4}">
      <dgm:prSet/>
      <dgm:spPr/>
      <dgm:t>
        <a:bodyPr/>
        <a:lstStyle/>
        <a:p>
          <a:pPr latinLnBrk="1"/>
          <a:endParaRPr lang="ko-KR" altLang="en-US">
            <a:latin typeface="Tahoma" pitchFamily="34" charset="0"/>
            <a:cs typeface="Tahoma" pitchFamily="34" charset="0"/>
          </a:endParaRPr>
        </a:p>
      </dgm:t>
    </dgm:pt>
    <dgm:pt modelId="{4299C49D-AC52-444C-B6A9-1F5FA749B92B}">
      <dgm:prSet/>
      <dgm:spPr/>
      <dgm:t>
        <a:bodyPr/>
        <a:lstStyle/>
        <a:p>
          <a:pPr latinLnBrk="1"/>
          <a:r>
            <a:rPr lang="en-US" altLang="ko-KR" b="1" dirty="0" smtClean="0">
              <a:latin typeface="Tahoma" pitchFamily="34" charset="0"/>
              <a:ea typeface="Tahoma" pitchFamily="34" charset="0"/>
              <a:cs typeface="Tahoma" pitchFamily="34" charset="0"/>
            </a:rPr>
            <a:t>Maintenance</a:t>
          </a:r>
          <a:endParaRPr lang="ko-KR" altLang="en-US" dirty="0">
            <a:latin typeface="Tahoma" pitchFamily="34" charset="0"/>
            <a:cs typeface="Tahoma" pitchFamily="34" charset="0"/>
          </a:endParaRPr>
        </a:p>
      </dgm:t>
    </dgm:pt>
    <dgm:pt modelId="{37F9ABD0-D95E-43A1-8F49-F7121FB2B488}" type="parTrans" cxnId="{A4848E75-1BC9-418B-8CD5-AD76937EB5BE}">
      <dgm:prSet/>
      <dgm:spPr/>
      <dgm:t>
        <a:bodyPr/>
        <a:lstStyle/>
        <a:p>
          <a:pPr latinLnBrk="1"/>
          <a:endParaRPr lang="ko-KR" altLang="en-US">
            <a:latin typeface="Tahoma" pitchFamily="34" charset="0"/>
            <a:cs typeface="Tahoma" pitchFamily="34" charset="0"/>
          </a:endParaRPr>
        </a:p>
      </dgm:t>
    </dgm:pt>
    <dgm:pt modelId="{22D815AE-1805-402A-B863-79C9FB68E729}" type="sibTrans" cxnId="{A4848E75-1BC9-418B-8CD5-AD76937EB5BE}">
      <dgm:prSet/>
      <dgm:spPr/>
      <dgm:t>
        <a:bodyPr/>
        <a:lstStyle/>
        <a:p>
          <a:pPr latinLnBrk="1"/>
          <a:endParaRPr lang="ko-KR" altLang="en-US">
            <a:latin typeface="Tahoma" pitchFamily="34" charset="0"/>
            <a:cs typeface="Tahoma" pitchFamily="34" charset="0"/>
          </a:endParaRPr>
        </a:p>
      </dgm:t>
    </dgm:pt>
    <dgm:pt modelId="{DE5EA537-1FB5-4EFC-AA22-6043219639E9}" type="pres">
      <dgm:prSet presAssocID="{6740E832-3B6F-4275-9A02-3FB7900F74FD}" presName="CompostProcess" presStyleCnt="0">
        <dgm:presLayoutVars>
          <dgm:dir/>
          <dgm:resizeHandles val="exact"/>
        </dgm:presLayoutVars>
      </dgm:prSet>
      <dgm:spPr/>
    </dgm:pt>
    <dgm:pt modelId="{0FF8364F-8468-42D4-B7E2-1BE6CE314DB2}" type="pres">
      <dgm:prSet presAssocID="{6740E832-3B6F-4275-9A02-3FB7900F74FD}" presName="arrow" presStyleLbl="bgShp" presStyleIdx="0" presStyleCnt="1"/>
      <dgm:spPr/>
    </dgm:pt>
    <dgm:pt modelId="{5CA6CD61-F8DE-46AB-AFBB-822D5A8A2A47}" type="pres">
      <dgm:prSet presAssocID="{6740E832-3B6F-4275-9A02-3FB7900F74FD}" presName="linearProcess" presStyleCnt="0"/>
      <dgm:spPr/>
    </dgm:pt>
    <dgm:pt modelId="{0BC684C5-21A5-455C-B9C1-30FCA6FD802A}" type="pres">
      <dgm:prSet presAssocID="{037AC1EF-7193-408E-B158-512AE0CB85F0}" presName="textNode" presStyleLbl="node1" presStyleIdx="0" presStyleCnt="5">
        <dgm:presLayoutVars>
          <dgm:bulletEnabled val="1"/>
        </dgm:presLayoutVars>
      </dgm:prSet>
      <dgm:spPr/>
      <dgm:t>
        <a:bodyPr/>
        <a:lstStyle/>
        <a:p>
          <a:pPr latinLnBrk="1"/>
          <a:endParaRPr lang="ko-KR" altLang="en-US"/>
        </a:p>
      </dgm:t>
    </dgm:pt>
    <dgm:pt modelId="{421712F9-E1B1-406B-A065-3847F72DE8B8}" type="pres">
      <dgm:prSet presAssocID="{BB45BA26-34DB-428C-8DB7-6C05F7571BA0}" presName="sibTrans" presStyleCnt="0"/>
      <dgm:spPr/>
    </dgm:pt>
    <dgm:pt modelId="{35DA28EF-0045-4DD7-AD42-98A4CFDCB697}" type="pres">
      <dgm:prSet presAssocID="{7D8548BA-DFCC-49E6-A80F-A87B53F89887}" presName="textNode" presStyleLbl="node1" presStyleIdx="1" presStyleCnt="5">
        <dgm:presLayoutVars>
          <dgm:bulletEnabled val="1"/>
        </dgm:presLayoutVars>
      </dgm:prSet>
      <dgm:spPr/>
      <dgm:t>
        <a:bodyPr/>
        <a:lstStyle/>
        <a:p>
          <a:pPr latinLnBrk="1"/>
          <a:endParaRPr lang="ko-KR" altLang="en-US"/>
        </a:p>
      </dgm:t>
    </dgm:pt>
    <dgm:pt modelId="{0D39AE1A-BCED-403D-8AC6-F4CC5E4503F7}" type="pres">
      <dgm:prSet presAssocID="{9E731509-B39B-4E86-878A-53CBB54CC4E9}" presName="sibTrans" presStyleCnt="0"/>
      <dgm:spPr/>
    </dgm:pt>
    <dgm:pt modelId="{3687B1E2-658D-4371-ABBD-4AD4DB6533F1}" type="pres">
      <dgm:prSet presAssocID="{3AF22C45-C496-4472-B1D7-5E64A019685B}" presName="textNode" presStyleLbl="node1" presStyleIdx="2" presStyleCnt="5">
        <dgm:presLayoutVars>
          <dgm:bulletEnabled val="1"/>
        </dgm:presLayoutVars>
      </dgm:prSet>
      <dgm:spPr/>
      <dgm:t>
        <a:bodyPr/>
        <a:lstStyle/>
        <a:p>
          <a:pPr latinLnBrk="1"/>
          <a:endParaRPr lang="ko-KR" altLang="en-US"/>
        </a:p>
      </dgm:t>
    </dgm:pt>
    <dgm:pt modelId="{E2293417-4567-445F-A1AB-085E2DE82698}" type="pres">
      <dgm:prSet presAssocID="{098CDF6E-491D-40BD-845B-B8C4705E1A0E}" presName="sibTrans" presStyleCnt="0"/>
      <dgm:spPr/>
    </dgm:pt>
    <dgm:pt modelId="{7F8C09A5-E44F-4B96-BC58-BD0A3426FAA1}" type="pres">
      <dgm:prSet presAssocID="{A33EAFD4-5B1A-4E9E-A71B-E25B1A54AEAF}" presName="textNode" presStyleLbl="node1" presStyleIdx="3" presStyleCnt="5" custLinFactNeighborX="-20036" custLinFactNeighborY="1923">
        <dgm:presLayoutVars>
          <dgm:bulletEnabled val="1"/>
        </dgm:presLayoutVars>
      </dgm:prSet>
      <dgm:spPr/>
      <dgm:t>
        <a:bodyPr/>
        <a:lstStyle/>
        <a:p>
          <a:pPr latinLnBrk="1"/>
          <a:endParaRPr lang="ko-KR" altLang="en-US"/>
        </a:p>
      </dgm:t>
    </dgm:pt>
    <dgm:pt modelId="{6C22C8FA-3C22-4840-8FC1-4ADB0EE041B1}" type="pres">
      <dgm:prSet presAssocID="{DF1018DE-6067-4910-9DD6-7A6553EB4571}" presName="sibTrans" presStyleCnt="0"/>
      <dgm:spPr/>
    </dgm:pt>
    <dgm:pt modelId="{C2295CFE-66DE-46A5-B7A4-DA50861B62A6}" type="pres">
      <dgm:prSet presAssocID="{4299C49D-AC52-444C-B6A9-1F5FA749B92B}" presName="textNode" presStyleLbl="node1" presStyleIdx="4" presStyleCnt="5">
        <dgm:presLayoutVars>
          <dgm:bulletEnabled val="1"/>
        </dgm:presLayoutVars>
      </dgm:prSet>
      <dgm:spPr/>
      <dgm:t>
        <a:bodyPr/>
        <a:lstStyle/>
        <a:p>
          <a:pPr latinLnBrk="1"/>
          <a:endParaRPr lang="ko-KR" altLang="en-US"/>
        </a:p>
      </dgm:t>
    </dgm:pt>
  </dgm:ptLst>
  <dgm:cxnLst>
    <dgm:cxn modelId="{3E0D69F0-F1F7-4842-97F3-92D22927A4E0}" srcId="{6740E832-3B6F-4275-9A02-3FB7900F74FD}" destId="{037AC1EF-7193-408E-B158-512AE0CB85F0}" srcOrd="0" destOrd="0" parTransId="{930979DB-F930-4093-9973-4F4924F94940}" sibTransId="{BB45BA26-34DB-428C-8DB7-6C05F7571BA0}"/>
    <dgm:cxn modelId="{01CF8EEE-BA1B-4E54-9F68-D786F510D2D9}" type="presOf" srcId="{037AC1EF-7193-408E-B158-512AE0CB85F0}" destId="{0BC684C5-21A5-455C-B9C1-30FCA6FD802A}" srcOrd="0" destOrd="0" presId="urn:microsoft.com/office/officeart/2005/8/layout/hProcess9"/>
    <dgm:cxn modelId="{F8B67AFB-06B2-454A-8EEC-DE6A518E3CCD}" srcId="{6740E832-3B6F-4275-9A02-3FB7900F74FD}" destId="{3AF22C45-C496-4472-B1D7-5E64A019685B}" srcOrd="2" destOrd="0" parTransId="{585CA522-9ADE-40A8-93FA-796BAD05BFCD}" sibTransId="{098CDF6E-491D-40BD-845B-B8C4705E1A0E}"/>
    <dgm:cxn modelId="{A049093E-0156-4707-B094-22C043997D4B}" type="presOf" srcId="{3AF22C45-C496-4472-B1D7-5E64A019685B}" destId="{3687B1E2-658D-4371-ABBD-4AD4DB6533F1}" srcOrd="0" destOrd="0" presId="urn:microsoft.com/office/officeart/2005/8/layout/hProcess9"/>
    <dgm:cxn modelId="{BA58B938-FD69-47F1-8DE5-30644C8670B0}" srcId="{6740E832-3B6F-4275-9A02-3FB7900F74FD}" destId="{7D8548BA-DFCC-49E6-A80F-A87B53F89887}" srcOrd="1" destOrd="0" parTransId="{0B1861C0-8DBC-459D-BB6A-72154F0746B5}" sibTransId="{9E731509-B39B-4E86-878A-53CBB54CC4E9}"/>
    <dgm:cxn modelId="{5AF82405-63A3-4B7A-87C0-7CA00F8AB178}" type="presOf" srcId="{4299C49D-AC52-444C-B6A9-1F5FA749B92B}" destId="{C2295CFE-66DE-46A5-B7A4-DA50861B62A6}" srcOrd="0" destOrd="0" presId="urn:microsoft.com/office/officeart/2005/8/layout/hProcess9"/>
    <dgm:cxn modelId="{FB80BEEA-E048-476E-BBF9-D15F886C5DFC}" type="presOf" srcId="{7D8548BA-DFCC-49E6-A80F-A87B53F89887}" destId="{35DA28EF-0045-4DD7-AD42-98A4CFDCB697}" srcOrd="0" destOrd="0" presId="urn:microsoft.com/office/officeart/2005/8/layout/hProcess9"/>
    <dgm:cxn modelId="{A4848E75-1BC9-418B-8CD5-AD76937EB5BE}" srcId="{6740E832-3B6F-4275-9A02-3FB7900F74FD}" destId="{4299C49D-AC52-444C-B6A9-1F5FA749B92B}" srcOrd="4" destOrd="0" parTransId="{37F9ABD0-D95E-43A1-8F49-F7121FB2B488}" sibTransId="{22D815AE-1805-402A-B863-79C9FB68E729}"/>
    <dgm:cxn modelId="{140FB6CB-8843-4E1E-BE0B-FED6A82F4FA4}" srcId="{6740E832-3B6F-4275-9A02-3FB7900F74FD}" destId="{A33EAFD4-5B1A-4E9E-A71B-E25B1A54AEAF}" srcOrd="3" destOrd="0" parTransId="{36D77672-A567-4B6C-9CA4-1C961E3FC1C0}" sibTransId="{DF1018DE-6067-4910-9DD6-7A6553EB4571}"/>
    <dgm:cxn modelId="{CE7819CC-501A-49FD-B34A-50D8C58E4D70}" type="presOf" srcId="{A33EAFD4-5B1A-4E9E-A71B-E25B1A54AEAF}" destId="{7F8C09A5-E44F-4B96-BC58-BD0A3426FAA1}" srcOrd="0" destOrd="0" presId="urn:microsoft.com/office/officeart/2005/8/layout/hProcess9"/>
    <dgm:cxn modelId="{D8FAE5F6-A65E-4D0D-95B1-C73B94BCAD19}" type="presOf" srcId="{6740E832-3B6F-4275-9A02-3FB7900F74FD}" destId="{DE5EA537-1FB5-4EFC-AA22-6043219639E9}" srcOrd="0" destOrd="0" presId="urn:microsoft.com/office/officeart/2005/8/layout/hProcess9"/>
    <dgm:cxn modelId="{D7E648DA-4F7F-41B4-A828-1BE36A924BB2}" type="presParOf" srcId="{DE5EA537-1FB5-4EFC-AA22-6043219639E9}" destId="{0FF8364F-8468-42D4-B7E2-1BE6CE314DB2}" srcOrd="0" destOrd="0" presId="urn:microsoft.com/office/officeart/2005/8/layout/hProcess9"/>
    <dgm:cxn modelId="{6BFC1DFF-5850-4C8B-B82D-1004D407F7C4}" type="presParOf" srcId="{DE5EA537-1FB5-4EFC-AA22-6043219639E9}" destId="{5CA6CD61-F8DE-46AB-AFBB-822D5A8A2A47}" srcOrd="1" destOrd="0" presId="urn:microsoft.com/office/officeart/2005/8/layout/hProcess9"/>
    <dgm:cxn modelId="{5AF25839-F12C-46D3-962C-50A1826F2C07}" type="presParOf" srcId="{5CA6CD61-F8DE-46AB-AFBB-822D5A8A2A47}" destId="{0BC684C5-21A5-455C-B9C1-30FCA6FD802A}" srcOrd="0" destOrd="0" presId="urn:microsoft.com/office/officeart/2005/8/layout/hProcess9"/>
    <dgm:cxn modelId="{A33CD692-E1C6-441D-A700-7DC120DC522B}" type="presParOf" srcId="{5CA6CD61-F8DE-46AB-AFBB-822D5A8A2A47}" destId="{421712F9-E1B1-406B-A065-3847F72DE8B8}" srcOrd="1" destOrd="0" presId="urn:microsoft.com/office/officeart/2005/8/layout/hProcess9"/>
    <dgm:cxn modelId="{BD3B0381-6CB7-4D84-BEBA-DDB073464E82}" type="presParOf" srcId="{5CA6CD61-F8DE-46AB-AFBB-822D5A8A2A47}" destId="{35DA28EF-0045-4DD7-AD42-98A4CFDCB697}" srcOrd="2" destOrd="0" presId="urn:microsoft.com/office/officeart/2005/8/layout/hProcess9"/>
    <dgm:cxn modelId="{36F274AB-5E07-4B81-93A6-0AB60FBE58F0}" type="presParOf" srcId="{5CA6CD61-F8DE-46AB-AFBB-822D5A8A2A47}" destId="{0D39AE1A-BCED-403D-8AC6-F4CC5E4503F7}" srcOrd="3" destOrd="0" presId="urn:microsoft.com/office/officeart/2005/8/layout/hProcess9"/>
    <dgm:cxn modelId="{7E195C24-A533-4409-B347-67DF56B2F8C0}" type="presParOf" srcId="{5CA6CD61-F8DE-46AB-AFBB-822D5A8A2A47}" destId="{3687B1E2-658D-4371-ABBD-4AD4DB6533F1}" srcOrd="4" destOrd="0" presId="urn:microsoft.com/office/officeart/2005/8/layout/hProcess9"/>
    <dgm:cxn modelId="{087231BF-DC68-47E4-80EC-03ACE1EBDACA}" type="presParOf" srcId="{5CA6CD61-F8DE-46AB-AFBB-822D5A8A2A47}" destId="{E2293417-4567-445F-A1AB-085E2DE82698}" srcOrd="5" destOrd="0" presId="urn:microsoft.com/office/officeart/2005/8/layout/hProcess9"/>
    <dgm:cxn modelId="{80A1D072-FB41-4084-9AB0-67BBEA39ACAD}" type="presParOf" srcId="{5CA6CD61-F8DE-46AB-AFBB-822D5A8A2A47}" destId="{7F8C09A5-E44F-4B96-BC58-BD0A3426FAA1}" srcOrd="6" destOrd="0" presId="urn:microsoft.com/office/officeart/2005/8/layout/hProcess9"/>
    <dgm:cxn modelId="{8632DE80-300F-4413-8EEC-8436B4310F7B}" type="presParOf" srcId="{5CA6CD61-F8DE-46AB-AFBB-822D5A8A2A47}" destId="{6C22C8FA-3C22-4840-8FC1-4ADB0EE041B1}" srcOrd="7" destOrd="0" presId="urn:microsoft.com/office/officeart/2005/8/layout/hProcess9"/>
    <dgm:cxn modelId="{287D7607-DCB6-42DD-8E4F-3C871018EFBD}" type="presParOf" srcId="{5CA6CD61-F8DE-46AB-AFBB-822D5A8A2A47}" destId="{C2295CFE-66DE-46A5-B7A4-DA50861B62A6}"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F8364F-8468-42D4-B7E2-1BE6CE314DB2}">
      <dsp:nvSpPr>
        <dsp:cNvPr id="0" name=""/>
        <dsp:cNvSpPr/>
      </dsp:nvSpPr>
      <dsp:spPr>
        <a:xfrm>
          <a:off x="621068" y="0"/>
          <a:ext cx="7038782" cy="1425340"/>
        </a:xfrm>
        <a:prstGeom prst="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684C5-21A5-455C-B9C1-30FCA6FD802A}">
      <dsp:nvSpPr>
        <dsp:cNvPr id="0" name=""/>
        <dsp:cNvSpPr/>
      </dsp:nvSpPr>
      <dsp:spPr>
        <a:xfrm>
          <a:off x="5066" y="427601"/>
          <a:ext cx="1530913" cy="570136"/>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latinLnBrk="1">
            <a:lnSpc>
              <a:spcPct val="90000"/>
            </a:lnSpc>
            <a:spcBef>
              <a:spcPct val="0"/>
            </a:spcBef>
            <a:spcAft>
              <a:spcPct val="35000"/>
            </a:spcAft>
          </a:pPr>
          <a:r>
            <a:rPr lang="en-US" altLang="ko-KR" sz="1500" kern="1200" dirty="0" smtClean="0">
              <a:latin typeface="Tahoma" pitchFamily="34" charset="0"/>
              <a:ea typeface="Tahoma" pitchFamily="34" charset="0"/>
              <a:cs typeface="Tahoma" pitchFamily="34" charset="0"/>
            </a:rPr>
            <a:t>Synthesis</a:t>
          </a:r>
          <a:endParaRPr lang="ko-KR" altLang="en-US" sz="1500" kern="1200" dirty="0">
            <a:latin typeface="Tahoma" pitchFamily="34" charset="0"/>
            <a:cs typeface="Tahoma" pitchFamily="34" charset="0"/>
          </a:endParaRPr>
        </a:p>
      </dsp:txBody>
      <dsp:txXfrm>
        <a:off x="5066" y="427601"/>
        <a:ext cx="1530913" cy="570136"/>
      </dsp:txXfrm>
    </dsp:sp>
    <dsp:sp modelId="{35DA28EF-0045-4DD7-AD42-98A4CFDCB697}">
      <dsp:nvSpPr>
        <dsp:cNvPr id="0" name=""/>
        <dsp:cNvSpPr/>
      </dsp:nvSpPr>
      <dsp:spPr>
        <a:xfrm>
          <a:off x="1690034" y="427601"/>
          <a:ext cx="1530913" cy="570136"/>
        </a:xfrm>
        <a:prstGeom prst="roundRect">
          <a:avLst/>
        </a:prstGeom>
        <a:solidFill>
          <a:schemeClr val="accent2">
            <a:shade val="50000"/>
            <a:hueOff val="0"/>
            <a:satOff val="-13013"/>
            <a:lumOff val="211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latinLnBrk="1">
            <a:lnSpc>
              <a:spcPct val="90000"/>
            </a:lnSpc>
            <a:spcBef>
              <a:spcPct val="0"/>
            </a:spcBef>
            <a:spcAft>
              <a:spcPct val="35000"/>
            </a:spcAft>
          </a:pPr>
          <a:r>
            <a:rPr lang="en-US" altLang="ko-KR" sz="1500" kern="1200" dirty="0" smtClean="0">
              <a:latin typeface="Tahoma" pitchFamily="34" charset="0"/>
              <a:ea typeface="Tahoma" pitchFamily="34" charset="0"/>
              <a:cs typeface="Tahoma" pitchFamily="34" charset="0"/>
            </a:rPr>
            <a:t>Evaluation</a:t>
          </a:r>
          <a:endParaRPr lang="ko-KR" altLang="en-US" sz="1500" kern="1200" dirty="0">
            <a:latin typeface="Tahoma" pitchFamily="34" charset="0"/>
            <a:cs typeface="Tahoma" pitchFamily="34" charset="0"/>
          </a:endParaRPr>
        </a:p>
      </dsp:txBody>
      <dsp:txXfrm>
        <a:off x="1690034" y="427601"/>
        <a:ext cx="1530913" cy="570136"/>
      </dsp:txXfrm>
    </dsp:sp>
    <dsp:sp modelId="{3687B1E2-658D-4371-ABBD-4AD4DB6533F1}">
      <dsp:nvSpPr>
        <dsp:cNvPr id="0" name=""/>
        <dsp:cNvSpPr/>
      </dsp:nvSpPr>
      <dsp:spPr>
        <a:xfrm>
          <a:off x="3375003" y="427601"/>
          <a:ext cx="1530913" cy="570136"/>
        </a:xfrm>
        <a:prstGeom prst="roundRect">
          <a:avLst/>
        </a:prstGeom>
        <a:solidFill>
          <a:schemeClr val="accent2">
            <a:shade val="50000"/>
            <a:hueOff val="0"/>
            <a:satOff val="-26026"/>
            <a:lumOff val="422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latinLnBrk="1">
            <a:lnSpc>
              <a:spcPct val="90000"/>
            </a:lnSpc>
            <a:spcBef>
              <a:spcPct val="0"/>
            </a:spcBef>
            <a:spcAft>
              <a:spcPct val="35000"/>
            </a:spcAft>
          </a:pPr>
          <a:r>
            <a:rPr lang="en-US" altLang="ko-KR" sz="1500" b="1" kern="1200" dirty="0" smtClean="0">
              <a:latin typeface="Tahoma" pitchFamily="34" charset="0"/>
              <a:ea typeface="Tahoma" pitchFamily="34" charset="0"/>
              <a:cs typeface="Tahoma" pitchFamily="34" charset="0"/>
            </a:rPr>
            <a:t>Compilation</a:t>
          </a:r>
          <a:endParaRPr lang="ko-KR" altLang="en-US" sz="1500" kern="1200" dirty="0">
            <a:latin typeface="Tahoma" pitchFamily="34" charset="0"/>
            <a:cs typeface="Tahoma" pitchFamily="34" charset="0"/>
          </a:endParaRPr>
        </a:p>
      </dsp:txBody>
      <dsp:txXfrm>
        <a:off x="3375003" y="427601"/>
        <a:ext cx="1530913" cy="570136"/>
      </dsp:txXfrm>
    </dsp:sp>
    <dsp:sp modelId="{7F8C09A5-E44F-4B96-BC58-BD0A3426FAA1}">
      <dsp:nvSpPr>
        <dsp:cNvPr id="0" name=""/>
        <dsp:cNvSpPr/>
      </dsp:nvSpPr>
      <dsp:spPr>
        <a:xfrm>
          <a:off x="5029104" y="438565"/>
          <a:ext cx="1530913" cy="570136"/>
        </a:xfrm>
        <a:prstGeom prst="roundRect">
          <a:avLst/>
        </a:prstGeom>
        <a:solidFill>
          <a:schemeClr val="accent2">
            <a:shade val="50000"/>
            <a:hueOff val="0"/>
            <a:satOff val="-26026"/>
            <a:lumOff val="422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latinLnBrk="1">
            <a:lnSpc>
              <a:spcPct val="90000"/>
            </a:lnSpc>
            <a:spcBef>
              <a:spcPct val="0"/>
            </a:spcBef>
            <a:spcAft>
              <a:spcPct val="35000"/>
            </a:spcAft>
          </a:pPr>
          <a:r>
            <a:rPr lang="en-US" sz="1500" kern="1200" dirty="0" smtClean="0">
              <a:latin typeface="Tahoma" pitchFamily="34" charset="0"/>
              <a:ea typeface="Tahoma" pitchFamily="34" charset="0"/>
              <a:cs typeface="Tahoma" pitchFamily="34" charset="0"/>
            </a:rPr>
            <a:t>Standardization </a:t>
          </a:r>
          <a:endParaRPr lang="ko-KR" altLang="en-US" sz="1500" kern="1200" dirty="0" smtClean="0">
            <a:latin typeface="Tahoma" pitchFamily="34" charset="0"/>
            <a:cs typeface="Tahoma" pitchFamily="34" charset="0"/>
          </a:endParaRPr>
        </a:p>
      </dsp:txBody>
      <dsp:txXfrm>
        <a:off x="5029104" y="438565"/>
        <a:ext cx="1530913" cy="570136"/>
      </dsp:txXfrm>
    </dsp:sp>
    <dsp:sp modelId="{C2295CFE-66DE-46A5-B7A4-DA50861B62A6}">
      <dsp:nvSpPr>
        <dsp:cNvPr id="0" name=""/>
        <dsp:cNvSpPr/>
      </dsp:nvSpPr>
      <dsp:spPr>
        <a:xfrm>
          <a:off x="6744939" y="427601"/>
          <a:ext cx="1530913" cy="570136"/>
        </a:xfrm>
        <a:prstGeom prst="roundRect">
          <a:avLst/>
        </a:prstGeom>
        <a:solidFill>
          <a:schemeClr val="accent2">
            <a:shade val="50000"/>
            <a:hueOff val="0"/>
            <a:satOff val="-13013"/>
            <a:lumOff val="211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latinLnBrk="1">
            <a:lnSpc>
              <a:spcPct val="90000"/>
            </a:lnSpc>
            <a:spcBef>
              <a:spcPct val="0"/>
            </a:spcBef>
            <a:spcAft>
              <a:spcPct val="35000"/>
            </a:spcAft>
          </a:pPr>
          <a:r>
            <a:rPr lang="en-US" altLang="ko-KR" sz="1500" b="1" kern="1200" dirty="0" smtClean="0">
              <a:latin typeface="Tahoma" pitchFamily="34" charset="0"/>
              <a:ea typeface="Tahoma" pitchFamily="34" charset="0"/>
              <a:cs typeface="Tahoma" pitchFamily="34" charset="0"/>
            </a:rPr>
            <a:t>Maintenance</a:t>
          </a:r>
          <a:endParaRPr lang="ko-KR" altLang="en-US" sz="1500" kern="1200" dirty="0">
            <a:latin typeface="Tahoma" pitchFamily="34" charset="0"/>
            <a:cs typeface="Tahoma" pitchFamily="34" charset="0"/>
          </a:endParaRPr>
        </a:p>
      </dsp:txBody>
      <dsp:txXfrm>
        <a:off x="6744939" y="427601"/>
        <a:ext cx="1530913" cy="5701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4813" cy="496888"/>
          </a:xfrm>
          <a:prstGeom prst="rect">
            <a:avLst/>
          </a:prstGeom>
        </p:spPr>
        <p:txBody>
          <a:bodyPr vert="horz" lIns="93132" tIns="46566" rIns="93132" bIns="46566" rtlCol="0"/>
          <a:lstStyle>
            <a:lvl1pPr algn="l">
              <a:defRPr sz="1200">
                <a:latin typeface="굴림" charset="-127"/>
                <a:ea typeface="굴림" charset="-127"/>
              </a:defRPr>
            </a:lvl1pPr>
          </a:lstStyle>
          <a:p>
            <a:pPr>
              <a:defRPr/>
            </a:pPr>
            <a:endParaRPr lang="ko-KR" altLang="en-US"/>
          </a:p>
        </p:txBody>
      </p:sp>
      <p:sp>
        <p:nvSpPr>
          <p:cNvPr id="3" name="날짜 개체 틀 2"/>
          <p:cNvSpPr>
            <a:spLocks noGrp="1"/>
          </p:cNvSpPr>
          <p:nvPr>
            <p:ph type="dt" sz="quarter" idx="1"/>
          </p:nvPr>
        </p:nvSpPr>
        <p:spPr>
          <a:xfrm>
            <a:off x="3851275" y="0"/>
            <a:ext cx="2944813" cy="496888"/>
          </a:xfrm>
          <a:prstGeom prst="rect">
            <a:avLst/>
          </a:prstGeom>
        </p:spPr>
        <p:txBody>
          <a:bodyPr vert="horz" lIns="93132" tIns="46566" rIns="93132" bIns="46566" rtlCol="0"/>
          <a:lstStyle>
            <a:lvl1pPr algn="r">
              <a:defRPr sz="1200">
                <a:latin typeface="굴림" charset="-127"/>
                <a:ea typeface="굴림" charset="-127"/>
              </a:defRPr>
            </a:lvl1pPr>
          </a:lstStyle>
          <a:p>
            <a:pPr>
              <a:defRPr/>
            </a:pPr>
            <a:fld id="{2F72B9B6-ABE3-4DF7-B626-041D64F7081E}" type="datetimeFigureOut">
              <a:rPr lang="ko-KR" altLang="en-US"/>
              <a:pPr>
                <a:defRPr/>
              </a:pPr>
              <a:t>2010-10-04</a:t>
            </a:fld>
            <a:endParaRPr lang="ko-KR" altLang="en-US"/>
          </a:p>
        </p:txBody>
      </p:sp>
      <p:sp>
        <p:nvSpPr>
          <p:cNvPr id="4" name="바닥글 개체 틀 3"/>
          <p:cNvSpPr>
            <a:spLocks noGrp="1"/>
          </p:cNvSpPr>
          <p:nvPr>
            <p:ph type="ftr" sz="quarter" idx="2"/>
          </p:nvPr>
        </p:nvSpPr>
        <p:spPr>
          <a:xfrm>
            <a:off x="0" y="9429750"/>
            <a:ext cx="2944813" cy="496888"/>
          </a:xfrm>
          <a:prstGeom prst="rect">
            <a:avLst/>
          </a:prstGeom>
        </p:spPr>
        <p:txBody>
          <a:bodyPr vert="horz" lIns="93132" tIns="46566" rIns="93132" bIns="46566" rtlCol="0" anchor="b"/>
          <a:lstStyle>
            <a:lvl1pPr algn="l">
              <a:defRPr sz="1200">
                <a:latin typeface="굴림" charset="-127"/>
                <a:ea typeface="굴림" charset="-127"/>
              </a:defRPr>
            </a:lvl1pPr>
          </a:lstStyle>
          <a:p>
            <a:pPr>
              <a:defRPr/>
            </a:pPr>
            <a:endParaRPr lang="ko-KR" altLang="en-US"/>
          </a:p>
        </p:txBody>
      </p:sp>
      <p:sp>
        <p:nvSpPr>
          <p:cNvPr id="5" name="슬라이드 번호 개체 틀 4"/>
          <p:cNvSpPr>
            <a:spLocks noGrp="1"/>
          </p:cNvSpPr>
          <p:nvPr>
            <p:ph type="sldNum" sz="quarter" idx="3"/>
          </p:nvPr>
        </p:nvSpPr>
        <p:spPr>
          <a:xfrm>
            <a:off x="3851275" y="9429750"/>
            <a:ext cx="2944813" cy="496888"/>
          </a:xfrm>
          <a:prstGeom prst="rect">
            <a:avLst/>
          </a:prstGeom>
        </p:spPr>
        <p:txBody>
          <a:bodyPr vert="horz" lIns="93132" tIns="46566" rIns="93132" bIns="46566" rtlCol="0" anchor="b"/>
          <a:lstStyle>
            <a:lvl1pPr algn="r">
              <a:defRPr sz="1200">
                <a:latin typeface="굴림" charset="-127"/>
                <a:ea typeface="굴림" charset="-127"/>
              </a:defRPr>
            </a:lvl1pPr>
          </a:lstStyle>
          <a:p>
            <a:pPr>
              <a:defRPr/>
            </a:pPr>
            <a:fld id="{37337067-5F49-4409-89DD-FDFFDF39B744}"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lvl1pPr algn="l">
              <a:defRPr sz="1200">
                <a:latin typeface="굴림" pitchFamily="50" charset="-127"/>
                <a:ea typeface="굴림" pitchFamily="50" charset="-127"/>
              </a:defRPr>
            </a:lvl1pPr>
          </a:lstStyle>
          <a:p>
            <a:pPr>
              <a:defRPr/>
            </a:pPr>
            <a:endParaRPr lang="en-US" altLang="ko-KR"/>
          </a:p>
        </p:txBody>
      </p:sp>
      <p:sp>
        <p:nvSpPr>
          <p:cNvPr id="30723"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24580"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30726"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3132" tIns="46566" rIns="93132" bIns="46566" numCol="1" anchor="b" anchorCtr="0" compatLnSpc="1">
            <a:prstTxWarp prst="textNoShape">
              <a:avLst/>
            </a:prstTxWarp>
          </a:bodyPr>
          <a:lstStyle>
            <a:lvl1pPr algn="l">
              <a:defRPr sz="1200">
                <a:latin typeface="굴림" pitchFamily="50" charset="-127"/>
                <a:ea typeface="굴림" pitchFamily="50" charset="-127"/>
              </a:defRPr>
            </a:lvl1pPr>
          </a:lstStyle>
          <a:p>
            <a:pPr>
              <a:defRPr/>
            </a:pPr>
            <a:endParaRPr lang="en-US" altLang="ko-KR"/>
          </a:p>
        </p:txBody>
      </p:sp>
      <p:sp>
        <p:nvSpPr>
          <p:cNvPr id="30727"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3132" tIns="46566" rIns="93132" bIns="46566"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4667CEB2-C207-4840-9407-55AC8D7F955B}"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a:ln/>
        </p:spPr>
      </p:sp>
      <p:sp>
        <p:nvSpPr>
          <p:cNvPr id="25603" name="슬라이드 노트 개체 틀 2"/>
          <p:cNvSpPr>
            <a:spLocks noGrp="1"/>
          </p:cNvSpPr>
          <p:nvPr>
            <p:ph type="body" idx="1"/>
          </p:nvPr>
        </p:nvSpPr>
        <p:spPr>
          <a:noFill/>
          <a:ln/>
        </p:spPr>
        <p:txBody>
          <a:bodyPr/>
          <a:lstStyle/>
          <a:p>
            <a:endParaRPr lang="ko-KR" altLang="en-US" dirty="0" smtClean="0">
              <a:latin typeface="굴림" charset="-127"/>
              <a:ea typeface="굴림" charset="-127"/>
            </a:endParaRPr>
          </a:p>
        </p:txBody>
      </p:sp>
      <p:sp>
        <p:nvSpPr>
          <p:cNvPr id="25604" name="슬라이드 번호 개체 틀 3"/>
          <p:cNvSpPr>
            <a:spLocks noGrp="1"/>
          </p:cNvSpPr>
          <p:nvPr>
            <p:ph type="sldNum" sz="quarter" idx="5"/>
          </p:nvPr>
        </p:nvSpPr>
        <p:spPr>
          <a:noFill/>
        </p:spPr>
        <p:txBody>
          <a:bodyPr/>
          <a:lstStyle/>
          <a:p>
            <a:fld id="{6B014EDC-8217-4759-83D1-78B33106B016}" type="slidenum">
              <a:rPr lang="en-US" altLang="ko-KR" smtClean="0">
                <a:latin typeface="굴림" charset="-127"/>
                <a:ea typeface="굴림" charset="-127"/>
              </a:rPr>
              <a:pPr/>
              <a:t>1</a:t>
            </a:fld>
            <a:endParaRPr lang="en-US" altLang="ko-KR" smtClean="0">
              <a:latin typeface="굴림" charset="-127"/>
              <a:ea typeface="굴림"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anchor="b"/>
          <a:lstStyle/>
          <a:p>
            <a:pPr algn="r"/>
            <a:fld id="{87A391C9-3AE9-4C6C-8F00-B37A1B5587BC}" type="slidenum">
              <a:rPr lang="en-US" altLang="ko-KR" sz="1200">
                <a:latin typeface="굴림" pitchFamily="50" charset="-127"/>
                <a:ea typeface="굴림" pitchFamily="50" charset="-127"/>
              </a:rPr>
              <a:pPr algn="r"/>
              <a:t>20</a:t>
            </a:fld>
            <a:endParaRPr lang="en-US" altLang="ko-KR" sz="1200">
              <a:latin typeface="굴림" pitchFamily="50" charset="-127"/>
              <a:ea typeface="굴림" pitchFamily="50" charset="-127"/>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ko-KR" altLang="en-US" sz="1300" smtClean="0"/>
              <a:t>사업기획</a:t>
            </a:r>
            <a:r>
              <a:rPr lang="en-US" altLang="ko-KR" sz="1300" smtClean="0">
                <a:latin typeface="Arial" pitchFamily="34" charset="0"/>
              </a:rPr>
              <a:t>·</a:t>
            </a:r>
            <a:r>
              <a:rPr lang="ko-KR" altLang="en-US" sz="1300" smtClean="0"/>
              <a:t>예산 관련 </a:t>
            </a:r>
            <a:r>
              <a:rPr lang="en-US" altLang="ko-KR" sz="1300" smtClean="0"/>
              <a:t>(</a:t>
            </a:r>
            <a:r>
              <a:rPr lang="ko-KR" altLang="en-US" sz="1300" smtClean="0"/>
              <a:t>국문 </a:t>
            </a:r>
            <a:r>
              <a:rPr lang="en-US" altLang="ko-KR" sz="1300" smtClean="0"/>
              <a:t>- </a:t>
            </a:r>
            <a:r>
              <a:rPr lang="ko-KR" altLang="en-US" sz="1300" smtClean="0"/>
              <a:t>대정부</a:t>
            </a:r>
            <a:r>
              <a:rPr lang="en-US" altLang="ko-KR" sz="1300" smtClean="0">
                <a:latin typeface="Arial" pitchFamily="34" charset="0"/>
              </a:rPr>
              <a:t>·</a:t>
            </a:r>
            <a:r>
              <a:rPr lang="ko-KR" altLang="en-US" sz="1300" smtClean="0"/>
              <a:t>국회 보고용</a:t>
            </a:r>
            <a:r>
              <a:rPr lang="en-US" altLang="ko-KR" sz="1300" smtClean="0"/>
              <a:t>)</a:t>
            </a:r>
            <a:endParaRPr lang="en-US" altLang="ko-K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anchor="b"/>
          <a:lstStyle/>
          <a:p>
            <a:pPr algn="r"/>
            <a:fld id="{31285D2A-7156-4EB6-B65F-90CBCEB47F97}" type="slidenum">
              <a:rPr lang="en-US" altLang="ko-KR" sz="1200">
                <a:latin typeface="굴림" pitchFamily="50" charset="-127"/>
                <a:ea typeface="굴림" pitchFamily="50" charset="-127"/>
              </a:rPr>
              <a:pPr algn="r"/>
              <a:t>21</a:t>
            </a:fld>
            <a:endParaRPr lang="en-US" altLang="ko-KR" sz="1200">
              <a:latin typeface="굴림" pitchFamily="50" charset="-127"/>
              <a:ea typeface="굴림" pitchFamily="50" charset="-127"/>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ko-KR" altLang="en-US" sz="1300" dirty="0" smtClean="0"/>
              <a:t>사업기획</a:t>
            </a:r>
            <a:r>
              <a:rPr lang="en-US" altLang="ko-KR" sz="1300" dirty="0" smtClean="0">
                <a:latin typeface="Arial" pitchFamily="34" charset="0"/>
              </a:rPr>
              <a:t>·</a:t>
            </a:r>
            <a:r>
              <a:rPr lang="ko-KR" altLang="en-US" sz="1300" dirty="0" smtClean="0"/>
              <a:t>예산 관련 </a:t>
            </a:r>
            <a:r>
              <a:rPr lang="en-US" altLang="ko-KR" sz="1300" dirty="0" smtClean="0"/>
              <a:t>(</a:t>
            </a:r>
            <a:r>
              <a:rPr lang="ko-KR" altLang="en-US" sz="1300" dirty="0" smtClean="0"/>
              <a:t>국문 </a:t>
            </a:r>
            <a:r>
              <a:rPr lang="en-US" altLang="ko-KR" sz="1300" dirty="0" smtClean="0"/>
              <a:t>- </a:t>
            </a:r>
            <a:r>
              <a:rPr lang="ko-KR" altLang="en-US" sz="1300" dirty="0" smtClean="0"/>
              <a:t>대정부</a:t>
            </a:r>
            <a:r>
              <a:rPr lang="en-US" altLang="ko-KR" sz="1300" dirty="0" smtClean="0">
                <a:latin typeface="Arial" pitchFamily="34" charset="0"/>
              </a:rPr>
              <a:t>·</a:t>
            </a:r>
            <a:r>
              <a:rPr lang="ko-KR" altLang="en-US" sz="1300" dirty="0" smtClean="0"/>
              <a:t>국회 보고용</a:t>
            </a:r>
            <a:r>
              <a:rPr lang="en-US" altLang="ko-KR" sz="1300" dirty="0" smtClean="0"/>
              <a:t>)</a:t>
            </a:r>
            <a:endParaRPr lang="en-US" altLang="ko-K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smtClean="0"/>
              <a:t>참조포준 </a:t>
            </a:r>
            <a:r>
              <a:rPr lang="en-US" altLang="ko-KR" dirty="0" smtClean="0"/>
              <a:t>:</a:t>
            </a:r>
          </a:p>
          <a:p>
            <a:r>
              <a:rPr lang="ko-KR" altLang="en-US" dirty="0" err="1" smtClean="0"/>
              <a:t>플라즈마</a:t>
            </a:r>
            <a:r>
              <a:rPr lang="ko-KR" altLang="en-US" dirty="0" smtClean="0"/>
              <a:t> 소스</a:t>
            </a:r>
            <a:r>
              <a:rPr lang="en-US" altLang="ko-KR" dirty="0" smtClean="0"/>
              <a:t>, etching, DEPOSITION GAS,</a:t>
            </a:r>
            <a:r>
              <a:rPr lang="en-US" altLang="ko-KR" baseline="0" dirty="0" smtClean="0"/>
              <a:t> 26</a:t>
            </a:r>
            <a:r>
              <a:rPr lang="ko-KR" altLang="en-US" baseline="0" dirty="0" smtClean="0"/>
              <a:t>개의 분자 데이터에 대한 데이터 평가를 </a:t>
            </a:r>
            <a:r>
              <a:rPr lang="en-US" altLang="ko-KR" baseline="0" dirty="0" smtClean="0"/>
              <a:t>4</a:t>
            </a:r>
            <a:r>
              <a:rPr lang="ko-KR" altLang="en-US" baseline="0" dirty="0" smtClean="0"/>
              <a:t>년 동안 하였음</a:t>
            </a:r>
            <a:r>
              <a:rPr lang="en-US" altLang="ko-KR" baseline="0" dirty="0" smtClean="0"/>
              <a:t>.</a:t>
            </a:r>
          </a:p>
          <a:p>
            <a:endParaRPr lang="en-US" altLang="ko-KR" dirty="0" smtClean="0">
              <a:latin typeface="Tahoma" pitchFamily="34" charset="0"/>
              <a:cs typeface="Tahoma" pitchFamily="34" charset="0"/>
            </a:endParaRPr>
          </a:p>
          <a:p>
            <a:r>
              <a:rPr lang="en-US" altLang="ko-KR" dirty="0" smtClean="0">
                <a:latin typeface="Tahoma" pitchFamily="34" charset="0"/>
                <a:cs typeface="Tahoma" pitchFamily="34" charset="0"/>
              </a:rPr>
              <a:t>We</a:t>
            </a:r>
            <a:r>
              <a:rPr lang="en-US" altLang="ko-KR" baseline="0" dirty="0" smtClean="0">
                <a:latin typeface="Tahoma" pitchFamily="34" charset="0"/>
                <a:cs typeface="Tahoma" pitchFamily="34" charset="0"/>
              </a:rPr>
              <a:t> can evaluate 26 molecules collision data using industry field for 4 year</a:t>
            </a:r>
          </a:p>
          <a:p>
            <a:endParaRPr lang="en-US" altLang="ko-KR" baseline="0" dirty="0" smtClean="0">
              <a:latin typeface="Tahoma" pitchFamily="34" charset="0"/>
              <a:cs typeface="Tahoma" pitchFamily="34" charset="0"/>
            </a:endParaRPr>
          </a:p>
          <a:p>
            <a:r>
              <a:rPr lang="en-US" altLang="ko-KR" baseline="0" dirty="0" smtClean="0">
                <a:latin typeface="Tahoma" pitchFamily="34" charset="0"/>
                <a:cs typeface="Tahoma" pitchFamily="34" charset="0"/>
              </a:rPr>
              <a:t> </a:t>
            </a:r>
            <a:r>
              <a:rPr lang="en-US" altLang="ko-KR" dirty="0" smtClean="0">
                <a:latin typeface="Tahoma" pitchFamily="34" charset="0"/>
                <a:cs typeface="Tahoma" pitchFamily="34" charset="0"/>
              </a:rPr>
              <a:t>Period: 2006-2009 </a:t>
            </a:r>
          </a:p>
          <a:p>
            <a:r>
              <a:rPr lang="en-US" altLang="ko-KR" dirty="0" smtClean="0">
                <a:latin typeface="Tahoma" pitchFamily="34" charset="0"/>
                <a:cs typeface="Tahoma" pitchFamily="34" charset="0"/>
              </a:rPr>
              <a:t>DB record: 145,517 record</a:t>
            </a:r>
          </a:p>
          <a:p>
            <a:r>
              <a:rPr lang="en-US" altLang="ko-KR" dirty="0" smtClean="0">
                <a:latin typeface="Tahoma" pitchFamily="34" charset="0"/>
                <a:cs typeface="Tahoma" pitchFamily="34" charset="0"/>
              </a:rPr>
              <a:t>Number of A&amp;M : 475 </a:t>
            </a:r>
          </a:p>
          <a:p>
            <a:r>
              <a:rPr lang="en-US" altLang="ko-KR" dirty="0" smtClean="0">
                <a:latin typeface="Tahoma" pitchFamily="34" charset="0"/>
                <a:cs typeface="Tahoma" pitchFamily="34" charset="0"/>
              </a:rPr>
              <a:t>Journal : 30</a:t>
            </a:r>
          </a:p>
          <a:p>
            <a:r>
              <a:rPr lang="en-US" altLang="ko-KR" dirty="0" smtClean="0"/>
              <a:t>Electron impact: 85992</a:t>
            </a:r>
          </a:p>
          <a:p>
            <a:r>
              <a:rPr lang="en-US" altLang="ko-KR" dirty="0" smtClean="0"/>
              <a:t>Photon</a:t>
            </a:r>
            <a:r>
              <a:rPr lang="en-US" altLang="ko-KR" baseline="0" dirty="0" smtClean="0"/>
              <a:t> impact:</a:t>
            </a:r>
          </a:p>
          <a:p>
            <a:r>
              <a:rPr lang="en-US" altLang="ko-KR" baseline="0" dirty="0" smtClean="0"/>
              <a:t>Heavy particle impact: </a:t>
            </a:r>
            <a:endParaRPr lang="en-US" altLang="ko-KR" dirty="0" smtClean="0"/>
          </a:p>
          <a:p>
            <a:r>
              <a:rPr lang="en-US" altLang="ko-KR" dirty="0" smtClean="0"/>
              <a:t>H2,N2,O2,Ar,Xe,</a:t>
            </a:r>
            <a:r>
              <a:rPr lang="en-US" altLang="ko-KR" baseline="0" dirty="0" smtClean="0"/>
              <a:t> CF4, C2F6, C3F8, C4F8, CF3I, CH3F, CCl2F2, SF6, SiH4,Si2H6, SIF4</a:t>
            </a:r>
            <a:endParaRPr lang="en-US" altLang="ko-KR" dirty="0" smtClean="0"/>
          </a:p>
        </p:txBody>
      </p:sp>
      <p:sp>
        <p:nvSpPr>
          <p:cNvPr id="4" name="슬라이드 번호 개체 틀 3"/>
          <p:cNvSpPr>
            <a:spLocks noGrp="1"/>
          </p:cNvSpPr>
          <p:nvPr>
            <p:ph type="sldNum" sz="quarter" idx="10"/>
          </p:nvPr>
        </p:nvSpPr>
        <p:spPr/>
        <p:txBody>
          <a:bodyPr/>
          <a:lstStyle/>
          <a:p>
            <a:pPr>
              <a:defRPr/>
            </a:pPr>
            <a:fld id="{4667CEB2-C207-4840-9407-55AC8D7F955B}" type="slidenum">
              <a:rPr lang="en-US" altLang="ko-KR" smtClean="0"/>
              <a:pPr>
                <a:defRPr/>
              </a:pPr>
              <a:t>7</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 name="슬라이드 노트 개체 틀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AU" b="1" dirty="0" smtClean="0"/>
              <a:t>081219-&gt;</a:t>
            </a:r>
            <a:endParaRPr lang="ko-KR" altLang="en-US" dirty="0" smtClean="0"/>
          </a:p>
          <a:p>
            <a:pPr eaLnBrk="1" fontAlgn="auto" hangingPunct="1">
              <a:spcBef>
                <a:spcPts val="0"/>
              </a:spcBef>
              <a:spcAft>
                <a:spcPts val="0"/>
              </a:spcAft>
              <a:defRPr/>
            </a:pPr>
            <a:r>
              <a:rPr lang="en-AU" b="1" dirty="0" smtClean="0"/>
              <a:t>ASIA-PACIFIC ATOMIC DATA NETWORK (APAN)</a:t>
            </a:r>
            <a:endParaRPr lang="ko-KR" altLang="en-US" dirty="0" smtClean="0"/>
          </a:p>
          <a:p>
            <a:pPr eaLnBrk="1" fontAlgn="auto" hangingPunct="1">
              <a:spcBef>
                <a:spcPts val="0"/>
              </a:spcBef>
              <a:spcAft>
                <a:spcPts val="0"/>
              </a:spcAft>
              <a:defRPr/>
            </a:pPr>
            <a:r>
              <a:rPr lang="en-AU" dirty="0" smtClean="0"/>
              <a:t>A Network for the Gathering and Dissemination of </a:t>
            </a:r>
            <a:r>
              <a:rPr lang="en-AU" dirty="0" err="1" smtClean="0"/>
              <a:t>Collisional</a:t>
            </a:r>
            <a:r>
              <a:rPr lang="en-AU" dirty="0" smtClean="0"/>
              <a:t> Data of Relevance to Plasmas, Discharges, Materials and Bioscience</a:t>
            </a:r>
            <a:endParaRPr lang="ko-KR" altLang="en-US" dirty="0" smtClean="0"/>
          </a:p>
          <a:p>
            <a:pPr eaLnBrk="1" fontAlgn="auto" hangingPunct="1">
              <a:spcBef>
                <a:spcPts val="0"/>
              </a:spcBef>
              <a:spcAft>
                <a:spcPts val="0"/>
              </a:spcAft>
              <a:defRPr/>
            </a:pPr>
            <a:r>
              <a:rPr lang="en-AU" dirty="0" smtClean="0"/>
              <a:t>Sponsored by the Korean National Fusion Research Institute (NFRI)</a:t>
            </a:r>
            <a:endParaRPr lang="ko-KR" altLang="en-US" dirty="0" smtClean="0"/>
          </a:p>
          <a:p>
            <a:pPr eaLnBrk="1" fontAlgn="auto" hangingPunct="1">
              <a:spcBef>
                <a:spcPts val="0"/>
              </a:spcBef>
              <a:spcAft>
                <a:spcPts val="0"/>
              </a:spcAft>
              <a:defRPr/>
            </a:pPr>
            <a:r>
              <a:rPr lang="en-AU" dirty="0" smtClean="0"/>
              <a:t>(DRAFT STATEMENT of INTENT)</a:t>
            </a:r>
            <a:endParaRPr lang="ko-KR" altLang="en-US" dirty="0" smtClean="0"/>
          </a:p>
          <a:p>
            <a:pPr eaLnBrk="1" fontAlgn="auto" hangingPunct="1">
              <a:spcBef>
                <a:spcPts val="0"/>
              </a:spcBef>
              <a:spcAft>
                <a:spcPts val="0"/>
              </a:spcAft>
              <a:defRPr/>
            </a:pPr>
            <a:r>
              <a:rPr lang="en-AU" dirty="0" smtClean="0"/>
              <a:t> </a:t>
            </a:r>
            <a:endParaRPr lang="ko-KR" altLang="en-US" dirty="0" smtClean="0"/>
          </a:p>
          <a:p>
            <a:pPr eaLnBrk="1" fontAlgn="auto" hangingPunct="1">
              <a:spcBef>
                <a:spcPts val="0"/>
              </a:spcBef>
              <a:spcAft>
                <a:spcPts val="0"/>
              </a:spcAft>
              <a:defRPr/>
            </a:pPr>
            <a:r>
              <a:rPr lang="en-AU" dirty="0" smtClean="0"/>
              <a:t>The Asia-Pacific Atomic Data Network (APAN) was established in response to the realisation that many such data centres that have existed around the world are closing, or winding back their operations, despite what appears to be an increasing need and use for atomic data.  It is also clear that the number of the international laboratories involved in the measurement or calculation of atomic collision parameters is also rapidly reducing.  To some extent the Asia-Pacific region is an exception to this international trend, and there are still strong research activities, and collaborations, in the measurement and application of fundamental collision properties throughout our region.  It was thus felt important to organise the existing activities in the Asia-Pacific region and to use the auspices of the Data Centre at NFRI as a focus for our activities.</a:t>
            </a:r>
            <a:endParaRPr lang="ko-KR" altLang="en-US" dirty="0" smtClean="0"/>
          </a:p>
          <a:p>
            <a:pPr eaLnBrk="1" fontAlgn="auto" hangingPunct="1">
              <a:spcBef>
                <a:spcPts val="0"/>
              </a:spcBef>
              <a:spcAft>
                <a:spcPts val="0"/>
              </a:spcAft>
              <a:defRPr/>
            </a:pPr>
            <a:r>
              <a:rPr lang="en-AU" dirty="0" smtClean="0"/>
              <a:t>The anticipated role of the Network will be to </a:t>
            </a:r>
            <a:endParaRPr lang="ko-KR" altLang="en-US" dirty="0" smtClean="0"/>
          </a:p>
          <a:p>
            <a:pPr eaLnBrk="1" fontAlgn="auto" hangingPunct="1">
              <a:spcBef>
                <a:spcPts val="0"/>
              </a:spcBef>
              <a:spcAft>
                <a:spcPts val="0"/>
              </a:spcAft>
              <a:defRPr/>
            </a:pPr>
            <a:r>
              <a:rPr lang="en-AU" dirty="0" smtClean="0"/>
              <a:t>Conduct and promote the measurement and calculation of atomic data of relevance to applications in discharge and plasma physics, materials and biomedical science</a:t>
            </a:r>
            <a:endParaRPr lang="ko-KR" altLang="en-US" dirty="0" smtClean="0"/>
          </a:p>
          <a:p>
            <a:pPr eaLnBrk="1" fontAlgn="auto" hangingPunct="1">
              <a:spcBef>
                <a:spcPts val="0"/>
              </a:spcBef>
              <a:spcAft>
                <a:spcPts val="0"/>
              </a:spcAft>
              <a:defRPr/>
            </a:pPr>
            <a:r>
              <a:rPr lang="en-AU" dirty="0" smtClean="0"/>
              <a:t>Provide a mechanism for the efficient compilation, assessment, and critical evaluation of atomic and molecular data</a:t>
            </a:r>
            <a:endParaRPr lang="ko-KR" altLang="en-US" dirty="0" smtClean="0"/>
          </a:p>
          <a:p>
            <a:pPr eaLnBrk="1" fontAlgn="auto" hangingPunct="1">
              <a:spcBef>
                <a:spcPts val="0"/>
              </a:spcBef>
              <a:spcAft>
                <a:spcPts val="0"/>
              </a:spcAft>
              <a:defRPr/>
            </a:pPr>
            <a:r>
              <a:rPr lang="en-AU" dirty="0" smtClean="0"/>
              <a:t>Assess emerging areas of need for atomic data</a:t>
            </a:r>
            <a:endParaRPr lang="ko-KR" altLang="en-US" dirty="0" smtClean="0"/>
          </a:p>
          <a:p>
            <a:pPr eaLnBrk="1" fontAlgn="auto" hangingPunct="1">
              <a:spcBef>
                <a:spcPts val="0"/>
              </a:spcBef>
              <a:spcAft>
                <a:spcPts val="0"/>
              </a:spcAft>
              <a:defRPr/>
            </a:pPr>
            <a:r>
              <a:rPr lang="en-AU" dirty="0" smtClean="0"/>
              <a:t>Provide a strong regional focus on collaborative research in atomic and molecular physics </a:t>
            </a:r>
            <a:endParaRPr lang="ko-KR" altLang="en-US" dirty="0" smtClean="0"/>
          </a:p>
          <a:p>
            <a:pPr eaLnBrk="1" fontAlgn="auto" hangingPunct="1">
              <a:spcBef>
                <a:spcPts val="0"/>
              </a:spcBef>
              <a:spcAft>
                <a:spcPts val="0"/>
              </a:spcAft>
              <a:defRPr/>
            </a:pPr>
            <a:r>
              <a:rPr lang="en-AU" dirty="0" smtClean="0"/>
              <a:t>Provide a link between researchers in A&amp;M Physics and potential end-users of data</a:t>
            </a:r>
            <a:endParaRPr lang="ko-KR" altLang="en-US" dirty="0" smtClean="0"/>
          </a:p>
          <a:p>
            <a:pPr eaLnBrk="1" fontAlgn="auto" hangingPunct="1">
              <a:spcBef>
                <a:spcPts val="0"/>
              </a:spcBef>
              <a:spcAft>
                <a:spcPts val="0"/>
              </a:spcAft>
              <a:defRPr/>
            </a:pPr>
            <a:r>
              <a:rPr lang="en-US" dirty="0" smtClean="0"/>
              <a:t>The Data Network will be coordinated through the existing Data Centre at NFRI, who will provide secretarial and other support in the initial phase of establishment of the Network.  It is proposed that there should be strong links with other atomic data </a:t>
            </a:r>
            <a:r>
              <a:rPr lang="en-US" dirty="0" err="1" smtClean="0"/>
              <a:t>centres</a:t>
            </a:r>
            <a:r>
              <a:rPr lang="en-US" dirty="0" smtClean="0"/>
              <a:t> and networks with a view to establishing an open platform of access to important atomic and molecular data.</a:t>
            </a:r>
            <a:endParaRPr lang="ko-KR" altLang="en-US" dirty="0" smtClean="0"/>
          </a:p>
          <a:p>
            <a:pPr eaLnBrk="1" fontAlgn="auto" hangingPunct="1">
              <a:spcBef>
                <a:spcPts val="0"/>
              </a:spcBef>
              <a:spcAft>
                <a:spcPts val="0"/>
              </a:spcAft>
              <a:defRPr/>
            </a:pPr>
            <a:r>
              <a:rPr lang="en-US" dirty="0" smtClean="0"/>
              <a:t> </a:t>
            </a:r>
            <a:endParaRPr lang="ko-KR" altLang="en-US" dirty="0" smtClean="0"/>
          </a:p>
          <a:p>
            <a:pPr eaLnBrk="1" fontAlgn="auto" hangingPunct="1">
              <a:spcBef>
                <a:spcPts val="0"/>
              </a:spcBef>
              <a:spcAft>
                <a:spcPts val="0"/>
              </a:spcAft>
              <a:defRPr/>
            </a:pPr>
            <a:r>
              <a:rPr lang="en-US" dirty="0" smtClean="0"/>
              <a:t>The Network will initially be managed by a Network Committee which will be supported by an Advisory Committee of 5-6 individuals which is drawn, ideally, from senior scientists in the field.  The proposed membership of the Network Committee is</a:t>
            </a:r>
            <a:endParaRPr lang="ko-KR" altLang="en-US" dirty="0" smtClean="0"/>
          </a:p>
          <a:p>
            <a:pPr eaLnBrk="1" fontAlgn="auto" hangingPunct="1">
              <a:spcBef>
                <a:spcPts val="0"/>
              </a:spcBef>
              <a:spcAft>
                <a:spcPts val="0"/>
              </a:spcAft>
              <a:defRPr/>
            </a:pPr>
            <a:r>
              <a:rPr lang="en-US" dirty="0" smtClean="0"/>
              <a:t> </a:t>
            </a:r>
            <a:endParaRPr lang="ko-KR" altLang="en-US" dirty="0" smtClean="0"/>
          </a:p>
          <a:p>
            <a:pPr eaLnBrk="1" fontAlgn="auto" hangingPunct="1">
              <a:spcBef>
                <a:spcPts val="0"/>
              </a:spcBef>
              <a:spcAft>
                <a:spcPts val="0"/>
              </a:spcAft>
              <a:defRPr/>
            </a:pPr>
            <a:r>
              <a:rPr lang="en-US" dirty="0" smtClean="0"/>
              <a:t>Network Committee :</a:t>
            </a:r>
            <a:endParaRPr lang="ko-KR" altLang="en-US" dirty="0" smtClean="0"/>
          </a:p>
          <a:p>
            <a:pPr eaLnBrk="1" fontAlgn="auto" hangingPunct="1">
              <a:spcBef>
                <a:spcPts val="0"/>
              </a:spcBef>
              <a:spcAft>
                <a:spcPts val="0"/>
              </a:spcAft>
              <a:defRPr/>
            </a:pPr>
            <a:r>
              <a:rPr lang="en-US" dirty="0" smtClean="0"/>
              <a:t>S. J. </a:t>
            </a:r>
            <a:r>
              <a:rPr lang="en-US" dirty="0" err="1" smtClean="0"/>
              <a:t>Buckman</a:t>
            </a:r>
            <a:r>
              <a:rPr lang="en-US" dirty="0" smtClean="0"/>
              <a:t> (Chairman, Australian National University Australia)</a:t>
            </a:r>
            <a:endParaRPr lang="ko-KR" altLang="en-US" dirty="0" smtClean="0"/>
          </a:p>
          <a:p>
            <a:pPr eaLnBrk="1" fontAlgn="auto" hangingPunct="1">
              <a:spcBef>
                <a:spcPts val="0"/>
              </a:spcBef>
              <a:spcAft>
                <a:spcPts val="0"/>
              </a:spcAft>
              <a:defRPr/>
            </a:pPr>
            <a:r>
              <a:rPr lang="en-US" dirty="0" smtClean="0"/>
              <a:t>H. Tanaka (Sophia University, Japan)</a:t>
            </a:r>
            <a:endParaRPr lang="ko-KR" altLang="en-US" dirty="0" smtClean="0"/>
          </a:p>
          <a:p>
            <a:pPr eaLnBrk="1" fontAlgn="auto" hangingPunct="1">
              <a:spcBef>
                <a:spcPts val="0"/>
              </a:spcBef>
              <a:spcAft>
                <a:spcPts val="0"/>
              </a:spcAft>
              <a:defRPr/>
            </a:pPr>
            <a:r>
              <a:rPr lang="en-US" dirty="0" smtClean="0"/>
              <a:t>E. </a:t>
            </a:r>
            <a:r>
              <a:rPr lang="en-US" dirty="0" err="1" smtClean="0"/>
              <a:t>Krishnakumar</a:t>
            </a:r>
            <a:r>
              <a:rPr lang="en-US" dirty="0" smtClean="0"/>
              <a:t> (Tata Institute, India)</a:t>
            </a:r>
            <a:endParaRPr lang="ko-KR" altLang="en-US" dirty="0" smtClean="0"/>
          </a:p>
          <a:p>
            <a:pPr eaLnBrk="1" fontAlgn="auto" hangingPunct="1">
              <a:spcBef>
                <a:spcPts val="0"/>
              </a:spcBef>
              <a:spcAft>
                <a:spcPts val="0"/>
              </a:spcAft>
              <a:defRPr/>
            </a:pPr>
            <a:r>
              <a:rPr lang="en-US" dirty="0" smtClean="0"/>
              <a:t>V. P. </a:t>
            </a:r>
            <a:r>
              <a:rPr lang="en-US" dirty="0" err="1" smtClean="0"/>
              <a:t>Shevelko</a:t>
            </a:r>
            <a:r>
              <a:rPr lang="en-US" dirty="0" smtClean="0"/>
              <a:t> (</a:t>
            </a:r>
            <a:r>
              <a:rPr lang="en-US" dirty="0" err="1" smtClean="0"/>
              <a:t>Lebedev</a:t>
            </a:r>
            <a:r>
              <a:rPr lang="en-US" dirty="0" smtClean="0"/>
              <a:t> Institute, Russia)</a:t>
            </a:r>
            <a:endParaRPr lang="ko-KR" altLang="en-US" dirty="0" smtClean="0"/>
          </a:p>
          <a:p>
            <a:pPr eaLnBrk="1" fontAlgn="auto" hangingPunct="1">
              <a:spcBef>
                <a:spcPts val="0"/>
              </a:spcBef>
              <a:spcAft>
                <a:spcPts val="0"/>
              </a:spcAft>
              <a:defRPr/>
            </a:pPr>
            <a:r>
              <a:rPr lang="en-US" dirty="0" smtClean="0"/>
              <a:t>H. Cho (</a:t>
            </a:r>
            <a:r>
              <a:rPr lang="en-US" dirty="0" err="1" smtClean="0"/>
              <a:t>Chungnam</a:t>
            </a:r>
            <a:r>
              <a:rPr lang="en-US" dirty="0" smtClean="0"/>
              <a:t> National University, Korea)</a:t>
            </a:r>
            <a:endParaRPr lang="ko-KR" altLang="en-US" dirty="0" smtClean="0"/>
          </a:p>
          <a:p>
            <a:pPr eaLnBrk="1" fontAlgn="auto" hangingPunct="1">
              <a:spcBef>
                <a:spcPts val="0"/>
              </a:spcBef>
              <a:spcAft>
                <a:spcPts val="0"/>
              </a:spcAft>
              <a:defRPr/>
            </a:pPr>
            <a:r>
              <a:rPr lang="en-US" dirty="0" smtClean="0"/>
              <a:t>J.-S. Yoon (Secretary, National Fusion Research Institute, Korea)</a:t>
            </a:r>
            <a:endParaRPr lang="ko-KR" altLang="en-US" dirty="0" smtClean="0"/>
          </a:p>
          <a:p>
            <a:pPr eaLnBrk="1" fontAlgn="auto" hangingPunct="1">
              <a:spcBef>
                <a:spcPts val="0"/>
              </a:spcBef>
              <a:spcAft>
                <a:spcPts val="0"/>
              </a:spcAft>
              <a:defRPr/>
            </a:pPr>
            <a:r>
              <a:rPr lang="en-US" dirty="0" smtClean="0"/>
              <a:t> </a:t>
            </a:r>
            <a:endParaRPr lang="ko-KR" altLang="en-US" dirty="0" smtClean="0"/>
          </a:p>
          <a:p>
            <a:pPr eaLnBrk="1" fontAlgn="auto" hangingPunct="1">
              <a:spcBef>
                <a:spcPts val="0"/>
              </a:spcBef>
              <a:spcAft>
                <a:spcPts val="0"/>
              </a:spcAft>
              <a:defRPr/>
            </a:pPr>
            <a:r>
              <a:rPr lang="en-US" dirty="0" smtClean="0"/>
              <a:t>Advisory Committee : 5-6 people</a:t>
            </a:r>
            <a:endParaRPr lang="ko-KR" altLang="en-US" dirty="0" smtClean="0"/>
          </a:p>
          <a:p>
            <a:pPr eaLnBrk="1" fontAlgn="auto" hangingPunct="1">
              <a:spcBef>
                <a:spcPts val="0"/>
              </a:spcBef>
              <a:spcAft>
                <a:spcPts val="0"/>
              </a:spcAft>
              <a:defRPr/>
            </a:pPr>
            <a:r>
              <a:rPr lang="en-US" dirty="0" smtClean="0"/>
              <a:t>H. </a:t>
            </a:r>
            <a:r>
              <a:rPr lang="en-US" dirty="0" err="1" smtClean="0"/>
              <a:t>Tawara</a:t>
            </a:r>
            <a:r>
              <a:rPr lang="en-US" dirty="0" smtClean="0"/>
              <a:t> (Japan)</a:t>
            </a:r>
            <a:endParaRPr lang="ko-KR" altLang="en-US" dirty="0" smtClean="0"/>
          </a:p>
          <a:p>
            <a:pPr eaLnBrk="1" fontAlgn="auto" hangingPunct="1">
              <a:spcBef>
                <a:spcPts val="0"/>
              </a:spcBef>
              <a:spcAft>
                <a:spcPts val="0"/>
              </a:spcAft>
              <a:defRPr/>
            </a:pPr>
            <a:r>
              <a:rPr lang="en-US" dirty="0" smtClean="0"/>
              <a:t>Y. </a:t>
            </a:r>
            <a:r>
              <a:rPr lang="en-US" dirty="0" err="1" smtClean="0"/>
              <a:t>Itikawa</a:t>
            </a:r>
            <a:r>
              <a:rPr lang="en-US" dirty="0" smtClean="0"/>
              <a:t> (Japan)</a:t>
            </a:r>
            <a:endParaRPr lang="ko-KR" altLang="en-US" dirty="0" smtClean="0"/>
          </a:p>
          <a:p>
            <a:pPr eaLnBrk="1" fontAlgn="auto" hangingPunct="1">
              <a:spcBef>
                <a:spcPts val="0"/>
              </a:spcBef>
              <a:spcAft>
                <a:spcPts val="0"/>
              </a:spcAft>
              <a:defRPr/>
            </a:pPr>
            <a:r>
              <a:rPr lang="en-US" i="1" dirty="0" smtClean="0"/>
              <a:t>T. J. Kim (Korea Institute of Science and Technology Information)</a:t>
            </a:r>
            <a:br>
              <a:rPr lang="en-US" i="1" dirty="0" smtClean="0"/>
            </a:br>
            <a:r>
              <a:rPr lang="en-US" i="1" dirty="0" smtClean="0"/>
              <a:t>--&gt; not fixed now, but will be include some people from KISTI.</a:t>
            </a:r>
            <a:endParaRPr lang="ko-KR" altLang="en-US" dirty="0" smtClean="0"/>
          </a:p>
          <a:p>
            <a:pPr eaLnBrk="1" fontAlgn="auto" hangingPunct="1">
              <a:spcBef>
                <a:spcPts val="0"/>
              </a:spcBef>
              <a:spcAft>
                <a:spcPts val="0"/>
              </a:spcAft>
              <a:defRPr/>
            </a:pPr>
            <a:r>
              <a:rPr lang="en-AU" dirty="0" smtClean="0"/>
              <a:t>The proposed structure of the Data Network is outlined in the schematic below.</a:t>
            </a:r>
            <a:endParaRPr lang="ko-KR" altLang="en-US" dirty="0"/>
          </a:p>
        </p:txBody>
      </p:sp>
      <p:sp>
        <p:nvSpPr>
          <p:cNvPr id="38916"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30CD52-4700-47AF-8016-CEEEBC7FAEDF}" type="slidenum">
              <a:rPr lang="ko-KR" altLang="en-US" smtClean="0"/>
              <a:pPr fontAlgn="base">
                <a:spcBef>
                  <a:spcPct val="0"/>
                </a:spcBef>
                <a:spcAft>
                  <a:spcPct val="0"/>
                </a:spcAft>
                <a:defRPr/>
              </a:pPr>
              <a:t>8</a:t>
            </a:fld>
            <a:endParaRPr lang="ko-K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•2007. 9. Device construction completed</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•2008. 3. 1stcampaign begins</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•2008. 4. SC magnet cool-down (4.5 K) w/o cold leak </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•2008. 5. TF magnet operation up to 15 kA without quench (1.5 T)</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•2008. 6. First plasma up to 107 kA (2ndharm. ECH 84 GHz, 1.5 T)</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•2009. 8. 2ndcampaign begins with SC magnet cool-down</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•2009. 11. Plasma current up to 320 kA (2ndharm. ECH 110 GHz, 2 T)</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•2009. 11. TF magnet charged up to 36 kA (3.6 T in R=1.8 m)</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•2010. 6. Completion of in-vessel components upgrade</a:t>
            </a:r>
          </a:p>
          <a:p>
            <a:pPr marL="987425" indent="-987425" fontAlgn="auto">
              <a:spcBef>
                <a:spcPts val="0"/>
              </a:spcBef>
              <a:spcAft>
                <a:spcPts val="0"/>
              </a:spcAft>
              <a:defRPr/>
            </a:pPr>
            <a:r>
              <a:rPr kumimoji="0" lang="en-US" altLang="ko-KR" sz="1200" kern="1200" dirty="0" smtClean="0">
                <a:solidFill>
                  <a:srgbClr val="002060"/>
                </a:solidFill>
                <a:latin typeface="Tahoma" pitchFamily="34" charset="0"/>
                <a:ea typeface="굴림" pitchFamily="50" charset="-127"/>
                <a:cs typeface="+mn-cs"/>
              </a:rPr>
              <a:t>•2010. 6. 3rdcampaign begins (evacuation &amp; leak test)</a:t>
            </a:r>
          </a:p>
          <a:p>
            <a:endParaRPr lang="ko-KR" altLang="en-US" dirty="0"/>
          </a:p>
        </p:txBody>
      </p:sp>
      <p:sp>
        <p:nvSpPr>
          <p:cNvPr id="4" name="슬라이드 번호 개체 틀 3"/>
          <p:cNvSpPr>
            <a:spLocks noGrp="1"/>
          </p:cNvSpPr>
          <p:nvPr>
            <p:ph type="sldNum" sz="quarter" idx="10"/>
          </p:nvPr>
        </p:nvSpPr>
        <p:spPr/>
        <p:txBody>
          <a:bodyPr/>
          <a:lstStyle/>
          <a:p>
            <a:pPr>
              <a:defRPr/>
            </a:pPr>
            <a:fld id="{4667CEB2-C207-4840-9407-55AC8D7F955B}" type="slidenum">
              <a:rPr lang="en-US" altLang="ko-KR" smtClean="0"/>
              <a:pPr>
                <a:defRPr/>
              </a:pPr>
              <a:t>10</a:t>
            </a:fld>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20000"/>
          </a:bodyPr>
          <a:lstStyle/>
          <a:p>
            <a:r>
              <a:rPr lang="en-US" altLang="ko-KR" b="1" dirty="0" smtClean="0"/>
              <a:t>Phase 1 (2008~2012)</a:t>
            </a:r>
          </a:p>
          <a:p>
            <a:r>
              <a:rPr lang="en-US" altLang="ko-KR" dirty="0" smtClean="0"/>
              <a:t>Obtain the baseline operation technologies for superconducting </a:t>
            </a:r>
            <a:r>
              <a:rPr lang="en-US" altLang="ko-KR" dirty="0" err="1" smtClean="0"/>
              <a:t>tokamak</a:t>
            </a:r>
            <a:endParaRPr lang="en-US" altLang="ko-KR" dirty="0" smtClean="0"/>
          </a:p>
          <a:p>
            <a:r>
              <a:rPr lang="en-US" altLang="ko-KR" dirty="0" smtClean="0"/>
              <a:t>Basic performance test of superconducting </a:t>
            </a:r>
            <a:r>
              <a:rPr lang="en-US" altLang="ko-KR" dirty="0" err="1" smtClean="0"/>
              <a:t>tokamak</a:t>
            </a:r>
            <a:r>
              <a:rPr lang="en-US" altLang="ko-KR" dirty="0" smtClean="0"/>
              <a:t> </a:t>
            </a:r>
          </a:p>
          <a:p>
            <a:r>
              <a:rPr lang="en-US" altLang="ko-KR" dirty="0" smtClean="0"/>
              <a:t>Reproducing existing </a:t>
            </a:r>
            <a:r>
              <a:rPr lang="en-US" altLang="ko-KR" dirty="0" err="1" smtClean="0"/>
              <a:t>tokamak</a:t>
            </a:r>
            <a:r>
              <a:rPr lang="en-US" altLang="ko-KR" dirty="0" smtClean="0"/>
              <a:t> operation modes (including H-mode) in Short Pulse </a:t>
            </a:r>
          </a:p>
          <a:p>
            <a:r>
              <a:rPr lang="en-US" altLang="ko-KR" dirty="0" smtClean="0"/>
              <a:t>Basic performance test of auxiliary systems for high performance, long pulse operation </a:t>
            </a:r>
          </a:p>
          <a:p>
            <a:r>
              <a:rPr lang="en-US" altLang="ko-KR" b="1" dirty="0" smtClean="0"/>
              <a:t>Phase 2 (2013~2017)</a:t>
            </a:r>
          </a:p>
          <a:p>
            <a:r>
              <a:rPr lang="en-US" altLang="ko-KR" dirty="0" smtClean="0"/>
              <a:t>Develop long pulse plasma operation technologies</a:t>
            </a:r>
          </a:p>
          <a:p>
            <a:r>
              <a:rPr lang="en-US" altLang="ko-KR" dirty="0" smtClean="0"/>
              <a:t>Long pulse operation of existing </a:t>
            </a:r>
            <a:r>
              <a:rPr lang="en-US" altLang="ko-KR" dirty="0" err="1" smtClean="0"/>
              <a:t>tokamak</a:t>
            </a:r>
            <a:r>
              <a:rPr lang="en-US" altLang="ko-KR" dirty="0" smtClean="0"/>
              <a:t> modes (up to 300seconds for H mode) </a:t>
            </a:r>
          </a:p>
          <a:p>
            <a:r>
              <a:rPr lang="en-US" altLang="ko-KR" dirty="0" smtClean="0"/>
              <a:t>Realization of high performance AT mode under moderate power &amp; magnetic field </a:t>
            </a:r>
          </a:p>
          <a:p>
            <a:r>
              <a:rPr lang="en-US" altLang="ko-KR" dirty="0" smtClean="0"/>
              <a:t>Perform as an ITER Pilot Device </a:t>
            </a:r>
          </a:p>
          <a:p>
            <a:r>
              <a:rPr lang="en-US" altLang="ko-KR" b="1" dirty="0" smtClean="0"/>
              <a:t>Phase 3 (2018~2022)</a:t>
            </a:r>
          </a:p>
          <a:p>
            <a:r>
              <a:rPr lang="en-US" altLang="ko-KR" dirty="0" smtClean="0"/>
              <a:t>Develop high performance, high efficiency AT mode technologies</a:t>
            </a:r>
          </a:p>
          <a:p>
            <a:r>
              <a:rPr lang="en-US" altLang="ko-KR" dirty="0" smtClean="0"/>
              <a:t>Long pulse operation of AT mode under moderate heating power </a:t>
            </a:r>
          </a:p>
          <a:p>
            <a:r>
              <a:rPr lang="en-US" altLang="ko-KR" dirty="0" smtClean="0"/>
              <a:t>Realization of high performance AT mode under high power &amp; moderate magnetic field </a:t>
            </a:r>
          </a:p>
          <a:p>
            <a:r>
              <a:rPr lang="en-US" altLang="ko-KR" dirty="0" smtClean="0"/>
              <a:t>Performance as an ITER Satellite Device </a:t>
            </a:r>
          </a:p>
          <a:p>
            <a:r>
              <a:rPr lang="en-US" altLang="ko-KR" b="1" dirty="0" smtClean="0"/>
              <a:t>Phase 4 (2023~2025)</a:t>
            </a:r>
          </a:p>
          <a:p>
            <a:r>
              <a:rPr lang="en-US" altLang="ko-KR" dirty="0" smtClean="0"/>
              <a:t>Test of </a:t>
            </a:r>
            <a:r>
              <a:rPr lang="en-US" altLang="ko-KR" dirty="0" err="1" smtClean="0"/>
              <a:t>relavant</a:t>
            </a:r>
            <a:r>
              <a:rPr lang="en-US" altLang="ko-KR" dirty="0" smtClean="0"/>
              <a:t> prior arts for DEMO</a:t>
            </a:r>
          </a:p>
          <a:p>
            <a:r>
              <a:rPr lang="en-US" altLang="ko-KR" dirty="0" smtClean="0"/>
              <a:t>Realization of long pulse operation for high power AT mode </a:t>
            </a:r>
          </a:p>
          <a:p>
            <a:r>
              <a:rPr lang="en-US" altLang="ko-KR" dirty="0" smtClean="0"/>
              <a:t>Test of DEMO related prior arts </a:t>
            </a:r>
          </a:p>
          <a:p>
            <a:endParaRPr lang="ko-KR" altLang="en-US" dirty="0"/>
          </a:p>
        </p:txBody>
      </p:sp>
      <p:sp>
        <p:nvSpPr>
          <p:cNvPr id="4" name="슬라이드 번호 개체 틀 3"/>
          <p:cNvSpPr>
            <a:spLocks noGrp="1"/>
          </p:cNvSpPr>
          <p:nvPr>
            <p:ph type="sldNum" sz="quarter" idx="10"/>
          </p:nvPr>
        </p:nvSpPr>
        <p:spPr/>
        <p:txBody>
          <a:bodyPr/>
          <a:lstStyle/>
          <a:p>
            <a:pPr>
              <a:defRPr/>
            </a:pPr>
            <a:fld id="{4667CEB2-C207-4840-9407-55AC8D7F955B}" type="slidenum">
              <a:rPr lang="en-US" altLang="ko-KR" smtClean="0"/>
              <a:pPr>
                <a:defRPr/>
              </a:pPr>
              <a:t>12</a:t>
            </a:fld>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날짜 개체 틀 3"/>
          <p:cNvSpPr>
            <a:spLocks noGrp="1"/>
          </p:cNvSpPr>
          <p:nvPr>
            <p:ph type="dt" idx="10"/>
          </p:nvPr>
        </p:nvSpPr>
        <p:spPr/>
        <p:txBody>
          <a:bodyPr/>
          <a:lstStyle/>
          <a:p>
            <a:pPr>
              <a:defRPr/>
            </a:pP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fld id="{581708A0-CD9E-4AE4-A1EE-786B8F7EBF9C}" type="slidenum">
              <a:rPr lang="en-US" altLang="ko-KR" smtClean="0"/>
              <a:pPr>
                <a:defRPr/>
              </a:pPr>
              <a:t>14</a:t>
            </a:fld>
            <a:endParaRPr lang="en-US"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pPr>
              <a:defRPr/>
            </a:pPr>
            <a:fld id="{12C94B38-D3E5-415D-BE4F-A5FC9A25B2C0}" type="slidenum">
              <a:rPr lang="en-US" altLang="ko-KR" smtClean="0"/>
              <a:pPr>
                <a:defRPr/>
              </a:pPr>
              <a:t>15</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4667CEB2-C207-4840-9407-55AC8D7F955B}" type="slidenum">
              <a:rPr lang="en-US" altLang="ko-KR" smtClean="0"/>
              <a:pPr>
                <a:defRPr/>
              </a:pPr>
              <a:t>17</a:t>
            </a:fld>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4667CEB2-C207-4840-9407-55AC8D7F955B}" type="slidenum">
              <a:rPr lang="en-US" altLang="ko-KR" smtClean="0"/>
              <a:pPr>
                <a:defRPr/>
              </a:pPr>
              <a:t>19</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제목만">
    <p:spTree>
      <p:nvGrpSpPr>
        <p:cNvPr id="1" name=""/>
        <p:cNvGrpSpPr/>
        <p:nvPr/>
      </p:nvGrpSpPr>
      <p:grpSpPr>
        <a:xfrm>
          <a:off x="0" y="0"/>
          <a:ext cx="0" cy="0"/>
          <a:chOff x="0" y="0"/>
          <a:chExt cx="0" cy="0"/>
        </a:xfrm>
      </p:grpSpPr>
      <p:pic>
        <p:nvPicPr>
          <p:cNvPr id="13313" name="Picture 1" descr="C:\Users\송미영\my work\2010-nfri\개인 연구\ADAS\프리젠테이션배경\wall_1024_nature.jpg"/>
          <p:cNvPicPr>
            <a:picLocks noChangeAspect="1" noChangeArrowheads="1"/>
          </p:cNvPicPr>
          <p:nvPr userDrawn="1"/>
        </p:nvPicPr>
        <p:blipFill>
          <a:blip r:embed="rId2" cstate="print"/>
          <a:srcRect/>
          <a:stretch>
            <a:fillRect/>
          </a:stretch>
        </p:blipFill>
        <p:spPr bwMode="auto">
          <a:xfrm>
            <a:off x="0" y="0"/>
            <a:ext cx="9753600" cy="7315200"/>
          </a:xfrm>
          <a:prstGeom prst="rect">
            <a:avLst/>
          </a:prstGeom>
          <a:noFill/>
        </p:spPr>
      </p:pic>
    </p:spTree>
    <p:extLst>
      <p:ext uri="{BB962C8B-B14F-4D97-AF65-F5344CB8AC3E}">
        <p14:creationId xmlns:p14="http://schemas.microsoft.com/office/powerpoint/2010/main" xmlns="" val="369438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noProof="0" smtClean="0"/>
              <a:t>그림을 추가하려면 아이콘을 클릭하십시오</a:t>
            </a:r>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nfri_j"/>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1027" name="Picture 8" descr="nfrisb-3"/>
          <p:cNvPicPr>
            <a:picLocks noChangeAspect="1" noChangeArrowheads="1"/>
          </p:cNvPicPr>
          <p:nvPr/>
        </p:nvPicPr>
        <p:blipFill>
          <a:blip r:embed="rId15" cstate="print"/>
          <a:srcRect l="41818" t="65813"/>
          <a:stretch>
            <a:fillRect/>
          </a:stretch>
        </p:blipFill>
        <p:spPr bwMode="auto">
          <a:xfrm>
            <a:off x="717550" y="6683375"/>
            <a:ext cx="1465263" cy="104775"/>
          </a:xfrm>
          <a:prstGeom prst="rect">
            <a:avLst/>
          </a:prstGeom>
          <a:noFill/>
          <a:ln w="9525">
            <a:noFill/>
            <a:miter lim="800000"/>
            <a:headEnd/>
            <a:tailEnd/>
          </a:ln>
        </p:spPr>
      </p:pic>
      <p:grpSp>
        <p:nvGrpSpPr>
          <p:cNvPr id="1030" name="Group 11"/>
          <p:cNvGrpSpPr>
            <a:grpSpLocks/>
          </p:cNvGrpSpPr>
          <p:nvPr/>
        </p:nvGrpSpPr>
        <p:grpSpPr bwMode="auto">
          <a:xfrm>
            <a:off x="344488" y="6527800"/>
            <a:ext cx="315912" cy="315913"/>
            <a:chOff x="125" y="4032"/>
            <a:chExt cx="232" cy="232"/>
          </a:xfrm>
        </p:grpSpPr>
        <p:sp>
          <p:nvSpPr>
            <p:cNvPr id="61452" name="Oval 12"/>
            <p:cNvSpPr>
              <a:spLocks noChangeArrowheads="1"/>
            </p:cNvSpPr>
            <p:nvPr userDrawn="1"/>
          </p:nvSpPr>
          <p:spPr bwMode="auto">
            <a:xfrm>
              <a:off x="125" y="4032"/>
              <a:ext cx="232" cy="232"/>
            </a:xfrm>
            <a:prstGeom prst="ellipse">
              <a:avLst/>
            </a:prstGeom>
            <a:gradFill rotWithShape="1">
              <a:gsLst>
                <a:gs pos="0">
                  <a:srgbClr val="C0C0C0"/>
                </a:gs>
                <a:gs pos="100000">
                  <a:srgbClr val="8A8A8A"/>
                </a:gs>
              </a:gsLst>
              <a:lin ang="5400000" scaled="1"/>
            </a:gradFill>
            <a:ln w="9525">
              <a:noFill/>
              <a:round/>
              <a:headEnd/>
              <a:tailEnd/>
            </a:ln>
            <a:effectLst/>
          </p:spPr>
          <p:txBody>
            <a:bodyPr wrap="none" anchor="ctr"/>
            <a:lstStyle/>
            <a:p>
              <a:pPr algn="ctr">
                <a:defRPr/>
              </a:pPr>
              <a:endParaRPr lang="ko-KR" altLang="en-US">
                <a:latin typeface="굴림" pitchFamily="50" charset="-127"/>
                <a:ea typeface="굴림" pitchFamily="50" charset="-127"/>
              </a:endParaRPr>
            </a:p>
          </p:txBody>
        </p:sp>
        <p:sp>
          <p:nvSpPr>
            <p:cNvPr id="61453" name="Oval 13"/>
            <p:cNvSpPr>
              <a:spLocks noChangeArrowheads="1"/>
            </p:cNvSpPr>
            <p:nvPr userDrawn="1"/>
          </p:nvSpPr>
          <p:spPr bwMode="auto">
            <a:xfrm>
              <a:off x="151" y="4058"/>
              <a:ext cx="182" cy="182"/>
            </a:xfrm>
            <a:prstGeom prst="ellipse">
              <a:avLst/>
            </a:prstGeom>
            <a:solidFill>
              <a:schemeClr val="bg1"/>
            </a:solidFill>
            <a:ln w="9525">
              <a:noFill/>
              <a:round/>
              <a:headEnd/>
              <a:tailEnd/>
            </a:ln>
            <a:effectLst/>
          </p:spPr>
          <p:txBody>
            <a:bodyPr wrap="none" anchor="ctr"/>
            <a:lstStyle/>
            <a:p>
              <a:pPr algn="ctr">
                <a:defRPr/>
              </a:pPr>
              <a:endParaRPr lang="ko-KR" altLang="en-US">
                <a:latin typeface="굴림" pitchFamily="50" charset="-127"/>
                <a:ea typeface="굴림" pitchFamily="50" charset="-127"/>
              </a:endParaRPr>
            </a:p>
          </p:txBody>
        </p:sp>
      </p:grpSp>
      <p:sp>
        <p:nvSpPr>
          <p:cNvPr id="61454" name="Rectangle 6"/>
          <p:cNvSpPr txBox="1">
            <a:spLocks noChangeArrowheads="1"/>
          </p:cNvSpPr>
          <p:nvPr/>
        </p:nvSpPr>
        <p:spPr bwMode="auto">
          <a:xfrm>
            <a:off x="280988" y="6523038"/>
            <a:ext cx="466725" cy="227012"/>
          </a:xfrm>
          <a:prstGeom prst="rect">
            <a:avLst/>
          </a:prstGeom>
          <a:noFill/>
          <a:ln w="9525">
            <a:noFill/>
            <a:miter lim="800000"/>
            <a:headEnd/>
            <a:tailEnd/>
          </a:ln>
        </p:spPr>
        <p:txBody>
          <a:bodyPr lIns="0" tIns="0" rIns="0" bIns="0" anchor="b"/>
          <a:lstStyle/>
          <a:p>
            <a:pPr algn="ctr">
              <a:defRPr/>
            </a:pPr>
            <a:fld id="{CDCA7657-120A-4755-9EAB-68DA5790C00B}" type="slidenum">
              <a:rPr lang="en-US" altLang="ko-KR" sz="1000">
                <a:solidFill>
                  <a:srgbClr val="4D4D4D"/>
                </a:solidFill>
                <a:latin typeface="HY헤드라인M" pitchFamily="18" charset="-127"/>
                <a:ea typeface="HY헤드라인M" pitchFamily="18" charset="-127"/>
              </a:rPr>
              <a:pPr algn="ctr">
                <a:defRPr/>
              </a:pPr>
              <a:t>‹#›</a:t>
            </a:fld>
            <a:endParaRPr lang="en-US" altLang="ko-KR" sz="1000">
              <a:solidFill>
                <a:srgbClr val="4D4D4D"/>
              </a:solidFill>
              <a:latin typeface="HY헤드라인M" pitchFamily="18" charset="-127"/>
              <a:ea typeface="HY헤드라인M" pitchFamily="18" charset="-127"/>
            </a:endParaRPr>
          </a:p>
        </p:txBody>
      </p:sp>
      <p:pic>
        <p:nvPicPr>
          <p:cNvPr id="1032" name="Picture 18"/>
          <p:cNvPicPr>
            <a:picLocks noChangeAspect="1" noChangeArrowheads="1"/>
          </p:cNvPicPr>
          <p:nvPr/>
        </p:nvPicPr>
        <p:blipFill>
          <a:blip r:embed="rId16" cstate="print"/>
          <a:srcRect l="38788" t="24535" r="3653" b="-8551"/>
          <a:stretch>
            <a:fillRect/>
          </a:stretch>
        </p:blipFill>
        <p:spPr bwMode="auto">
          <a:xfrm>
            <a:off x="7693025" y="538163"/>
            <a:ext cx="1219200" cy="187325"/>
          </a:xfrm>
          <a:prstGeom prst="rect">
            <a:avLst/>
          </a:prstGeom>
          <a:noFill/>
          <a:ln w="9525">
            <a:noFill/>
            <a:miter lim="800000"/>
            <a:headEnd/>
            <a:tailEnd/>
          </a:ln>
        </p:spPr>
      </p:pic>
      <p:grpSp>
        <p:nvGrpSpPr>
          <p:cNvPr id="9" name="Group 18"/>
          <p:cNvGrpSpPr>
            <a:grpSpLocks noChangeAspect="1"/>
          </p:cNvGrpSpPr>
          <p:nvPr userDrawn="1"/>
        </p:nvGrpSpPr>
        <p:grpSpPr bwMode="auto">
          <a:xfrm>
            <a:off x="107950" y="115888"/>
            <a:ext cx="315913" cy="503237"/>
            <a:chOff x="1017" y="69"/>
            <a:chExt cx="317" cy="503"/>
          </a:xfrm>
        </p:grpSpPr>
        <p:pic>
          <p:nvPicPr>
            <p:cNvPr id="10" name="Picture 19"/>
            <p:cNvPicPr>
              <a:picLocks noChangeAspect="1" noChangeArrowheads="1"/>
            </p:cNvPicPr>
            <p:nvPr/>
          </p:nvPicPr>
          <p:blipFill>
            <a:blip r:embed="rId17" cstate="print"/>
            <a:srcRect/>
            <a:stretch>
              <a:fillRect/>
            </a:stretch>
          </p:blipFill>
          <p:spPr bwMode="auto">
            <a:xfrm>
              <a:off x="1017" y="69"/>
              <a:ext cx="126" cy="126"/>
            </a:xfrm>
            <a:prstGeom prst="rect">
              <a:avLst/>
            </a:prstGeom>
            <a:noFill/>
            <a:ln w="9525">
              <a:noFill/>
              <a:miter lim="800000"/>
              <a:headEnd/>
              <a:tailEnd/>
            </a:ln>
          </p:spPr>
        </p:pic>
        <p:pic>
          <p:nvPicPr>
            <p:cNvPr id="11" name="Picture 20"/>
            <p:cNvPicPr>
              <a:picLocks noChangeAspect="1" noChangeArrowheads="1"/>
            </p:cNvPicPr>
            <p:nvPr/>
          </p:nvPicPr>
          <p:blipFill>
            <a:blip r:embed="rId17" cstate="print"/>
            <a:srcRect/>
            <a:stretch>
              <a:fillRect/>
            </a:stretch>
          </p:blipFill>
          <p:spPr bwMode="auto">
            <a:xfrm>
              <a:off x="1111" y="165"/>
              <a:ext cx="126" cy="126"/>
            </a:xfrm>
            <a:prstGeom prst="rect">
              <a:avLst/>
            </a:prstGeom>
            <a:noFill/>
            <a:ln w="9525">
              <a:noFill/>
              <a:miter lim="800000"/>
              <a:headEnd/>
              <a:tailEnd/>
            </a:ln>
          </p:spPr>
        </p:pic>
        <p:pic>
          <p:nvPicPr>
            <p:cNvPr id="12" name="Picture 21"/>
            <p:cNvPicPr>
              <a:picLocks noChangeAspect="1" noChangeArrowheads="1"/>
            </p:cNvPicPr>
            <p:nvPr/>
          </p:nvPicPr>
          <p:blipFill>
            <a:blip r:embed="rId17" cstate="print"/>
            <a:srcRect/>
            <a:stretch>
              <a:fillRect/>
            </a:stretch>
          </p:blipFill>
          <p:spPr bwMode="auto">
            <a:xfrm>
              <a:off x="1208" y="259"/>
              <a:ext cx="126" cy="126"/>
            </a:xfrm>
            <a:prstGeom prst="rect">
              <a:avLst/>
            </a:prstGeom>
            <a:noFill/>
            <a:ln w="9525">
              <a:noFill/>
              <a:miter lim="800000"/>
              <a:headEnd/>
              <a:tailEnd/>
            </a:ln>
          </p:spPr>
        </p:pic>
        <p:pic>
          <p:nvPicPr>
            <p:cNvPr id="13" name="Picture 22"/>
            <p:cNvPicPr>
              <a:picLocks noChangeAspect="1" noChangeArrowheads="1"/>
            </p:cNvPicPr>
            <p:nvPr/>
          </p:nvPicPr>
          <p:blipFill>
            <a:blip r:embed="rId17" cstate="print"/>
            <a:srcRect/>
            <a:stretch>
              <a:fillRect/>
            </a:stretch>
          </p:blipFill>
          <p:spPr bwMode="auto">
            <a:xfrm>
              <a:off x="1017" y="446"/>
              <a:ext cx="126" cy="126"/>
            </a:xfrm>
            <a:prstGeom prst="rect">
              <a:avLst/>
            </a:prstGeom>
            <a:noFill/>
            <a:ln w="9525">
              <a:noFill/>
              <a:miter lim="800000"/>
              <a:headEnd/>
              <a:tailEnd/>
            </a:ln>
          </p:spPr>
        </p:pic>
        <p:pic>
          <p:nvPicPr>
            <p:cNvPr id="14" name="Picture 23"/>
            <p:cNvPicPr>
              <a:picLocks noChangeAspect="1" noChangeArrowheads="1"/>
            </p:cNvPicPr>
            <p:nvPr/>
          </p:nvPicPr>
          <p:blipFill>
            <a:blip r:embed="rId17" cstate="print"/>
            <a:srcRect/>
            <a:stretch>
              <a:fillRect/>
            </a:stretch>
          </p:blipFill>
          <p:spPr bwMode="auto">
            <a:xfrm>
              <a:off x="1111" y="351"/>
              <a:ext cx="126" cy="126"/>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194" r:id="rId1"/>
    <p:sldLayoutId id="214748420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6" r:id="rId12"/>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6pPr>
      <a:lvl7pPr marL="9144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7pPr>
      <a:lvl8pPr marL="13716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8pPr>
      <a:lvl9pPr marL="1828800" algn="ctr" rtl="0" eaLnBrk="1" fontAlgn="base" latinLnBrk="1" hangingPunct="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slide cover수정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6" name="Rectangle 5"/>
          <p:cNvSpPr>
            <a:spLocks noChangeArrowheads="1"/>
          </p:cNvSpPr>
          <p:nvPr/>
        </p:nvSpPr>
        <p:spPr bwMode="auto">
          <a:xfrm>
            <a:off x="0" y="3933056"/>
            <a:ext cx="9144000" cy="1137619"/>
          </a:xfrm>
          <a:prstGeom prst="rect">
            <a:avLst/>
          </a:prstGeom>
          <a:noFill/>
          <a:ln w="3175" algn="ctr">
            <a:noFill/>
            <a:miter lim="800000"/>
            <a:headEnd/>
            <a:tailEnd/>
          </a:ln>
        </p:spPr>
        <p:txBody>
          <a:bodyPr lIns="0" tIns="0" rIns="0" bIns="0" anchor="ctr"/>
          <a:lstStyle/>
          <a:p>
            <a:pPr algn="ctr"/>
            <a:r>
              <a:rPr lang="en-US" altLang="ko-KR" sz="2000" b="1" dirty="0" smtClean="0">
                <a:latin typeface="맑은 고딕" pitchFamily="50" charset="-127"/>
                <a:ea typeface="맑은 고딕" pitchFamily="50" charset="-127"/>
              </a:rPr>
              <a:t>October 4, 2010</a:t>
            </a:r>
            <a:br>
              <a:rPr lang="en-US" altLang="ko-KR" sz="2000" b="1" dirty="0" smtClean="0">
                <a:latin typeface="맑은 고딕" pitchFamily="50" charset="-127"/>
                <a:ea typeface="맑은 고딕" pitchFamily="50" charset="-127"/>
              </a:rPr>
            </a:br>
            <a:r>
              <a:rPr lang="en-US" altLang="ko-KR" sz="2000" b="1" dirty="0" smtClean="0">
                <a:latin typeface="맑은 고딕" pitchFamily="50" charset="-127"/>
                <a:ea typeface="맑은 고딕" pitchFamily="50" charset="-127"/>
              </a:rPr>
              <a:t>ADAS WORKSHOP</a:t>
            </a:r>
          </a:p>
          <a:p>
            <a:pPr algn="ctr"/>
            <a:r>
              <a:rPr lang="en-US" altLang="ko-KR" sz="2000" b="1" dirty="0" smtClean="0">
                <a:latin typeface="맑은 고딕" pitchFamily="50" charset="-127"/>
                <a:ea typeface="맑은 고딕" pitchFamily="50" charset="-127"/>
              </a:rPr>
              <a:t> Mi-Young Song</a:t>
            </a:r>
          </a:p>
        </p:txBody>
      </p:sp>
      <p:pic>
        <p:nvPicPr>
          <p:cNvPr id="3077" name="Picture 8" descr="nfri symbol"/>
          <p:cNvPicPr>
            <a:picLocks noChangeAspect="1" noChangeArrowheads="1"/>
          </p:cNvPicPr>
          <p:nvPr/>
        </p:nvPicPr>
        <p:blipFill>
          <a:blip r:embed="rId4" cstate="print"/>
          <a:srcRect/>
          <a:stretch>
            <a:fillRect/>
          </a:stretch>
        </p:blipFill>
        <p:spPr bwMode="auto">
          <a:xfrm>
            <a:off x="2970213" y="6149975"/>
            <a:ext cx="3203575" cy="361950"/>
          </a:xfrm>
          <a:prstGeom prst="rect">
            <a:avLst/>
          </a:prstGeom>
          <a:noFill/>
          <a:ln w="9525">
            <a:noFill/>
            <a:miter lim="800000"/>
            <a:headEnd/>
            <a:tailEnd/>
          </a:ln>
        </p:spPr>
      </p:pic>
      <p:sp>
        <p:nvSpPr>
          <p:cNvPr id="7" name="제목 1"/>
          <p:cNvSpPr txBox="1">
            <a:spLocks/>
          </p:cNvSpPr>
          <p:nvPr/>
        </p:nvSpPr>
        <p:spPr bwMode="auto">
          <a:xfrm>
            <a:off x="827584" y="1268760"/>
            <a:ext cx="7772400" cy="217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맑은 고딕"/>
                <a:ea typeface="맑은 고딕"/>
                <a:cs typeface="+mj-cs"/>
              </a:rPr>
              <a:t>A </a:t>
            </a:r>
            <a:r>
              <a:rPr kumimoji="0" lang="en-US" altLang="ko-KR" sz="3600" b="1" dirty="0" smtClean="0">
                <a:solidFill>
                  <a:srgbClr val="FFFF00"/>
                </a:solidFill>
                <a:effectLst>
                  <a:outerShdw blurRad="38100" dist="38100" dir="2700000" algn="tl">
                    <a:srgbClr val="000000">
                      <a:alpha val="43137"/>
                    </a:srgbClr>
                  </a:outerShdw>
                </a:effectLst>
                <a:latin typeface="맑은 고딕"/>
                <a:ea typeface="맑은 고딕"/>
                <a:cs typeface="+mj-cs"/>
              </a:rPr>
              <a:t>plan</a:t>
            </a:r>
            <a:r>
              <a:rPr kumimoji="0" lang="en-US" altLang="ko-KR"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맑은 고딕"/>
                <a:ea typeface="맑은 고딕"/>
                <a:cs typeface="+mj-cs"/>
              </a:rPr>
              <a:t> of atomic and molecular</a:t>
            </a:r>
            <a:br>
              <a:rPr kumimoji="0" lang="en-US" altLang="ko-KR"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맑은 고딕"/>
                <a:ea typeface="맑은 고딕"/>
                <a:cs typeface="+mj-cs"/>
              </a:rPr>
            </a:br>
            <a:r>
              <a:rPr kumimoji="0" lang="en-US" altLang="ko-KR"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맑은 고딕"/>
                <a:ea typeface="맑은 고딕"/>
                <a:cs typeface="+mj-cs"/>
              </a:rPr>
              <a:t>research at the National Fusion Research Institute(</a:t>
            </a:r>
            <a:r>
              <a:rPr kumimoji="0" lang="en-US" altLang="ko-KR" sz="3600" b="1" dirty="0" smtClean="0">
                <a:solidFill>
                  <a:srgbClr val="FFFF00"/>
                </a:solidFill>
                <a:effectLst>
                  <a:outerShdw blurRad="38100" dist="38100" dir="2700000" algn="tl">
                    <a:srgbClr val="000000">
                      <a:alpha val="43137"/>
                    </a:srgbClr>
                  </a:outerShdw>
                </a:effectLst>
                <a:latin typeface="맑은 고딕"/>
                <a:ea typeface="맑은 고딕"/>
                <a:cs typeface="+mj-cs"/>
              </a:rPr>
              <a:t>NFRI)</a:t>
            </a:r>
            <a:endParaRPr kumimoji="0" lang="ko-KR" alt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맑은 고딕"/>
              <a:ea typeface="맑은 고딕"/>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07950" y="115888"/>
            <a:ext cx="315913" cy="503237"/>
            <a:chOff x="1017" y="69"/>
            <a:chExt cx="317" cy="503"/>
          </a:xfrm>
        </p:grpSpPr>
        <p:pic>
          <p:nvPicPr>
            <p:cNvPr id="6187" name="Picture 19"/>
            <p:cNvPicPr>
              <a:picLocks noChangeAspect="1" noChangeArrowheads="1"/>
            </p:cNvPicPr>
            <p:nvPr/>
          </p:nvPicPr>
          <p:blipFill>
            <a:blip r:embed="rId3" cstate="print"/>
            <a:srcRect/>
            <a:stretch>
              <a:fillRect/>
            </a:stretch>
          </p:blipFill>
          <p:spPr bwMode="auto">
            <a:xfrm>
              <a:off x="1017" y="69"/>
              <a:ext cx="126" cy="126"/>
            </a:xfrm>
            <a:prstGeom prst="rect">
              <a:avLst/>
            </a:prstGeom>
            <a:noFill/>
            <a:ln w="9525">
              <a:noFill/>
              <a:miter lim="800000"/>
              <a:headEnd/>
              <a:tailEnd/>
            </a:ln>
          </p:spPr>
        </p:pic>
        <p:pic>
          <p:nvPicPr>
            <p:cNvPr id="6188" name="Picture 20"/>
            <p:cNvPicPr>
              <a:picLocks noChangeAspect="1" noChangeArrowheads="1"/>
            </p:cNvPicPr>
            <p:nvPr/>
          </p:nvPicPr>
          <p:blipFill>
            <a:blip r:embed="rId3" cstate="print"/>
            <a:srcRect/>
            <a:stretch>
              <a:fillRect/>
            </a:stretch>
          </p:blipFill>
          <p:spPr bwMode="auto">
            <a:xfrm>
              <a:off x="1111" y="165"/>
              <a:ext cx="126" cy="126"/>
            </a:xfrm>
            <a:prstGeom prst="rect">
              <a:avLst/>
            </a:prstGeom>
            <a:noFill/>
            <a:ln w="9525">
              <a:noFill/>
              <a:miter lim="800000"/>
              <a:headEnd/>
              <a:tailEnd/>
            </a:ln>
          </p:spPr>
        </p:pic>
        <p:pic>
          <p:nvPicPr>
            <p:cNvPr id="6189" name="Picture 21"/>
            <p:cNvPicPr>
              <a:picLocks noChangeAspect="1" noChangeArrowheads="1"/>
            </p:cNvPicPr>
            <p:nvPr/>
          </p:nvPicPr>
          <p:blipFill>
            <a:blip r:embed="rId3" cstate="print"/>
            <a:srcRect/>
            <a:stretch>
              <a:fillRect/>
            </a:stretch>
          </p:blipFill>
          <p:spPr bwMode="auto">
            <a:xfrm>
              <a:off x="1208" y="259"/>
              <a:ext cx="126" cy="126"/>
            </a:xfrm>
            <a:prstGeom prst="rect">
              <a:avLst/>
            </a:prstGeom>
            <a:noFill/>
            <a:ln w="9525">
              <a:noFill/>
              <a:miter lim="800000"/>
              <a:headEnd/>
              <a:tailEnd/>
            </a:ln>
          </p:spPr>
        </p:pic>
        <p:pic>
          <p:nvPicPr>
            <p:cNvPr id="6190" name="Picture 22"/>
            <p:cNvPicPr>
              <a:picLocks noChangeAspect="1" noChangeArrowheads="1"/>
            </p:cNvPicPr>
            <p:nvPr/>
          </p:nvPicPr>
          <p:blipFill>
            <a:blip r:embed="rId3" cstate="print"/>
            <a:srcRect/>
            <a:stretch>
              <a:fillRect/>
            </a:stretch>
          </p:blipFill>
          <p:spPr bwMode="auto">
            <a:xfrm>
              <a:off x="1017" y="446"/>
              <a:ext cx="126" cy="126"/>
            </a:xfrm>
            <a:prstGeom prst="rect">
              <a:avLst/>
            </a:prstGeom>
            <a:noFill/>
            <a:ln w="9525">
              <a:noFill/>
              <a:miter lim="800000"/>
              <a:headEnd/>
              <a:tailEnd/>
            </a:ln>
          </p:spPr>
        </p:pic>
        <p:pic>
          <p:nvPicPr>
            <p:cNvPr id="6191" name="Picture 23"/>
            <p:cNvPicPr>
              <a:picLocks noChangeAspect="1" noChangeArrowheads="1"/>
            </p:cNvPicPr>
            <p:nvPr/>
          </p:nvPicPr>
          <p:blipFill>
            <a:blip r:embed="rId3" cstate="print"/>
            <a:srcRect/>
            <a:stretch>
              <a:fillRect/>
            </a:stretch>
          </p:blipFill>
          <p:spPr bwMode="auto">
            <a:xfrm>
              <a:off x="1111" y="351"/>
              <a:ext cx="126" cy="126"/>
            </a:xfrm>
            <a:prstGeom prst="rect">
              <a:avLst/>
            </a:prstGeom>
            <a:noFill/>
            <a:ln w="9525">
              <a:noFill/>
              <a:miter lim="800000"/>
              <a:headEnd/>
              <a:tailEnd/>
            </a:ln>
          </p:spPr>
        </p:pic>
      </p:grpSp>
      <p:sp>
        <p:nvSpPr>
          <p:cNvPr id="6147" name="Rectangle 27"/>
          <p:cNvSpPr>
            <a:spLocks noChangeArrowheads="1"/>
          </p:cNvSpPr>
          <p:nvPr/>
        </p:nvSpPr>
        <p:spPr bwMode="auto">
          <a:xfrm>
            <a:off x="539552" y="92075"/>
            <a:ext cx="7083425" cy="573088"/>
          </a:xfrm>
          <a:prstGeom prst="rect">
            <a:avLst/>
          </a:prstGeom>
          <a:noFill/>
          <a:ln w="9525">
            <a:noFill/>
            <a:miter lim="800000"/>
            <a:headEnd/>
            <a:tailEnd/>
          </a:ln>
        </p:spPr>
        <p:txBody>
          <a:bodyPr lIns="0" tIns="0" rIns="0" bIns="0" anchor="ctr"/>
          <a:lstStyle/>
          <a:p>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Brief History of KSTAR Operation</a:t>
            </a:r>
          </a:p>
        </p:txBody>
      </p:sp>
      <p:sp>
        <p:nvSpPr>
          <p:cNvPr id="614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ko-KR" altLang="en-US"/>
          </a:p>
        </p:txBody>
      </p:sp>
      <p:sp>
        <p:nvSpPr>
          <p:cNvPr id="11" name="Text Box 4"/>
          <p:cNvSpPr txBox="1">
            <a:spLocks noChangeArrowheads="1"/>
          </p:cNvSpPr>
          <p:nvPr/>
        </p:nvSpPr>
        <p:spPr bwMode="auto">
          <a:xfrm>
            <a:off x="165491" y="755412"/>
            <a:ext cx="2020105" cy="369332"/>
          </a:xfrm>
          <a:prstGeom prst="rect">
            <a:avLst/>
          </a:prstGeom>
          <a:noFill/>
          <a:ln w="9525" algn="ctr">
            <a:noFill/>
            <a:miter lim="800000"/>
            <a:headEnd/>
            <a:tailEnd/>
          </a:ln>
        </p:spPr>
        <p:txBody>
          <a:bodyPr wrap="none">
            <a:spAutoFit/>
          </a:bodyPr>
          <a:lstStyle/>
          <a:p>
            <a:pPr marL="179388" indent="-179388" algn="ctr"/>
            <a:r>
              <a:rPr kumimoji="0" lang="en-US" altLang="ko-KR" b="1" dirty="0" smtClean="0">
                <a:solidFill>
                  <a:srgbClr val="002060"/>
                </a:solidFill>
                <a:latin typeface="Tahoma" pitchFamily="34" charset="0"/>
                <a:ea typeface="맑은 고딕" pitchFamily="50" charset="-127"/>
              </a:rPr>
              <a:t>Operation goals</a:t>
            </a:r>
            <a:endParaRPr kumimoji="0" lang="en-US" altLang="ko-KR" b="1" dirty="0">
              <a:solidFill>
                <a:srgbClr val="002060"/>
              </a:solidFill>
              <a:latin typeface="Tahoma" pitchFamily="34" charset="0"/>
              <a:ea typeface="맑은 고딕" pitchFamily="50" charset="-127"/>
            </a:endParaRPr>
          </a:p>
        </p:txBody>
      </p:sp>
      <p:sp>
        <p:nvSpPr>
          <p:cNvPr id="12" name="Text Box 5"/>
          <p:cNvSpPr txBox="1">
            <a:spLocks noChangeArrowheads="1"/>
          </p:cNvSpPr>
          <p:nvPr/>
        </p:nvSpPr>
        <p:spPr bwMode="auto">
          <a:xfrm>
            <a:off x="712788" y="1079029"/>
            <a:ext cx="7645400" cy="867930"/>
          </a:xfrm>
          <a:prstGeom prst="rect">
            <a:avLst/>
          </a:prstGeom>
          <a:noFill/>
          <a:ln w="9525" algn="ctr">
            <a:noFill/>
            <a:miter lim="800000"/>
            <a:headEnd/>
            <a:tailEnd/>
          </a:ln>
        </p:spPr>
        <p:txBody>
          <a:bodyPr>
            <a:spAutoFit/>
          </a:bodyPr>
          <a:lstStyle/>
          <a:p>
            <a:pPr marL="342900" indent="-342900">
              <a:lnSpc>
                <a:spcPct val="120000"/>
              </a:lnSpc>
            </a:pPr>
            <a:r>
              <a:rPr kumimoji="0" lang="en-US" altLang="ko-KR" sz="1400" dirty="0" smtClean="0">
                <a:solidFill>
                  <a:srgbClr val="002060"/>
                </a:solidFill>
                <a:latin typeface="Tahoma" pitchFamily="34" charset="0"/>
                <a:ea typeface="맑은 고딕" pitchFamily="50" charset="-127"/>
              </a:rPr>
              <a:t>- To develop a steady-state-capable advanced superconducting </a:t>
            </a:r>
            <a:r>
              <a:rPr kumimoji="0" lang="en-US" altLang="ko-KR" sz="1400" dirty="0" err="1" smtClean="0">
                <a:solidFill>
                  <a:srgbClr val="002060"/>
                </a:solidFill>
                <a:latin typeface="Tahoma" pitchFamily="34" charset="0"/>
                <a:ea typeface="맑은 고딕" pitchFamily="50" charset="-127"/>
              </a:rPr>
              <a:t>tokamak</a:t>
            </a:r>
            <a:r>
              <a:rPr kumimoji="0" lang="en-US" altLang="ko-KR" sz="1400" dirty="0" smtClean="0">
                <a:solidFill>
                  <a:srgbClr val="002060"/>
                </a:solidFill>
                <a:latin typeface="Tahoma" pitchFamily="34" charset="0"/>
                <a:ea typeface="맑은 고딕" pitchFamily="50" charset="-127"/>
              </a:rPr>
              <a:t>.</a:t>
            </a:r>
          </a:p>
          <a:p>
            <a:pPr marL="92075" indent="-92075">
              <a:lnSpc>
                <a:spcPct val="120000"/>
              </a:lnSpc>
            </a:pPr>
            <a:r>
              <a:rPr kumimoji="0" lang="en-US" altLang="ko-KR" sz="1400" dirty="0" smtClean="0">
                <a:solidFill>
                  <a:srgbClr val="002060"/>
                </a:solidFill>
                <a:latin typeface="Tahoma" pitchFamily="34" charset="0"/>
                <a:ea typeface="맑은 고딕" pitchFamily="50" charset="-127"/>
              </a:rPr>
              <a:t>- To establish</a:t>
            </a:r>
            <a:r>
              <a:rPr kumimoji="0" lang="ko-KR" altLang="en-US" sz="1400" dirty="0" smtClean="0">
                <a:solidFill>
                  <a:srgbClr val="002060"/>
                </a:solidFill>
                <a:latin typeface="Tahoma" pitchFamily="34" charset="0"/>
                <a:ea typeface="맑은 고딕" pitchFamily="50" charset="-127"/>
              </a:rPr>
              <a:t> </a:t>
            </a:r>
            <a:r>
              <a:rPr kumimoji="0" lang="en-US" altLang="ko-KR" sz="1400" dirty="0" smtClean="0">
                <a:solidFill>
                  <a:srgbClr val="002060"/>
                </a:solidFill>
                <a:latin typeface="Tahoma" pitchFamily="34" charset="0"/>
                <a:ea typeface="맑은 고딕" pitchFamily="50" charset="-127"/>
              </a:rPr>
              <a:t>the scientific and technological base for an attractive fusion reactor as a future energy source</a:t>
            </a:r>
          </a:p>
        </p:txBody>
      </p:sp>
      <p:sp>
        <p:nvSpPr>
          <p:cNvPr id="15" name="Text Box 7"/>
          <p:cNvSpPr txBox="1">
            <a:spLocks noChangeArrowheads="1"/>
          </p:cNvSpPr>
          <p:nvPr/>
        </p:nvSpPr>
        <p:spPr bwMode="auto">
          <a:xfrm>
            <a:off x="179512" y="2051556"/>
            <a:ext cx="2212465" cy="369332"/>
          </a:xfrm>
          <a:prstGeom prst="rect">
            <a:avLst/>
          </a:prstGeom>
          <a:noFill/>
          <a:ln w="9525" algn="ctr">
            <a:noFill/>
            <a:miter lim="800000"/>
            <a:headEnd/>
            <a:tailEnd/>
          </a:ln>
        </p:spPr>
        <p:txBody>
          <a:bodyPr wrap="none">
            <a:spAutoFit/>
          </a:bodyPr>
          <a:lstStyle/>
          <a:p>
            <a:pPr marL="179388" indent="-179388" algn="ctr"/>
            <a:r>
              <a:rPr kumimoji="0" lang="en-US" altLang="ko-KR" b="1" dirty="0" smtClean="0">
                <a:solidFill>
                  <a:srgbClr val="002060"/>
                </a:solidFill>
                <a:latin typeface="Tahoma" pitchFamily="34" charset="0"/>
                <a:ea typeface="맑은 고딕" pitchFamily="50" charset="-127"/>
              </a:rPr>
              <a:t>Operation history</a:t>
            </a:r>
            <a:endParaRPr kumimoji="0" lang="en-US" altLang="ko-KR" b="1" dirty="0">
              <a:solidFill>
                <a:srgbClr val="002060"/>
              </a:solidFill>
              <a:latin typeface="Tahoma" pitchFamily="34" charset="0"/>
              <a:ea typeface="맑은 고딕" pitchFamily="50" charset="-127"/>
            </a:endParaRPr>
          </a:p>
        </p:txBody>
      </p:sp>
      <p:pic>
        <p:nvPicPr>
          <p:cNvPr id="18" name="그림 17" descr="history.jpg"/>
          <p:cNvPicPr>
            <a:picLocks noChangeAspect="1"/>
          </p:cNvPicPr>
          <p:nvPr/>
        </p:nvPicPr>
        <p:blipFill>
          <a:blip r:embed="rId4" cstate="print"/>
          <a:stretch>
            <a:fillRect/>
          </a:stretch>
        </p:blipFill>
        <p:spPr>
          <a:xfrm>
            <a:off x="1763688" y="2420888"/>
            <a:ext cx="6408712" cy="419401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5536" y="97468"/>
            <a:ext cx="6256337" cy="523220"/>
          </a:xfrm>
          <a:prstGeom prst="rect">
            <a:avLst/>
          </a:prstGeom>
          <a:noFill/>
          <a:ln w="9525">
            <a:noFill/>
            <a:miter lim="800000"/>
            <a:headEnd/>
            <a:tailEnd/>
          </a:ln>
          <a:effectLst>
            <a:outerShdw dist="17961" dir="2700000" algn="ctr" rotWithShape="0">
              <a:schemeClr val="tx1"/>
            </a:outerShdw>
          </a:effectLst>
        </p:spPr>
        <p:txBody>
          <a:bodyPr>
            <a:spAutoFit/>
          </a:bodyPr>
          <a:lstStyle/>
          <a:p>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KSTAR Parameters</a:t>
            </a:r>
            <a:endParaRPr lang="ko-KR" altLang="en-US" sz="2800" b="1" dirty="0">
              <a:solidFill>
                <a:srgbClr val="FFFF00"/>
              </a:solidFill>
              <a:effectLst>
                <a:outerShdw blurRad="38100" dist="38100" dir="2700000" algn="tl">
                  <a:srgbClr val="000000">
                    <a:alpha val="43137"/>
                  </a:srgbClr>
                </a:outerShdw>
              </a:effectLst>
              <a:latin typeface="Tahoma" pitchFamily="34" charset="0"/>
              <a:ea typeface="HY헤드라인M" pitchFamily="18" charset="-127"/>
              <a:cs typeface="Tahoma" pitchFamily="34" charset="0"/>
            </a:endParaRPr>
          </a:p>
        </p:txBody>
      </p:sp>
      <p:grpSp>
        <p:nvGrpSpPr>
          <p:cNvPr id="4" name="Group 18"/>
          <p:cNvGrpSpPr>
            <a:grpSpLocks noChangeAspect="1"/>
          </p:cNvGrpSpPr>
          <p:nvPr/>
        </p:nvGrpSpPr>
        <p:grpSpPr bwMode="auto">
          <a:xfrm>
            <a:off x="107950" y="115888"/>
            <a:ext cx="315913" cy="503237"/>
            <a:chOff x="1017" y="69"/>
            <a:chExt cx="317" cy="503"/>
          </a:xfrm>
        </p:grpSpPr>
        <p:pic>
          <p:nvPicPr>
            <p:cNvPr id="6" name="Picture 19"/>
            <p:cNvPicPr>
              <a:picLocks noChangeAspect="1" noChangeArrowheads="1"/>
            </p:cNvPicPr>
            <p:nvPr/>
          </p:nvPicPr>
          <p:blipFill>
            <a:blip r:embed="rId2" cstate="print"/>
            <a:srcRect/>
            <a:stretch>
              <a:fillRect/>
            </a:stretch>
          </p:blipFill>
          <p:spPr bwMode="auto">
            <a:xfrm>
              <a:off x="1017" y="69"/>
              <a:ext cx="126" cy="126"/>
            </a:xfrm>
            <a:prstGeom prst="rect">
              <a:avLst/>
            </a:prstGeom>
            <a:noFill/>
            <a:ln w="9525">
              <a:noFill/>
              <a:miter lim="800000"/>
              <a:headEnd/>
              <a:tailEnd/>
            </a:ln>
          </p:spPr>
        </p:pic>
        <p:pic>
          <p:nvPicPr>
            <p:cNvPr id="8" name="Picture 20"/>
            <p:cNvPicPr>
              <a:picLocks noChangeAspect="1" noChangeArrowheads="1"/>
            </p:cNvPicPr>
            <p:nvPr/>
          </p:nvPicPr>
          <p:blipFill>
            <a:blip r:embed="rId2" cstate="print"/>
            <a:srcRect/>
            <a:stretch>
              <a:fillRect/>
            </a:stretch>
          </p:blipFill>
          <p:spPr bwMode="auto">
            <a:xfrm>
              <a:off x="1111" y="165"/>
              <a:ext cx="126" cy="126"/>
            </a:xfrm>
            <a:prstGeom prst="rect">
              <a:avLst/>
            </a:prstGeom>
            <a:noFill/>
            <a:ln w="9525">
              <a:noFill/>
              <a:miter lim="800000"/>
              <a:headEnd/>
              <a:tailEnd/>
            </a:ln>
          </p:spPr>
        </p:pic>
        <p:pic>
          <p:nvPicPr>
            <p:cNvPr id="9" name="Picture 21"/>
            <p:cNvPicPr>
              <a:picLocks noChangeAspect="1" noChangeArrowheads="1"/>
            </p:cNvPicPr>
            <p:nvPr/>
          </p:nvPicPr>
          <p:blipFill>
            <a:blip r:embed="rId2" cstate="print"/>
            <a:srcRect/>
            <a:stretch>
              <a:fillRect/>
            </a:stretch>
          </p:blipFill>
          <p:spPr bwMode="auto">
            <a:xfrm>
              <a:off x="1208" y="259"/>
              <a:ext cx="126" cy="126"/>
            </a:xfrm>
            <a:prstGeom prst="rect">
              <a:avLst/>
            </a:prstGeom>
            <a:noFill/>
            <a:ln w="9525">
              <a:noFill/>
              <a:miter lim="800000"/>
              <a:headEnd/>
              <a:tailEnd/>
            </a:ln>
          </p:spPr>
        </p:pic>
        <p:pic>
          <p:nvPicPr>
            <p:cNvPr id="10" name="Picture 22"/>
            <p:cNvPicPr>
              <a:picLocks noChangeAspect="1" noChangeArrowheads="1"/>
            </p:cNvPicPr>
            <p:nvPr/>
          </p:nvPicPr>
          <p:blipFill>
            <a:blip r:embed="rId2" cstate="print"/>
            <a:srcRect/>
            <a:stretch>
              <a:fillRect/>
            </a:stretch>
          </p:blipFill>
          <p:spPr bwMode="auto">
            <a:xfrm>
              <a:off x="1017" y="446"/>
              <a:ext cx="126" cy="126"/>
            </a:xfrm>
            <a:prstGeom prst="rect">
              <a:avLst/>
            </a:prstGeom>
            <a:noFill/>
            <a:ln w="9525">
              <a:noFill/>
              <a:miter lim="800000"/>
              <a:headEnd/>
              <a:tailEnd/>
            </a:ln>
          </p:spPr>
        </p:pic>
        <p:pic>
          <p:nvPicPr>
            <p:cNvPr id="11" name="Picture 23"/>
            <p:cNvPicPr>
              <a:picLocks noChangeAspect="1" noChangeArrowheads="1"/>
            </p:cNvPicPr>
            <p:nvPr/>
          </p:nvPicPr>
          <p:blipFill>
            <a:blip r:embed="rId2" cstate="print"/>
            <a:srcRect/>
            <a:stretch>
              <a:fillRect/>
            </a:stretch>
          </p:blipFill>
          <p:spPr bwMode="auto">
            <a:xfrm>
              <a:off x="1111" y="351"/>
              <a:ext cx="126" cy="126"/>
            </a:xfrm>
            <a:prstGeom prst="rect">
              <a:avLst/>
            </a:prstGeom>
            <a:noFill/>
            <a:ln w="9525">
              <a:noFill/>
              <a:miter lim="800000"/>
              <a:headEnd/>
              <a:tailEnd/>
            </a:ln>
          </p:spPr>
        </p:pic>
      </p:grpSp>
      <p:sp>
        <p:nvSpPr>
          <p:cNvPr id="12" name="모서리가 둥근 직사각형 11"/>
          <p:cNvSpPr/>
          <p:nvPr/>
        </p:nvSpPr>
        <p:spPr>
          <a:xfrm>
            <a:off x="899592" y="1484784"/>
            <a:ext cx="3240360"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KSTAR </a:t>
            </a:r>
            <a:r>
              <a:rPr lang="ko-KR" altLang="en-US" dirty="0" smtClean="0"/>
              <a:t>사진</a:t>
            </a:r>
            <a:endParaRPr lang="ko-KR" altLang="en-US" dirty="0"/>
          </a:p>
        </p:txBody>
      </p:sp>
      <p:pic>
        <p:nvPicPr>
          <p:cNvPr id="13" name="Picture 2"/>
          <p:cNvPicPr>
            <a:picLocks noChangeAspect="1" noChangeArrowheads="1"/>
          </p:cNvPicPr>
          <p:nvPr/>
        </p:nvPicPr>
        <p:blipFill>
          <a:blip r:embed="rId3" cstate="print"/>
          <a:srcRect/>
          <a:stretch>
            <a:fillRect/>
          </a:stretch>
        </p:blipFill>
        <p:spPr bwMode="auto">
          <a:xfrm>
            <a:off x="251520" y="1268760"/>
            <a:ext cx="5544616" cy="4144144"/>
          </a:xfrm>
          <a:prstGeom prst="rect">
            <a:avLst/>
          </a:prstGeom>
          <a:noFill/>
          <a:ln w="9525">
            <a:noFill/>
            <a:miter lim="800000"/>
            <a:headEnd/>
            <a:tailEnd/>
          </a:ln>
        </p:spPr>
      </p:pic>
      <p:graphicFrame>
        <p:nvGraphicFramePr>
          <p:cNvPr id="14" name="Group 8"/>
          <p:cNvGraphicFramePr>
            <a:graphicFrameLocks noGrp="1"/>
          </p:cNvGraphicFramePr>
          <p:nvPr/>
        </p:nvGraphicFramePr>
        <p:xfrm>
          <a:off x="5652120" y="1196752"/>
          <a:ext cx="3168352" cy="4794833"/>
        </p:xfrm>
        <a:graphic>
          <a:graphicData uri="http://schemas.openxmlformats.org/drawingml/2006/table">
            <a:tbl>
              <a:tblPr/>
              <a:tblGrid>
                <a:gridCol w="1681167"/>
                <a:gridCol w="646602"/>
                <a:gridCol w="840583"/>
              </a:tblGrid>
              <a:tr h="2905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Parameters</a:t>
                      </a:r>
                      <a:endParaRPr kumimoji="1" lang="ko-KR" altLang="en-US" sz="1200" b="0" i="0" u="none" strike="noStrike" cap="none" normalizeH="0" baseline="0" dirty="0" smtClean="0">
                        <a:ln>
                          <a:noFill/>
                        </a:ln>
                        <a:solidFill>
                          <a:schemeClr val="tx1"/>
                        </a:solidFill>
                        <a:effectLst/>
                        <a:latin typeface="Tahoma" pitchFamily="34" charset="0"/>
                        <a:ea typeface="HY견고딕" pitchFamily="18" charset="-127"/>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6D6D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KSTAR</a:t>
                      </a:r>
                    </a:p>
                    <a:p>
                      <a:pPr marL="0" marR="0" lvl="0" indent="0" algn="ctr" defTabSz="914400" rtl="0" eaLnBrk="1" fontAlgn="base" latinLnBrk="1" hangingPunct="1">
                        <a:lnSpc>
                          <a:spcPct val="100000"/>
                        </a:lnSpc>
                        <a:spcBef>
                          <a:spcPct val="0"/>
                        </a:spcBef>
                        <a:spcAft>
                          <a:spcPct val="0"/>
                        </a:spcAft>
                        <a:buClrTx/>
                        <a:buSzTx/>
                        <a:buFontTx/>
                        <a:buNone/>
                        <a:tabLst/>
                      </a:pP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18000" marR="18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6D6D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ITER</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18000" marR="18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6D6D6"/>
                    </a:solidFill>
                  </a:tcPr>
                </a:tc>
              </a:tr>
              <a:tr h="25082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Major radius(m)</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1.8</a:t>
                      </a:r>
                      <a:endParaRPr kumimoji="1" lang="en-US" altLang="ko-KR" sz="12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6.2</a:t>
                      </a:r>
                      <a:endParaRPr kumimoji="1" lang="en-US" altLang="ko-KR" sz="12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49238">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Minor radius</a:t>
                      </a:r>
                      <a:r>
                        <a:rPr kumimoji="1" lang="ko-KR" altLang="en-US" sz="1200" b="0" i="0" u="none" strike="noStrike" cap="none" normalizeH="0" baseline="0" dirty="0" smtClean="0">
                          <a:ln>
                            <a:noFill/>
                          </a:ln>
                          <a:solidFill>
                            <a:srgbClr val="000000"/>
                          </a:solidFill>
                          <a:effectLst/>
                          <a:latin typeface="Tahoma" pitchFamily="34" charset="0"/>
                          <a:ea typeface="HY견고딕" pitchFamily="18" charset="-127"/>
                          <a:cs typeface="Tahoma" pitchFamily="34" charset="0"/>
                        </a:rPr>
                        <a:t> </a:t>
                      </a: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(m)</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0.5</a:t>
                      </a:r>
                      <a:endParaRPr kumimoji="1" lang="en-US" altLang="ko-KR" sz="12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2.0</a:t>
                      </a:r>
                      <a:endParaRPr kumimoji="1" lang="en-US" altLang="ko-KR" sz="12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5082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Elongation</a:t>
                      </a:r>
                      <a:endParaRPr kumimoji="1" lang="ko-KR" altLang="en-US" sz="1200" b="0" i="0" u="none" strike="noStrike" cap="none" normalizeH="0" baseline="0" dirty="0" smtClean="0">
                        <a:ln>
                          <a:noFill/>
                        </a:ln>
                        <a:solidFill>
                          <a:schemeClr val="tx1"/>
                        </a:solidFill>
                        <a:effectLst/>
                        <a:latin typeface="Tahoma" pitchFamily="34" charset="0"/>
                        <a:ea typeface="HY견고딕" pitchFamily="18" charset="-127"/>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2.0</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1.7</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5082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Triangularity</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0.8</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0.33</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0">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Plasma volume(m3)</a:t>
                      </a: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17.8</a:t>
                      </a: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830</a:t>
                      </a: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63109">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Plasma surface area (m2)</a:t>
                      </a: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56</a:t>
                      </a: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680</a:t>
                      </a: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19257">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Plasma cross section(m2)</a:t>
                      </a: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1.6</a:t>
                      </a: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22</a:t>
                      </a: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175406">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Plasma shape</a:t>
                      </a: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DN,SN</a:t>
                      </a: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SN</a:t>
                      </a: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9051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Superconductor</a:t>
                      </a:r>
                      <a:endParaRPr kumimoji="1" lang="ko-KR" altLang="en-US" sz="1200" b="0" i="0" u="none" strike="noStrike" cap="none" normalizeH="0" baseline="0" dirty="0" smtClean="0">
                        <a:ln>
                          <a:noFill/>
                        </a:ln>
                        <a:solidFill>
                          <a:schemeClr val="tx1"/>
                        </a:solidFill>
                        <a:effectLst/>
                        <a:latin typeface="Tahoma" pitchFamily="34" charset="0"/>
                        <a:ea typeface="HY견고딕" pitchFamily="18" charset="-127"/>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Nb</a:t>
                      </a:r>
                      <a:r>
                        <a:rPr kumimoji="1" lang="en-US" altLang="ko-KR" sz="1200" b="1" i="0" u="none" strike="noStrike" cap="none" normalizeH="0" baseline="-25000" smtClean="0">
                          <a:ln>
                            <a:noFill/>
                          </a:ln>
                          <a:solidFill>
                            <a:srgbClr val="000000"/>
                          </a:solidFill>
                          <a:effectLst/>
                          <a:latin typeface="Tahoma" pitchFamily="34" charset="0"/>
                          <a:ea typeface="Tahoma" pitchFamily="34" charset="0"/>
                          <a:cs typeface="Tahoma" pitchFamily="34" charset="0"/>
                        </a:rPr>
                        <a:t>3</a:t>
                      </a: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Sn</a:t>
                      </a:r>
                      <a:endParaRPr kumimoji="1" lang="en-US" altLang="ko-KR" sz="12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Nb</a:t>
                      </a:r>
                      <a:r>
                        <a:rPr kumimoji="1" lang="en-US" altLang="ko-KR" sz="1200" b="1" i="0" u="none" strike="noStrike" cap="none" normalizeH="0" baseline="-25000" smtClean="0">
                          <a:ln>
                            <a:noFill/>
                          </a:ln>
                          <a:solidFill>
                            <a:srgbClr val="000000"/>
                          </a:solidFill>
                          <a:effectLst/>
                          <a:latin typeface="Tahoma" pitchFamily="34" charset="0"/>
                          <a:ea typeface="Tahoma" pitchFamily="34" charset="0"/>
                          <a:cs typeface="Tahoma" pitchFamily="34" charset="0"/>
                        </a:rPr>
                        <a:t>3</a:t>
                      </a: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Sn</a:t>
                      </a:r>
                      <a:endParaRPr kumimoji="1" lang="en-US" altLang="ko-KR" sz="12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5082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err="1" smtClean="0">
                          <a:ln>
                            <a:noFill/>
                          </a:ln>
                          <a:solidFill>
                            <a:srgbClr val="000000"/>
                          </a:solidFill>
                          <a:effectLst/>
                          <a:latin typeface="Tahoma" pitchFamily="34" charset="0"/>
                          <a:ea typeface="Tahoma" pitchFamily="34" charset="0"/>
                          <a:cs typeface="Tahoma" pitchFamily="34" charset="0"/>
                        </a:rPr>
                        <a:t>Toroidal</a:t>
                      </a: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 field(T)</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3.5</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5.3</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9051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Plasma current</a:t>
                      </a:r>
                      <a:r>
                        <a:rPr kumimoji="1" lang="ko-KR" altLang="en-US" sz="1200" b="0" i="0" u="none" strike="noStrike" cap="none" normalizeH="0" baseline="0" dirty="0" smtClean="0">
                          <a:ln>
                            <a:noFill/>
                          </a:ln>
                          <a:solidFill>
                            <a:srgbClr val="000000"/>
                          </a:solidFill>
                          <a:effectLst/>
                          <a:latin typeface="Tahoma" pitchFamily="34" charset="0"/>
                          <a:ea typeface="HY견고딕" pitchFamily="18" charset="-127"/>
                          <a:cs typeface="Tahoma" pitchFamily="34" charset="0"/>
                        </a:rPr>
                        <a:t> </a:t>
                      </a: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(MA)</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2.0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a:t>
                      </a:r>
                      <a:r>
                        <a:rPr kumimoji="1" lang="ko-KR" altLang="en-US" sz="1200" b="1" i="0" u="none" strike="noStrike" cap="none" normalizeH="0" baseline="0" dirty="0" smtClean="0">
                          <a:ln>
                            <a:noFill/>
                          </a:ln>
                          <a:solidFill>
                            <a:srgbClr val="000000"/>
                          </a:solidFill>
                          <a:effectLst/>
                          <a:latin typeface="Tahoma" pitchFamily="34" charset="0"/>
                          <a:ea typeface="HY견고딕" pitchFamily="18" charset="-127"/>
                          <a:cs typeface="Tahoma" pitchFamily="34" charset="0"/>
                        </a:rPr>
                        <a:t>중형</a:t>
                      </a: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15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a:t>
                      </a:r>
                      <a:r>
                        <a:rPr kumimoji="1" lang="ko-KR" altLang="en-US" sz="1200" b="1" i="0" u="none" strike="noStrike" cap="none" normalizeH="0" baseline="0" dirty="0" smtClean="0">
                          <a:ln>
                            <a:noFill/>
                          </a:ln>
                          <a:solidFill>
                            <a:srgbClr val="000000"/>
                          </a:solidFill>
                          <a:effectLst/>
                          <a:latin typeface="Tahoma" pitchFamily="34" charset="0"/>
                          <a:ea typeface="HY견고딕" pitchFamily="18" charset="-127"/>
                          <a:cs typeface="Tahoma" pitchFamily="34" charset="0"/>
                        </a:rPr>
                        <a:t>대형</a:t>
                      </a: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9051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Auxiliary heating</a:t>
                      </a:r>
                      <a:r>
                        <a:rPr kumimoji="1" lang="ko-KR" altLang="en-US" sz="1200" b="0" i="0" u="none" strike="noStrike" cap="none" normalizeH="0" baseline="0" dirty="0" smtClean="0">
                          <a:ln>
                            <a:noFill/>
                          </a:ln>
                          <a:solidFill>
                            <a:srgbClr val="000000"/>
                          </a:solidFill>
                          <a:effectLst/>
                          <a:latin typeface="Tahoma" pitchFamily="34" charset="0"/>
                          <a:ea typeface="HY견고딕" pitchFamily="18" charset="-127"/>
                          <a:cs typeface="Tahoma" pitchFamily="34" charset="0"/>
                        </a:rPr>
                        <a:t> </a:t>
                      </a: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(MW)</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30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(40)</a:t>
                      </a:r>
                      <a:endParaRPr kumimoji="1" lang="en-US" altLang="ko-KR" sz="12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rgbClr val="000000"/>
                          </a:solidFill>
                          <a:effectLst/>
                          <a:latin typeface="Tahoma" pitchFamily="34" charset="0"/>
                          <a:ea typeface="Tahoma" pitchFamily="34" charset="0"/>
                          <a:cs typeface="Tahoma" pitchFamily="34" charset="0"/>
                        </a:rPr>
                        <a:t>110</a:t>
                      </a:r>
                      <a:endParaRPr kumimoji="1" lang="en-US" altLang="ko-KR" sz="12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99FF"/>
                    </a:solidFill>
                  </a:tcPr>
                </a:tc>
              </a:tr>
              <a:tr h="25082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rgbClr val="000000"/>
                          </a:solidFill>
                          <a:effectLst/>
                          <a:latin typeface="Tahoma" pitchFamily="34" charset="0"/>
                          <a:ea typeface="Tahoma" pitchFamily="34" charset="0"/>
                          <a:cs typeface="Tahoma" pitchFamily="34" charset="0"/>
                        </a:rPr>
                        <a:t>year</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cap="flat">
                      <a:noFill/>
                    </a:lnL>
                    <a:lnR w="25400" cap="flat" cmpd="sng" algn="ctr">
                      <a:solidFill>
                        <a:srgbClr val="FF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2007</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25400" cap="flat" cmpd="sng" algn="ctr">
                      <a:solidFill>
                        <a:srgbClr val="FF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rgbClr val="000000"/>
                          </a:solidFill>
                          <a:effectLst/>
                          <a:latin typeface="Tahoma" pitchFamily="34" charset="0"/>
                          <a:ea typeface="Tahoma" pitchFamily="34" charset="0"/>
                          <a:cs typeface="Tahoma" pitchFamily="34" charset="0"/>
                        </a:rPr>
                        <a:t>2015</a:t>
                      </a:r>
                      <a:endParaRPr kumimoji="1" lang="en-US" altLang="ko-KR"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36000" marR="36000" marT="46800" marB="4680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99F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5496" y="116632"/>
            <a:ext cx="7715200" cy="778098"/>
          </a:xfrm>
        </p:spPr>
        <p:txBody>
          <a:bodyPr/>
          <a:lstStyle/>
          <a:p>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KSTAR operation &amp; experimental plan</a:t>
            </a:r>
            <a:endParaRPr lang="ko-KR" altLang="en-US" sz="28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82" name="Rectangle 5"/>
          <p:cNvSpPr>
            <a:spLocks noChangeArrowheads="1"/>
          </p:cNvSpPr>
          <p:nvPr/>
        </p:nvSpPr>
        <p:spPr bwMode="auto">
          <a:xfrm>
            <a:off x="366713" y="1295871"/>
            <a:ext cx="863600" cy="4797425"/>
          </a:xfrm>
          <a:prstGeom prst="rect">
            <a:avLst/>
          </a:prstGeom>
          <a:solidFill>
            <a:schemeClr val="bg2"/>
          </a:solidFill>
          <a:ln w="9525">
            <a:solidFill>
              <a:schemeClr val="tx1"/>
            </a:solidFill>
            <a:miter lim="800000"/>
            <a:headEnd/>
            <a:tailEnd/>
          </a:ln>
          <a:effectLst/>
        </p:spPr>
        <p:txBody>
          <a:bodyPr wrap="none" anchor="ctr"/>
          <a:lstStyle/>
          <a:p>
            <a:r>
              <a:rPr lang="en-US" altLang="ko-KR" sz="1400" dirty="0" smtClean="0">
                <a:solidFill>
                  <a:schemeClr val="bg1"/>
                </a:solidFill>
                <a:latin typeface="Tahoma" pitchFamily="34" charset="0"/>
                <a:ea typeface="Tahoma" pitchFamily="34" charset="0"/>
                <a:cs typeface="Tahoma" pitchFamily="34" charset="0"/>
              </a:rPr>
              <a:t>Main</a:t>
            </a:r>
          </a:p>
          <a:p>
            <a:r>
              <a:rPr lang="en-US" altLang="ko-KR" sz="1400" dirty="0" smtClean="0">
                <a:solidFill>
                  <a:schemeClr val="bg1"/>
                </a:solidFill>
                <a:latin typeface="Tahoma" pitchFamily="34" charset="0"/>
                <a:ea typeface="Tahoma" pitchFamily="34" charset="0"/>
                <a:cs typeface="Tahoma" pitchFamily="34" charset="0"/>
              </a:rPr>
              <a:t> Goal</a:t>
            </a:r>
          </a:p>
          <a:p>
            <a:endParaRPr lang="en-US" altLang="ko-KR" sz="1400" dirty="0" smtClean="0">
              <a:solidFill>
                <a:schemeClr val="bg1"/>
              </a:solidFill>
              <a:latin typeface="Tahoma" pitchFamily="34" charset="0"/>
              <a:ea typeface="Tahoma" pitchFamily="34" charset="0"/>
              <a:cs typeface="Tahoma" pitchFamily="34" charset="0"/>
            </a:endParaRPr>
          </a:p>
          <a:p>
            <a:endParaRPr lang="en-US" altLang="ko-KR" sz="1400" dirty="0" smtClean="0">
              <a:solidFill>
                <a:schemeClr val="bg1"/>
              </a:solidFill>
              <a:latin typeface="Tahoma" pitchFamily="34" charset="0"/>
              <a:ea typeface="Tahoma" pitchFamily="34" charset="0"/>
              <a:cs typeface="Tahoma" pitchFamily="34" charset="0"/>
            </a:endParaRPr>
          </a:p>
          <a:p>
            <a:endParaRPr lang="en-US" altLang="ko-KR" dirty="0" smtClean="0"/>
          </a:p>
          <a:p>
            <a:endParaRPr lang="en-US" altLang="ko-KR" dirty="0" smtClean="0"/>
          </a:p>
          <a:p>
            <a:endParaRPr lang="en-US" altLang="ko-KR" dirty="0" smtClean="0"/>
          </a:p>
          <a:p>
            <a:r>
              <a:rPr lang="en-US" altLang="ko-KR" sz="14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Research</a:t>
            </a:r>
          </a:p>
          <a:p>
            <a:r>
              <a:rPr lang="en-US" altLang="ko-KR" sz="14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Subject</a:t>
            </a:r>
          </a:p>
          <a:p>
            <a:endParaRPr lang="ko-KR" altLang="en-US" dirty="0"/>
          </a:p>
        </p:txBody>
      </p:sp>
      <p:sp>
        <p:nvSpPr>
          <p:cNvPr id="83" name="AutoShape 6"/>
          <p:cNvSpPr>
            <a:spLocks noChangeAspect="1" noChangeArrowheads="1" noTextEdit="1"/>
          </p:cNvSpPr>
          <p:nvPr/>
        </p:nvSpPr>
        <p:spPr bwMode="auto">
          <a:xfrm>
            <a:off x="1219200" y="1284759"/>
            <a:ext cx="7643813" cy="4808537"/>
          </a:xfrm>
          <a:prstGeom prst="rect">
            <a:avLst/>
          </a:prstGeom>
          <a:gradFill rotWithShape="1">
            <a:gsLst>
              <a:gs pos="0">
                <a:schemeClr val="bg1"/>
              </a:gs>
              <a:gs pos="100000">
                <a:srgbClr val="660066"/>
              </a:gs>
            </a:gsLst>
            <a:lin ang="18900000" scaled="1"/>
          </a:gradFill>
          <a:ln w="9525">
            <a:noFill/>
            <a:miter lim="800000"/>
            <a:headEnd/>
            <a:tailEnd/>
          </a:ln>
        </p:spPr>
        <p:txBody>
          <a:bodyPr/>
          <a:lstStyle/>
          <a:p>
            <a:endParaRPr lang="ko-KR" altLang="en-US"/>
          </a:p>
        </p:txBody>
      </p:sp>
      <p:sp>
        <p:nvSpPr>
          <p:cNvPr id="85" name="Rectangle 8"/>
          <p:cNvSpPr>
            <a:spLocks noChangeArrowheads="1"/>
          </p:cNvSpPr>
          <p:nvPr/>
        </p:nvSpPr>
        <p:spPr bwMode="auto">
          <a:xfrm>
            <a:off x="630245" y="1380009"/>
            <a:ext cx="327014" cy="184666"/>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dirty="0" smtClean="0">
                <a:solidFill>
                  <a:schemeClr val="bg1"/>
                </a:solidFill>
                <a:latin typeface="HY헤드라인M" pitchFamily="18" charset="-127"/>
                <a:ea typeface="HY헤드라인M" pitchFamily="18" charset="-127"/>
              </a:rPr>
              <a:t>year</a:t>
            </a:r>
            <a:endParaRPr lang="ko-KR" altLang="en-US" sz="1400" dirty="0">
              <a:solidFill>
                <a:schemeClr val="bg1"/>
              </a:solidFill>
              <a:latin typeface="HY헤드라인M" pitchFamily="18" charset="-127"/>
              <a:ea typeface="HY헤드라인M" pitchFamily="18" charset="-127"/>
            </a:endParaRPr>
          </a:p>
        </p:txBody>
      </p:sp>
      <p:sp>
        <p:nvSpPr>
          <p:cNvPr id="86" name="Rectangle 9"/>
          <p:cNvSpPr>
            <a:spLocks noChangeArrowheads="1"/>
          </p:cNvSpPr>
          <p:nvPr/>
        </p:nvSpPr>
        <p:spPr bwMode="auto">
          <a:xfrm>
            <a:off x="363538" y="1292696"/>
            <a:ext cx="8478837" cy="28575"/>
          </a:xfrm>
          <a:prstGeom prst="rect">
            <a:avLst/>
          </a:prstGeom>
          <a:solidFill>
            <a:srgbClr val="000000"/>
          </a:solidFill>
          <a:ln w="9525">
            <a:noFill/>
            <a:miter lim="800000"/>
            <a:headEnd/>
            <a:tailEnd/>
          </a:ln>
        </p:spPr>
        <p:txBody>
          <a:bodyPr/>
          <a:lstStyle/>
          <a:p>
            <a:endParaRPr lang="ko-KR" altLang="en-US"/>
          </a:p>
        </p:txBody>
      </p:sp>
      <p:sp>
        <p:nvSpPr>
          <p:cNvPr id="87" name="Line 10"/>
          <p:cNvSpPr>
            <a:spLocks noChangeShapeType="1"/>
          </p:cNvSpPr>
          <p:nvPr/>
        </p:nvSpPr>
        <p:spPr bwMode="auto">
          <a:xfrm>
            <a:off x="376238" y="1608609"/>
            <a:ext cx="8453437" cy="1587"/>
          </a:xfrm>
          <a:prstGeom prst="line">
            <a:avLst/>
          </a:prstGeom>
          <a:noFill/>
          <a:ln w="11113">
            <a:solidFill>
              <a:srgbClr val="000000"/>
            </a:solidFill>
            <a:round/>
            <a:headEnd/>
            <a:tailEnd/>
          </a:ln>
        </p:spPr>
        <p:txBody>
          <a:bodyPr/>
          <a:lstStyle/>
          <a:p>
            <a:endParaRPr lang="ko-KR" altLang="en-US"/>
          </a:p>
        </p:txBody>
      </p:sp>
      <p:sp>
        <p:nvSpPr>
          <p:cNvPr id="88" name="Line 11"/>
          <p:cNvSpPr>
            <a:spLocks noChangeShapeType="1"/>
          </p:cNvSpPr>
          <p:nvPr/>
        </p:nvSpPr>
        <p:spPr bwMode="auto">
          <a:xfrm>
            <a:off x="1208088" y="1306984"/>
            <a:ext cx="0" cy="4786312"/>
          </a:xfrm>
          <a:prstGeom prst="line">
            <a:avLst/>
          </a:prstGeom>
          <a:noFill/>
          <a:ln w="11113">
            <a:solidFill>
              <a:srgbClr val="000000"/>
            </a:solidFill>
            <a:round/>
            <a:headEnd/>
            <a:tailEnd/>
          </a:ln>
        </p:spPr>
        <p:txBody>
          <a:bodyPr/>
          <a:lstStyle/>
          <a:p>
            <a:endParaRPr lang="ko-KR" altLang="en-US"/>
          </a:p>
        </p:txBody>
      </p:sp>
      <p:sp>
        <p:nvSpPr>
          <p:cNvPr id="89" name="Line 12"/>
          <p:cNvSpPr>
            <a:spLocks noChangeShapeType="1"/>
          </p:cNvSpPr>
          <p:nvPr/>
        </p:nvSpPr>
        <p:spPr bwMode="auto">
          <a:xfrm>
            <a:off x="1608138" y="1306984"/>
            <a:ext cx="0" cy="4786312"/>
          </a:xfrm>
          <a:prstGeom prst="line">
            <a:avLst/>
          </a:prstGeom>
          <a:noFill/>
          <a:ln w="11113">
            <a:solidFill>
              <a:srgbClr val="000000"/>
            </a:solidFill>
            <a:round/>
            <a:headEnd/>
            <a:tailEnd/>
          </a:ln>
        </p:spPr>
        <p:txBody>
          <a:bodyPr/>
          <a:lstStyle/>
          <a:p>
            <a:endParaRPr lang="ko-KR" altLang="en-US"/>
          </a:p>
        </p:txBody>
      </p:sp>
      <p:sp>
        <p:nvSpPr>
          <p:cNvPr id="90" name="Line 13"/>
          <p:cNvSpPr>
            <a:spLocks noChangeShapeType="1"/>
          </p:cNvSpPr>
          <p:nvPr/>
        </p:nvSpPr>
        <p:spPr bwMode="auto">
          <a:xfrm>
            <a:off x="2009775" y="1306984"/>
            <a:ext cx="0" cy="4786312"/>
          </a:xfrm>
          <a:prstGeom prst="line">
            <a:avLst/>
          </a:prstGeom>
          <a:noFill/>
          <a:ln w="11113">
            <a:solidFill>
              <a:srgbClr val="000000"/>
            </a:solidFill>
            <a:round/>
            <a:headEnd/>
            <a:tailEnd/>
          </a:ln>
        </p:spPr>
        <p:txBody>
          <a:bodyPr/>
          <a:lstStyle/>
          <a:p>
            <a:endParaRPr lang="ko-KR" altLang="en-US"/>
          </a:p>
        </p:txBody>
      </p:sp>
      <p:sp>
        <p:nvSpPr>
          <p:cNvPr id="91" name="Line 14"/>
          <p:cNvSpPr>
            <a:spLocks noChangeShapeType="1"/>
          </p:cNvSpPr>
          <p:nvPr/>
        </p:nvSpPr>
        <p:spPr bwMode="auto">
          <a:xfrm>
            <a:off x="2411413" y="1306984"/>
            <a:ext cx="0" cy="4786312"/>
          </a:xfrm>
          <a:prstGeom prst="line">
            <a:avLst/>
          </a:prstGeom>
          <a:noFill/>
          <a:ln w="11113">
            <a:solidFill>
              <a:srgbClr val="000000"/>
            </a:solidFill>
            <a:round/>
            <a:headEnd/>
            <a:tailEnd/>
          </a:ln>
        </p:spPr>
        <p:txBody>
          <a:bodyPr/>
          <a:lstStyle/>
          <a:p>
            <a:endParaRPr lang="ko-KR" altLang="en-US"/>
          </a:p>
        </p:txBody>
      </p:sp>
      <p:sp>
        <p:nvSpPr>
          <p:cNvPr id="92" name="Line 15"/>
          <p:cNvSpPr>
            <a:spLocks noChangeShapeType="1"/>
          </p:cNvSpPr>
          <p:nvPr/>
        </p:nvSpPr>
        <p:spPr bwMode="auto">
          <a:xfrm>
            <a:off x="2813050" y="1306984"/>
            <a:ext cx="1588" cy="4786312"/>
          </a:xfrm>
          <a:prstGeom prst="line">
            <a:avLst/>
          </a:prstGeom>
          <a:noFill/>
          <a:ln w="11113">
            <a:solidFill>
              <a:srgbClr val="000000"/>
            </a:solidFill>
            <a:round/>
            <a:headEnd/>
            <a:tailEnd/>
          </a:ln>
        </p:spPr>
        <p:txBody>
          <a:bodyPr/>
          <a:lstStyle/>
          <a:p>
            <a:endParaRPr lang="ko-KR" altLang="en-US"/>
          </a:p>
        </p:txBody>
      </p:sp>
      <p:sp>
        <p:nvSpPr>
          <p:cNvPr id="93" name="Line 16"/>
          <p:cNvSpPr>
            <a:spLocks noChangeShapeType="1"/>
          </p:cNvSpPr>
          <p:nvPr/>
        </p:nvSpPr>
        <p:spPr bwMode="auto">
          <a:xfrm>
            <a:off x="3214688" y="1306984"/>
            <a:ext cx="1587" cy="4786312"/>
          </a:xfrm>
          <a:prstGeom prst="line">
            <a:avLst/>
          </a:prstGeom>
          <a:noFill/>
          <a:ln w="11113">
            <a:solidFill>
              <a:srgbClr val="000000"/>
            </a:solidFill>
            <a:round/>
            <a:headEnd/>
            <a:tailEnd/>
          </a:ln>
        </p:spPr>
        <p:txBody>
          <a:bodyPr/>
          <a:lstStyle/>
          <a:p>
            <a:endParaRPr lang="ko-KR" altLang="en-US"/>
          </a:p>
        </p:txBody>
      </p:sp>
      <p:sp>
        <p:nvSpPr>
          <p:cNvPr id="94" name="Line 17"/>
          <p:cNvSpPr>
            <a:spLocks noChangeShapeType="1"/>
          </p:cNvSpPr>
          <p:nvPr/>
        </p:nvSpPr>
        <p:spPr bwMode="auto">
          <a:xfrm>
            <a:off x="3614738" y="1306984"/>
            <a:ext cx="9525" cy="4786312"/>
          </a:xfrm>
          <a:prstGeom prst="line">
            <a:avLst/>
          </a:prstGeom>
          <a:noFill/>
          <a:ln w="11113">
            <a:solidFill>
              <a:srgbClr val="000000"/>
            </a:solidFill>
            <a:round/>
            <a:headEnd/>
            <a:tailEnd/>
          </a:ln>
        </p:spPr>
        <p:txBody>
          <a:bodyPr/>
          <a:lstStyle/>
          <a:p>
            <a:endParaRPr lang="ko-KR" altLang="en-US"/>
          </a:p>
        </p:txBody>
      </p:sp>
      <p:sp>
        <p:nvSpPr>
          <p:cNvPr id="95" name="Line 18"/>
          <p:cNvSpPr>
            <a:spLocks noChangeShapeType="1"/>
          </p:cNvSpPr>
          <p:nvPr/>
        </p:nvSpPr>
        <p:spPr bwMode="auto">
          <a:xfrm>
            <a:off x="4016375" y="1306984"/>
            <a:ext cx="0" cy="4786312"/>
          </a:xfrm>
          <a:prstGeom prst="line">
            <a:avLst/>
          </a:prstGeom>
          <a:noFill/>
          <a:ln w="11113">
            <a:solidFill>
              <a:srgbClr val="000000"/>
            </a:solidFill>
            <a:round/>
            <a:headEnd/>
            <a:tailEnd/>
          </a:ln>
        </p:spPr>
        <p:txBody>
          <a:bodyPr/>
          <a:lstStyle/>
          <a:p>
            <a:endParaRPr lang="ko-KR" altLang="en-US"/>
          </a:p>
        </p:txBody>
      </p:sp>
      <p:sp>
        <p:nvSpPr>
          <p:cNvPr id="96" name="Line 19"/>
          <p:cNvSpPr>
            <a:spLocks noChangeShapeType="1"/>
          </p:cNvSpPr>
          <p:nvPr/>
        </p:nvSpPr>
        <p:spPr bwMode="auto">
          <a:xfrm>
            <a:off x="4418013" y="1306984"/>
            <a:ext cx="0" cy="4786312"/>
          </a:xfrm>
          <a:prstGeom prst="line">
            <a:avLst/>
          </a:prstGeom>
          <a:noFill/>
          <a:ln w="11113">
            <a:solidFill>
              <a:srgbClr val="000000"/>
            </a:solidFill>
            <a:round/>
            <a:headEnd/>
            <a:tailEnd/>
          </a:ln>
        </p:spPr>
        <p:txBody>
          <a:bodyPr/>
          <a:lstStyle/>
          <a:p>
            <a:endParaRPr lang="ko-KR" altLang="en-US"/>
          </a:p>
        </p:txBody>
      </p:sp>
      <p:sp>
        <p:nvSpPr>
          <p:cNvPr id="97" name="Line 20"/>
          <p:cNvSpPr>
            <a:spLocks noChangeShapeType="1"/>
          </p:cNvSpPr>
          <p:nvPr/>
        </p:nvSpPr>
        <p:spPr bwMode="auto">
          <a:xfrm>
            <a:off x="4819650" y="1306984"/>
            <a:ext cx="1588" cy="4786312"/>
          </a:xfrm>
          <a:prstGeom prst="line">
            <a:avLst/>
          </a:prstGeom>
          <a:noFill/>
          <a:ln w="11113">
            <a:solidFill>
              <a:srgbClr val="000000"/>
            </a:solidFill>
            <a:round/>
            <a:headEnd/>
            <a:tailEnd/>
          </a:ln>
        </p:spPr>
        <p:txBody>
          <a:bodyPr/>
          <a:lstStyle/>
          <a:p>
            <a:endParaRPr lang="ko-KR" altLang="en-US"/>
          </a:p>
        </p:txBody>
      </p:sp>
      <p:sp>
        <p:nvSpPr>
          <p:cNvPr id="98" name="Line 21"/>
          <p:cNvSpPr>
            <a:spLocks noChangeShapeType="1"/>
          </p:cNvSpPr>
          <p:nvPr/>
        </p:nvSpPr>
        <p:spPr bwMode="auto">
          <a:xfrm>
            <a:off x="5219700" y="1306984"/>
            <a:ext cx="0" cy="4786312"/>
          </a:xfrm>
          <a:prstGeom prst="line">
            <a:avLst/>
          </a:prstGeom>
          <a:noFill/>
          <a:ln w="11113">
            <a:solidFill>
              <a:srgbClr val="000000"/>
            </a:solidFill>
            <a:round/>
            <a:headEnd/>
            <a:tailEnd/>
          </a:ln>
        </p:spPr>
        <p:txBody>
          <a:bodyPr/>
          <a:lstStyle/>
          <a:p>
            <a:endParaRPr lang="ko-KR" altLang="en-US"/>
          </a:p>
        </p:txBody>
      </p:sp>
      <p:sp>
        <p:nvSpPr>
          <p:cNvPr id="99" name="Line 22"/>
          <p:cNvSpPr>
            <a:spLocks noChangeShapeType="1"/>
          </p:cNvSpPr>
          <p:nvPr/>
        </p:nvSpPr>
        <p:spPr bwMode="auto">
          <a:xfrm flipH="1">
            <a:off x="5613400" y="1306984"/>
            <a:ext cx="7938" cy="4745037"/>
          </a:xfrm>
          <a:prstGeom prst="line">
            <a:avLst/>
          </a:prstGeom>
          <a:noFill/>
          <a:ln w="11113">
            <a:solidFill>
              <a:srgbClr val="000000"/>
            </a:solidFill>
            <a:round/>
            <a:headEnd/>
            <a:tailEnd/>
          </a:ln>
        </p:spPr>
        <p:txBody>
          <a:bodyPr/>
          <a:lstStyle/>
          <a:p>
            <a:endParaRPr lang="ko-KR" altLang="en-US"/>
          </a:p>
        </p:txBody>
      </p:sp>
      <p:sp>
        <p:nvSpPr>
          <p:cNvPr id="100" name="Line 23"/>
          <p:cNvSpPr>
            <a:spLocks noChangeShapeType="1"/>
          </p:cNvSpPr>
          <p:nvPr/>
        </p:nvSpPr>
        <p:spPr bwMode="auto">
          <a:xfrm>
            <a:off x="6021388" y="1306984"/>
            <a:ext cx="1587" cy="4786312"/>
          </a:xfrm>
          <a:prstGeom prst="line">
            <a:avLst/>
          </a:prstGeom>
          <a:noFill/>
          <a:ln w="11113">
            <a:solidFill>
              <a:srgbClr val="000000"/>
            </a:solidFill>
            <a:round/>
            <a:headEnd/>
            <a:tailEnd/>
          </a:ln>
        </p:spPr>
        <p:txBody>
          <a:bodyPr/>
          <a:lstStyle/>
          <a:p>
            <a:endParaRPr lang="ko-KR" altLang="en-US"/>
          </a:p>
        </p:txBody>
      </p:sp>
      <p:sp>
        <p:nvSpPr>
          <p:cNvPr id="101" name="Line 24"/>
          <p:cNvSpPr>
            <a:spLocks noChangeShapeType="1"/>
          </p:cNvSpPr>
          <p:nvPr/>
        </p:nvSpPr>
        <p:spPr bwMode="auto">
          <a:xfrm>
            <a:off x="6423025" y="1306984"/>
            <a:ext cx="0" cy="4786312"/>
          </a:xfrm>
          <a:prstGeom prst="line">
            <a:avLst/>
          </a:prstGeom>
          <a:noFill/>
          <a:ln w="11113">
            <a:solidFill>
              <a:srgbClr val="000000"/>
            </a:solidFill>
            <a:round/>
            <a:headEnd/>
            <a:tailEnd/>
          </a:ln>
        </p:spPr>
        <p:txBody>
          <a:bodyPr/>
          <a:lstStyle/>
          <a:p>
            <a:endParaRPr lang="ko-KR" altLang="en-US"/>
          </a:p>
        </p:txBody>
      </p:sp>
      <p:sp>
        <p:nvSpPr>
          <p:cNvPr id="102" name="Line 25"/>
          <p:cNvSpPr>
            <a:spLocks noChangeShapeType="1"/>
          </p:cNvSpPr>
          <p:nvPr/>
        </p:nvSpPr>
        <p:spPr bwMode="auto">
          <a:xfrm>
            <a:off x="6823075" y="1306984"/>
            <a:ext cx="0" cy="4786312"/>
          </a:xfrm>
          <a:prstGeom prst="line">
            <a:avLst/>
          </a:prstGeom>
          <a:noFill/>
          <a:ln w="11113">
            <a:solidFill>
              <a:srgbClr val="000000"/>
            </a:solidFill>
            <a:round/>
            <a:headEnd/>
            <a:tailEnd/>
          </a:ln>
        </p:spPr>
        <p:txBody>
          <a:bodyPr/>
          <a:lstStyle/>
          <a:p>
            <a:endParaRPr lang="ko-KR" altLang="en-US"/>
          </a:p>
        </p:txBody>
      </p:sp>
      <p:sp>
        <p:nvSpPr>
          <p:cNvPr id="103" name="Line 26"/>
          <p:cNvSpPr>
            <a:spLocks noChangeShapeType="1"/>
          </p:cNvSpPr>
          <p:nvPr/>
        </p:nvSpPr>
        <p:spPr bwMode="auto">
          <a:xfrm>
            <a:off x="7226300" y="1306984"/>
            <a:ext cx="1588" cy="4786312"/>
          </a:xfrm>
          <a:prstGeom prst="line">
            <a:avLst/>
          </a:prstGeom>
          <a:noFill/>
          <a:ln w="11113">
            <a:solidFill>
              <a:srgbClr val="000000"/>
            </a:solidFill>
            <a:round/>
            <a:headEnd/>
            <a:tailEnd/>
          </a:ln>
        </p:spPr>
        <p:txBody>
          <a:bodyPr/>
          <a:lstStyle/>
          <a:p>
            <a:endParaRPr lang="ko-KR" altLang="en-US"/>
          </a:p>
        </p:txBody>
      </p:sp>
      <p:sp>
        <p:nvSpPr>
          <p:cNvPr id="104" name="Line 27"/>
          <p:cNvSpPr>
            <a:spLocks noChangeShapeType="1"/>
          </p:cNvSpPr>
          <p:nvPr/>
        </p:nvSpPr>
        <p:spPr bwMode="auto">
          <a:xfrm>
            <a:off x="7627938" y="1306984"/>
            <a:ext cx="0" cy="4786312"/>
          </a:xfrm>
          <a:prstGeom prst="line">
            <a:avLst/>
          </a:prstGeom>
          <a:noFill/>
          <a:ln w="11113">
            <a:solidFill>
              <a:srgbClr val="000000"/>
            </a:solidFill>
            <a:round/>
            <a:headEnd/>
            <a:tailEnd/>
          </a:ln>
        </p:spPr>
        <p:txBody>
          <a:bodyPr/>
          <a:lstStyle/>
          <a:p>
            <a:endParaRPr lang="ko-KR" altLang="en-US"/>
          </a:p>
        </p:txBody>
      </p:sp>
      <p:sp>
        <p:nvSpPr>
          <p:cNvPr id="105" name="Line 28"/>
          <p:cNvSpPr>
            <a:spLocks noChangeShapeType="1"/>
          </p:cNvSpPr>
          <p:nvPr/>
        </p:nvSpPr>
        <p:spPr bwMode="auto">
          <a:xfrm>
            <a:off x="8027988" y="1306984"/>
            <a:ext cx="0" cy="4786312"/>
          </a:xfrm>
          <a:prstGeom prst="line">
            <a:avLst/>
          </a:prstGeom>
          <a:noFill/>
          <a:ln w="11113">
            <a:solidFill>
              <a:srgbClr val="000000"/>
            </a:solidFill>
            <a:round/>
            <a:headEnd/>
            <a:tailEnd/>
          </a:ln>
        </p:spPr>
        <p:txBody>
          <a:bodyPr/>
          <a:lstStyle/>
          <a:p>
            <a:endParaRPr lang="ko-KR" altLang="en-US"/>
          </a:p>
        </p:txBody>
      </p:sp>
      <p:sp>
        <p:nvSpPr>
          <p:cNvPr id="106" name="Line 29"/>
          <p:cNvSpPr>
            <a:spLocks noChangeShapeType="1"/>
          </p:cNvSpPr>
          <p:nvPr/>
        </p:nvSpPr>
        <p:spPr bwMode="auto">
          <a:xfrm>
            <a:off x="8429625" y="1306984"/>
            <a:ext cx="1588" cy="4745037"/>
          </a:xfrm>
          <a:prstGeom prst="line">
            <a:avLst/>
          </a:prstGeom>
          <a:noFill/>
          <a:ln w="11113">
            <a:solidFill>
              <a:srgbClr val="000000"/>
            </a:solidFill>
            <a:round/>
            <a:headEnd/>
            <a:tailEnd/>
          </a:ln>
        </p:spPr>
        <p:txBody>
          <a:bodyPr/>
          <a:lstStyle/>
          <a:p>
            <a:endParaRPr lang="ko-KR" altLang="en-US"/>
          </a:p>
        </p:txBody>
      </p:sp>
      <p:grpSp>
        <p:nvGrpSpPr>
          <p:cNvPr id="107" name="Group 30"/>
          <p:cNvGrpSpPr>
            <a:grpSpLocks/>
          </p:cNvGrpSpPr>
          <p:nvPr/>
        </p:nvGrpSpPr>
        <p:grpSpPr bwMode="auto">
          <a:xfrm>
            <a:off x="1301750" y="1356196"/>
            <a:ext cx="7396163" cy="182563"/>
            <a:chOff x="798" y="668"/>
            <a:chExt cx="4659" cy="115"/>
          </a:xfrm>
        </p:grpSpPr>
        <p:sp>
          <p:nvSpPr>
            <p:cNvPr id="108" name="Rectangle 31"/>
            <p:cNvSpPr>
              <a:spLocks noChangeArrowheads="1"/>
            </p:cNvSpPr>
            <p:nvPr/>
          </p:nvSpPr>
          <p:spPr bwMode="auto">
            <a:xfrm>
              <a:off x="5347"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25</a:t>
              </a:r>
              <a:endParaRPr lang="en-US" altLang="ko-KR" sz="1400">
                <a:solidFill>
                  <a:schemeClr val="bg1"/>
                </a:solidFill>
                <a:latin typeface="HY헤드라인M" pitchFamily="18" charset="-127"/>
                <a:ea typeface="HY헤드라인M" pitchFamily="18" charset="-127"/>
              </a:endParaRPr>
            </a:p>
          </p:txBody>
        </p:sp>
        <p:sp>
          <p:nvSpPr>
            <p:cNvPr id="109" name="Rectangle 32"/>
            <p:cNvSpPr>
              <a:spLocks noChangeArrowheads="1"/>
            </p:cNvSpPr>
            <p:nvPr/>
          </p:nvSpPr>
          <p:spPr bwMode="auto">
            <a:xfrm>
              <a:off x="5094"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24</a:t>
              </a:r>
              <a:endParaRPr lang="en-US" altLang="ko-KR" sz="1400">
                <a:solidFill>
                  <a:schemeClr val="bg1"/>
                </a:solidFill>
                <a:latin typeface="HY헤드라인M" pitchFamily="18" charset="-127"/>
                <a:ea typeface="HY헤드라인M" pitchFamily="18" charset="-127"/>
              </a:endParaRPr>
            </a:p>
          </p:txBody>
        </p:sp>
        <p:sp>
          <p:nvSpPr>
            <p:cNvPr id="110" name="Rectangle 33"/>
            <p:cNvSpPr>
              <a:spLocks noChangeArrowheads="1"/>
            </p:cNvSpPr>
            <p:nvPr/>
          </p:nvSpPr>
          <p:spPr bwMode="auto">
            <a:xfrm>
              <a:off x="4841"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23</a:t>
              </a:r>
              <a:endParaRPr lang="en-US" altLang="ko-KR" sz="1400">
                <a:solidFill>
                  <a:schemeClr val="bg1"/>
                </a:solidFill>
                <a:latin typeface="HY헤드라인M" pitchFamily="18" charset="-127"/>
                <a:ea typeface="HY헤드라인M" pitchFamily="18" charset="-127"/>
              </a:endParaRPr>
            </a:p>
          </p:txBody>
        </p:sp>
        <p:sp>
          <p:nvSpPr>
            <p:cNvPr id="111" name="Rectangle 34"/>
            <p:cNvSpPr>
              <a:spLocks noChangeArrowheads="1"/>
            </p:cNvSpPr>
            <p:nvPr/>
          </p:nvSpPr>
          <p:spPr bwMode="auto">
            <a:xfrm>
              <a:off x="4589"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22</a:t>
              </a:r>
              <a:endParaRPr lang="en-US" altLang="ko-KR" sz="1400">
                <a:solidFill>
                  <a:schemeClr val="bg1"/>
                </a:solidFill>
                <a:latin typeface="HY헤드라인M" pitchFamily="18" charset="-127"/>
                <a:ea typeface="HY헤드라인M" pitchFamily="18" charset="-127"/>
              </a:endParaRPr>
            </a:p>
          </p:txBody>
        </p:sp>
        <p:sp>
          <p:nvSpPr>
            <p:cNvPr id="112" name="Rectangle 35"/>
            <p:cNvSpPr>
              <a:spLocks noChangeArrowheads="1"/>
            </p:cNvSpPr>
            <p:nvPr/>
          </p:nvSpPr>
          <p:spPr bwMode="auto">
            <a:xfrm>
              <a:off x="4335"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21</a:t>
              </a:r>
              <a:endParaRPr lang="en-US" altLang="ko-KR" sz="1400">
                <a:solidFill>
                  <a:schemeClr val="bg1"/>
                </a:solidFill>
                <a:latin typeface="HY헤드라인M" pitchFamily="18" charset="-127"/>
                <a:ea typeface="HY헤드라인M" pitchFamily="18" charset="-127"/>
              </a:endParaRPr>
            </a:p>
          </p:txBody>
        </p:sp>
        <p:sp>
          <p:nvSpPr>
            <p:cNvPr id="113" name="Rectangle 36"/>
            <p:cNvSpPr>
              <a:spLocks noChangeArrowheads="1"/>
            </p:cNvSpPr>
            <p:nvPr/>
          </p:nvSpPr>
          <p:spPr bwMode="auto">
            <a:xfrm>
              <a:off x="4083"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20</a:t>
              </a:r>
              <a:endParaRPr lang="en-US" altLang="ko-KR" sz="1400">
                <a:solidFill>
                  <a:schemeClr val="bg1"/>
                </a:solidFill>
                <a:latin typeface="HY헤드라인M" pitchFamily="18" charset="-127"/>
                <a:ea typeface="HY헤드라인M" pitchFamily="18" charset="-127"/>
              </a:endParaRPr>
            </a:p>
          </p:txBody>
        </p:sp>
        <p:sp>
          <p:nvSpPr>
            <p:cNvPr id="114" name="Rectangle 37"/>
            <p:cNvSpPr>
              <a:spLocks noChangeArrowheads="1"/>
            </p:cNvSpPr>
            <p:nvPr/>
          </p:nvSpPr>
          <p:spPr bwMode="auto">
            <a:xfrm>
              <a:off x="3830"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19</a:t>
              </a:r>
              <a:endParaRPr lang="en-US" altLang="ko-KR" sz="1400">
                <a:solidFill>
                  <a:schemeClr val="bg1"/>
                </a:solidFill>
                <a:latin typeface="HY헤드라인M" pitchFamily="18" charset="-127"/>
                <a:ea typeface="HY헤드라인M" pitchFamily="18" charset="-127"/>
              </a:endParaRPr>
            </a:p>
          </p:txBody>
        </p:sp>
        <p:sp>
          <p:nvSpPr>
            <p:cNvPr id="115" name="Rectangle 38"/>
            <p:cNvSpPr>
              <a:spLocks noChangeArrowheads="1"/>
            </p:cNvSpPr>
            <p:nvPr/>
          </p:nvSpPr>
          <p:spPr bwMode="auto">
            <a:xfrm>
              <a:off x="3577"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18</a:t>
              </a:r>
              <a:endParaRPr lang="en-US" altLang="ko-KR" sz="1400">
                <a:solidFill>
                  <a:schemeClr val="bg1"/>
                </a:solidFill>
                <a:latin typeface="HY헤드라인M" pitchFamily="18" charset="-127"/>
                <a:ea typeface="HY헤드라인M" pitchFamily="18" charset="-127"/>
              </a:endParaRPr>
            </a:p>
          </p:txBody>
        </p:sp>
        <p:sp>
          <p:nvSpPr>
            <p:cNvPr id="116" name="Rectangle 39"/>
            <p:cNvSpPr>
              <a:spLocks noChangeArrowheads="1"/>
            </p:cNvSpPr>
            <p:nvPr/>
          </p:nvSpPr>
          <p:spPr bwMode="auto">
            <a:xfrm>
              <a:off x="3324"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17</a:t>
              </a:r>
              <a:endParaRPr lang="en-US" altLang="ko-KR" sz="1400">
                <a:solidFill>
                  <a:schemeClr val="bg1"/>
                </a:solidFill>
                <a:latin typeface="HY헤드라인M" pitchFamily="18" charset="-127"/>
                <a:ea typeface="HY헤드라인M" pitchFamily="18" charset="-127"/>
              </a:endParaRPr>
            </a:p>
          </p:txBody>
        </p:sp>
        <p:sp>
          <p:nvSpPr>
            <p:cNvPr id="117" name="Rectangle 40"/>
            <p:cNvSpPr>
              <a:spLocks noChangeArrowheads="1"/>
            </p:cNvSpPr>
            <p:nvPr/>
          </p:nvSpPr>
          <p:spPr bwMode="auto">
            <a:xfrm>
              <a:off x="3073"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16</a:t>
              </a:r>
              <a:endParaRPr lang="en-US" altLang="ko-KR" sz="1400">
                <a:solidFill>
                  <a:schemeClr val="bg1"/>
                </a:solidFill>
                <a:latin typeface="HY헤드라인M" pitchFamily="18" charset="-127"/>
                <a:ea typeface="HY헤드라인M" pitchFamily="18" charset="-127"/>
              </a:endParaRPr>
            </a:p>
          </p:txBody>
        </p:sp>
        <p:sp>
          <p:nvSpPr>
            <p:cNvPr id="118" name="Rectangle 41"/>
            <p:cNvSpPr>
              <a:spLocks noChangeArrowheads="1"/>
            </p:cNvSpPr>
            <p:nvPr/>
          </p:nvSpPr>
          <p:spPr bwMode="auto">
            <a:xfrm>
              <a:off x="2820"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15</a:t>
              </a:r>
              <a:endParaRPr lang="en-US" altLang="ko-KR" sz="1400">
                <a:solidFill>
                  <a:schemeClr val="bg1"/>
                </a:solidFill>
                <a:latin typeface="HY헤드라인M" pitchFamily="18" charset="-127"/>
                <a:ea typeface="HY헤드라인M" pitchFamily="18" charset="-127"/>
              </a:endParaRPr>
            </a:p>
          </p:txBody>
        </p:sp>
        <p:sp>
          <p:nvSpPr>
            <p:cNvPr id="119" name="Rectangle 42"/>
            <p:cNvSpPr>
              <a:spLocks noChangeArrowheads="1"/>
            </p:cNvSpPr>
            <p:nvPr/>
          </p:nvSpPr>
          <p:spPr bwMode="auto">
            <a:xfrm>
              <a:off x="2567"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14</a:t>
              </a:r>
              <a:endParaRPr lang="en-US" altLang="ko-KR" sz="1400">
                <a:solidFill>
                  <a:schemeClr val="bg1"/>
                </a:solidFill>
                <a:latin typeface="HY헤드라인M" pitchFamily="18" charset="-127"/>
                <a:ea typeface="HY헤드라인M" pitchFamily="18" charset="-127"/>
              </a:endParaRPr>
            </a:p>
          </p:txBody>
        </p:sp>
        <p:sp>
          <p:nvSpPr>
            <p:cNvPr id="120" name="Rectangle 43"/>
            <p:cNvSpPr>
              <a:spLocks noChangeArrowheads="1"/>
            </p:cNvSpPr>
            <p:nvPr/>
          </p:nvSpPr>
          <p:spPr bwMode="auto">
            <a:xfrm>
              <a:off x="2314"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13</a:t>
              </a:r>
              <a:endParaRPr lang="en-US" altLang="ko-KR" sz="1400">
                <a:solidFill>
                  <a:schemeClr val="bg1"/>
                </a:solidFill>
                <a:latin typeface="HY헤드라인M" pitchFamily="18" charset="-127"/>
                <a:ea typeface="HY헤드라인M" pitchFamily="18" charset="-127"/>
              </a:endParaRPr>
            </a:p>
          </p:txBody>
        </p:sp>
        <p:sp>
          <p:nvSpPr>
            <p:cNvPr id="121" name="Rectangle 44"/>
            <p:cNvSpPr>
              <a:spLocks noChangeArrowheads="1"/>
            </p:cNvSpPr>
            <p:nvPr/>
          </p:nvSpPr>
          <p:spPr bwMode="auto">
            <a:xfrm>
              <a:off x="2062"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12</a:t>
              </a:r>
              <a:endParaRPr lang="en-US" altLang="ko-KR" sz="1400">
                <a:solidFill>
                  <a:schemeClr val="bg1"/>
                </a:solidFill>
                <a:latin typeface="HY헤드라인M" pitchFamily="18" charset="-127"/>
                <a:ea typeface="HY헤드라인M" pitchFamily="18" charset="-127"/>
              </a:endParaRPr>
            </a:p>
          </p:txBody>
        </p:sp>
        <p:sp>
          <p:nvSpPr>
            <p:cNvPr id="122" name="Rectangle 45"/>
            <p:cNvSpPr>
              <a:spLocks noChangeArrowheads="1"/>
            </p:cNvSpPr>
            <p:nvPr/>
          </p:nvSpPr>
          <p:spPr bwMode="auto">
            <a:xfrm>
              <a:off x="1809"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11</a:t>
              </a:r>
              <a:endParaRPr lang="en-US" altLang="ko-KR" sz="1400">
                <a:solidFill>
                  <a:schemeClr val="bg1"/>
                </a:solidFill>
                <a:latin typeface="HY헤드라인M" pitchFamily="18" charset="-127"/>
                <a:ea typeface="HY헤드라인M" pitchFamily="18" charset="-127"/>
              </a:endParaRPr>
            </a:p>
          </p:txBody>
        </p:sp>
        <p:sp>
          <p:nvSpPr>
            <p:cNvPr id="123" name="Rectangle 46"/>
            <p:cNvSpPr>
              <a:spLocks noChangeArrowheads="1"/>
            </p:cNvSpPr>
            <p:nvPr/>
          </p:nvSpPr>
          <p:spPr bwMode="auto">
            <a:xfrm>
              <a:off x="1556"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10</a:t>
              </a:r>
              <a:endParaRPr lang="en-US" altLang="ko-KR" sz="1400">
                <a:solidFill>
                  <a:schemeClr val="bg1"/>
                </a:solidFill>
                <a:latin typeface="HY헤드라인M" pitchFamily="18" charset="-127"/>
                <a:ea typeface="HY헤드라인M" pitchFamily="18" charset="-127"/>
              </a:endParaRPr>
            </a:p>
          </p:txBody>
        </p:sp>
        <p:sp>
          <p:nvSpPr>
            <p:cNvPr id="124" name="Rectangle 47"/>
            <p:cNvSpPr>
              <a:spLocks noChangeArrowheads="1"/>
            </p:cNvSpPr>
            <p:nvPr/>
          </p:nvSpPr>
          <p:spPr bwMode="auto">
            <a:xfrm>
              <a:off x="1303"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09</a:t>
              </a:r>
              <a:endParaRPr lang="en-US" altLang="ko-KR" sz="1400">
                <a:solidFill>
                  <a:schemeClr val="bg1"/>
                </a:solidFill>
                <a:latin typeface="HY헤드라인M" pitchFamily="18" charset="-127"/>
                <a:ea typeface="HY헤드라인M" pitchFamily="18" charset="-127"/>
              </a:endParaRPr>
            </a:p>
          </p:txBody>
        </p:sp>
        <p:sp>
          <p:nvSpPr>
            <p:cNvPr id="125" name="Rectangle 48"/>
            <p:cNvSpPr>
              <a:spLocks noChangeArrowheads="1"/>
            </p:cNvSpPr>
            <p:nvPr/>
          </p:nvSpPr>
          <p:spPr bwMode="auto">
            <a:xfrm>
              <a:off x="1050"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08</a:t>
              </a:r>
              <a:endParaRPr lang="en-US" altLang="ko-KR" sz="1400">
                <a:solidFill>
                  <a:schemeClr val="bg1"/>
                </a:solidFill>
                <a:latin typeface="HY헤드라인M" pitchFamily="18" charset="-127"/>
                <a:ea typeface="HY헤드라인M" pitchFamily="18" charset="-127"/>
              </a:endParaRPr>
            </a:p>
          </p:txBody>
        </p:sp>
        <p:sp>
          <p:nvSpPr>
            <p:cNvPr id="126" name="Rectangle 49"/>
            <p:cNvSpPr>
              <a:spLocks noChangeArrowheads="1"/>
            </p:cNvSpPr>
            <p:nvPr/>
          </p:nvSpPr>
          <p:spPr bwMode="auto">
            <a:xfrm>
              <a:off x="798" y="668"/>
              <a:ext cx="110" cy="115"/>
            </a:xfrm>
            <a:prstGeom prst="rect">
              <a:avLst/>
            </a:prstGeom>
            <a:noFill/>
            <a:ln w="9525">
              <a:noFill/>
              <a:miter lim="800000"/>
              <a:headEnd/>
              <a:tailEnd/>
            </a:ln>
          </p:spPr>
          <p:txBody>
            <a:bodyPr wrap="none" lIns="0" tIns="0" rIns="0" bIns="0">
              <a:spAutoFit/>
            </a:bodyPr>
            <a:lstStyle/>
            <a:p>
              <a:pPr algn="ctr">
                <a:buClr>
                  <a:schemeClr val="accent1"/>
                </a:buClr>
                <a:buSzPct val="65000"/>
                <a:buFont typeface="Wingdings" pitchFamily="2" charset="2"/>
                <a:buNone/>
              </a:pPr>
              <a:r>
                <a:rPr lang="en-US" altLang="ko-KR" sz="1200">
                  <a:solidFill>
                    <a:schemeClr val="bg1"/>
                  </a:solidFill>
                  <a:latin typeface="HY헤드라인M" pitchFamily="18" charset="-127"/>
                  <a:ea typeface="HY헤드라인M" pitchFamily="18" charset="-127"/>
                </a:rPr>
                <a:t>07</a:t>
              </a:r>
              <a:endParaRPr lang="en-US" altLang="ko-KR" sz="1400">
                <a:solidFill>
                  <a:schemeClr val="bg1"/>
                </a:solidFill>
                <a:latin typeface="HY헤드라인M" pitchFamily="18" charset="-127"/>
                <a:ea typeface="HY헤드라인M" pitchFamily="18" charset="-127"/>
              </a:endParaRPr>
            </a:p>
          </p:txBody>
        </p:sp>
      </p:grpSp>
      <p:sp>
        <p:nvSpPr>
          <p:cNvPr id="127" name="Line 50"/>
          <p:cNvSpPr>
            <a:spLocks noChangeShapeType="1"/>
          </p:cNvSpPr>
          <p:nvPr/>
        </p:nvSpPr>
        <p:spPr bwMode="auto">
          <a:xfrm>
            <a:off x="376238" y="1608609"/>
            <a:ext cx="8453437" cy="1587"/>
          </a:xfrm>
          <a:prstGeom prst="line">
            <a:avLst/>
          </a:prstGeom>
          <a:noFill/>
          <a:ln w="11113">
            <a:solidFill>
              <a:srgbClr val="000000"/>
            </a:solidFill>
            <a:round/>
            <a:headEnd/>
            <a:tailEnd/>
          </a:ln>
        </p:spPr>
        <p:txBody>
          <a:bodyPr/>
          <a:lstStyle/>
          <a:p>
            <a:endParaRPr lang="ko-KR" altLang="en-US"/>
          </a:p>
        </p:txBody>
      </p:sp>
      <p:sp>
        <p:nvSpPr>
          <p:cNvPr id="128" name="Line 51"/>
          <p:cNvSpPr>
            <a:spLocks noChangeShapeType="1"/>
          </p:cNvSpPr>
          <p:nvPr/>
        </p:nvSpPr>
        <p:spPr bwMode="auto">
          <a:xfrm>
            <a:off x="1208088" y="1306984"/>
            <a:ext cx="11112" cy="4745037"/>
          </a:xfrm>
          <a:prstGeom prst="line">
            <a:avLst/>
          </a:prstGeom>
          <a:noFill/>
          <a:ln w="11113">
            <a:solidFill>
              <a:srgbClr val="000000"/>
            </a:solidFill>
            <a:round/>
            <a:headEnd/>
            <a:tailEnd/>
          </a:ln>
        </p:spPr>
        <p:txBody>
          <a:bodyPr/>
          <a:lstStyle/>
          <a:p>
            <a:endParaRPr lang="ko-KR" altLang="en-US"/>
          </a:p>
        </p:txBody>
      </p:sp>
      <p:sp>
        <p:nvSpPr>
          <p:cNvPr id="129" name="Line 52"/>
          <p:cNvSpPr>
            <a:spLocks noChangeShapeType="1"/>
          </p:cNvSpPr>
          <p:nvPr/>
        </p:nvSpPr>
        <p:spPr bwMode="auto">
          <a:xfrm>
            <a:off x="1608138" y="1306984"/>
            <a:ext cx="1587" cy="4786312"/>
          </a:xfrm>
          <a:prstGeom prst="line">
            <a:avLst/>
          </a:prstGeom>
          <a:noFill/>
          <a:ln w="11113">
            <a:solidFill>
              <a:srgbClr val="000000"/>
            </a:solidFill>
            <a:round/>
            <a:headEnd/>
            <a:tailEnd/>
          </a:ln>
        </p:spPr>
        <p:txBody>
          <a:bodyPr/>
          <a:lstStyle/>
          <a:p>
            <a:endParaRPr lang="ko-KR" altLang="en-US"/>
          </a:p>
        </p:txBody>
      </p:sp>
      <p:sp>
        <p:nvSpPr>
          <p:cNvPr id="130" name="Line 53"/>
          <p:cNvSpPr>
            <a:spLocks noChangeShapeType="1"/>
          </p:cNvSpPr>
          <p:nvPr/>
        </p:nvSpPr>
        <p:spPr bwMode="auto">
          <a:xfrm>
            <a:off x="5219700" y="1306984"/>
            <a:ext cx="0" cy="0"/>
          </a:xfrm>
          <a:prstGeom prst="line">
            <a:avLst/>
          </a:prstGeom>
          <a:noFill/>
          <a:ln w="11113">
            <a:solidFill>
              <a:srgbClr val="000000"/>
            </a:solidFill>
            <a:round/>
            <a:headEnd/>
            <a:tailEnd/>
          </a:ln>
        </p:spPr>
        <p:txBody>
          <a:bodyPr/>
          <a:lstStyle/>
          <a:p>
            <a:endParaRPr lang="ko-KR" altLang="en-US"/>
          </a:p>
        </p:txBody>
      </p:sp>
      <p:sp>
        <p:nvSpPr>
          <p:cNvPr id="131" name="AutoShape 54"/>
          <p:cNvSpPr>
            <a:spLocks noChangeArrowheads="1"/>
          </p:cNvSpPr>
          <p:nvPr/>
        </p:nvSpPr>
        <p:spPr bwMode="auto">
          <a:xfrm>
            <a:off x="1495425" y="2970684"/>
            <a:ext cx="2097088" cy="2300287"/>
          </a:xfrm>
          <a:prstGeom prst="roundRect">
            <a:avLst>
              <a:gd name="adj" fmla="val 8931"/>
            </a:avLst>
          </a:prstGeom>
          <a:gradFill rotWithShape="1">
            <a:gsLst>
              <a:gs pos="0">
                <a:srgbClr val="FFFFFF"/>
              </a:gs>
              <a:gs pos="100000">
                <a:srgbClr val="FFCCFF"/>
              </a:gs>
            </a:gsLst>
            <a:lin ang="0" scaled="1"/>
          </a:gradFill>
          <a:ln w="7938">
            <a:solidFill>
              <a:srgbClr val="000000"/>
            </a:solidFill>
            <a:round/>
            <a:headEnd/>
            <a:tailEnd/>
          </a:ln>
        </p:spPr>
        <p:txBody>
          <a:bodyPr anchor="ctr"/>
          <a:lstStyle/>
          <a:p>
            <a:pPr marL="92075" indent="-92075">
              <a:lnSpc>
                <a:spcPct val="110000"/>
              </a:lnSpc>
              <a:buClr>
                <a:schemeClr val="tx1"/>
              </a:buClr>
              <a:buSzPct val="65000"/>
              <a:buFontTx/>
              <a:buChar char="•"/>
              <a:tabLst>
                <a:tab pos="92075" algn="l"/>
              </a:tabLst>
            </a:pPr>
            <a:r>
              <a:rPr lang="en-US" altLang="ko-KR" sz="1200" dirty="0" smtClean="0">
                <a:solidFill>
                  <a:srgbClr val="0000FF"/>
                </a:solidFill>
                <a:latin typeface="HY헤드라인M" pitchFamily="18" charset="-127"/>
                <a:ea typeface="HY헤드라인M" pitchFamily="18" charset="-127"/>
                <a:sym typeface="Symbol" pitchFamily="18" charset="2"/>
              </a:rPr>
              <a:t>First plasma</a:t>
            </a:r>
          </a:p>
          <a:p>
            <a:pPr marL="92075" indent="-92075">
              <a:lnSpc>
                <a:spcPct val="110000"/>
              </a:lnSpc>
              <a:buClr>
                <a:schemeClr val="tx1"/>
              </a:buClr>
              <a:buSzPct val="65000"/>
              <a:buFontTx/>
              <a:buChar char="•"/>
              <a:tabLst>
                <a:tab pos="92075" algn="l"/>
              </a:tabLst>
            </a:pPr>
            <a:r>
              <a:rPr lang="en-US" altLang="ko-KR" sz="1200" b="0" dirty="0" smtClean="0">
                <a:solidFill>
                  <a:srgbClr val="0000FF"/>
                </a:solidFill>
                <a:latin typeface="HY헤드라인M" pitchFamily="18" charset="-127"/>
                <a:ea typeface="HY헤드라인M" pitchFamily="18" charset="-127"/>
                <a:sym typeface="Symbol" pitchFamily="18" charset="2"/>
              </a:rPr>
              <a:t>(100 </a:t>
            </a:r>
            <a:r>
              <a:rPr lang="en-US" altLang="ko-KR" sz="1200" b="0" dirty="0">
                <a:solidFill>
                  <a:srgbClr val="0000FF"/>
                </a:solidFill>
                <a:latin typeface="HY헤드라인M" pitchFamily="18" charset="-127"/>
                <a:ea typeface="HY헤드라인M" pitchFamily="18" charset="-127"/>
                <a:sym typeface="Symbol" pitchFamily="18" charset="2"/>
              </a:rPr>
              <a:t>kA, 100 ms)</a:t>
            </a:r>
          </a:p>
          <a:p>
            <a:pPr marL="92075" indent="-92075" latinLnBrk="0">
              <a:lnSpc>
                <a:spcPct val="110000"/>
              </a:lnSpc>
              <a:buFontTx/>
              <a:buChar char="•"/>
              <a:tabLst>
                <a:tab pos="92075" algn="l"/>
              </a:tabLst>
            </a:pPr>
            <a:r>
              <a:rPr lang="en-US" altLang="ko-KR" sz="1200" b="0" dirty="0" smtClean="0">
                <a:latin typeface="HY헤드라인M" pitchFamily="18" charset="-127"/>
                <a:ea typeface="HY헤드라인M" pitchFamily="18" charset="-127"/>
              </a:rPr>
              <a:t>SC </a:t>
            </a:r>
            <a:r>
              <a:rPr lang="en-US" altLang="ko-KR" sz="1200" b="0" dirty="0" err="1" smtClean="0">
                <a:latin typeface="HY헤드라인M" pitchFamily="18" charset="-127"/>
                <a:ea typeface="HY헤드라인M" pitchFamily="18" charset="-127"/>
              </a:rPr>
              <a:t>Tokamak</a:t>
            </a:r>
            <a:r>
              <a:rPr lang="en-US" altLang="ko-KR" sz="1200" b="0" dirty="0" smtClean="0">
                <a:latin typeface="HY헤드라인M" pitchFamily="18" charset="-127"/>
                <a:ea typeface="HY헤드라인M" pitchFamily="18" charset="-127"/>
              </a:rPr>
              <a:t> operation technology</a:t>
            </a:r>
            <a:r>
              <a:rPr lang="ko-KR" altLang="en-US" sz="1200" dirty="0">
                <a:latin typeface="HY헤드라인M" pitchFamily="18" charset="-127"/>
                <a:ea typeface="HY헤드라인M" pitchFamily="18" charset="-127"/>
              </a:rPr>
              <a:t> </a:t>
            </a:r>
            <a:r>
              <a:rPr lang="en-US" altLang="ko-KR" sz="1200" b="0" dirty="0" smtClean="0">
                <a:latin typeface="HY헤드라인M" pitchFamily="18" charset="-127"/>
                <a:ea typeface="HY헤드라인M" pitchFamily="18" charset="-127"/>
                <a:sym typeface="Symbol" pitchFamily="18" charset="2"/>
              </a:rPr>
              <a:t>(3.5 </a:t>
            </a:r>
            <a:r>
              <a:rPr lang="en-US" altLang="ko-KR" sz="1200" b="0" dirty="0">
                <a:latin typeface="HY헤드라인M" pitchFamily="18" charset="-127"/>
                <a:ea typeface="HY헤드라인M" pitchFamily="18" charset="-127"/>
                <a:sym typeface="Symbol" pitchFamily="18" charset="2"/>
              </a:rPr>
              <a:t>T </a:t>
            </a:r>
            <a:r>
              <a:rPr lang="ko-KR" altLang="en-US" sz="1200" b="0" dirty="0">
                <a:latin typeface="HY헤드라인M" pitchFamily="18" charset="-127"/>
                <a:ea typeface="HY헤드라인M" pitchFamily="18" charset="-127"/>
                <a:sym typeface="Symbol" pitchFamily="18" charset="2"/>
              </a:rPr>
              <a:t>급 자장</a:t>
            </a:r>
            <a:r>
              <a:rPr lang="en-US" altLang="ko-KR" sz="1200" b="0" dirty="0">
                <a:latin typeface="HY헤드라인M" pitchFamily="18" charset="-127"/>
                <a:ea typeface="HY헤드라인M" pitchFamily="18" charset="-127"/>
                <a:sym typeface="Symbol" pitchFamily="18" charset="2"/>
              </a:rPr>
              <a:t>)</a:t>
            </a:r>
          </a:p>
          <a:p>
            <a:pPr marL="92075" indent="-92075" latinLnBrk="0">
              <a:lnSpc>
                <a:spcPct val="110000"/>
              </a:lnSpc>
              <a:buFontTx/>
              <a:buChar char="•"/>
              <a:tabLst>
                <a:tab pos="92075" algn="l"/>
              </a:tabLst>
            </a:pPr>
            <a:r>
              <a:rPr lang="en-US" altLang="ko-KR" sz="1200" dirty="0" smtClean="0">
                <a:latin typeface="HY헤드라인M" pitchFamily="18" charset="-127"/>
                <a:ea typeface="HY헤드라인M" pitchFamily="18" charset="-127"/>
                <a:sym typeface="Symbol" pitchFamily="18" charset="2"/>
              </a:rPr>
              <a:t>D-shaped plasma</a:t>
            </a:r>
            <a:r>
              <a:rPr lang="en-US" altLang="ko-KR" sz="1200" b="0" dirty="0" smtClean="0">
                <a:latin typeface="HY헤드라인M" pitchFamily="18" charset="-127"/>
                <a:ea typeface="HY헤드라인M" pitchFamily="18" charset="-127"/>
                <a:sym typeface="Symbol" pitchFamily="18" charset="2"/>
              </a:rPr>
              <a:t>(1 </a:t>
            </a:r>
            <a:r>
              <a:rPr lang="en-US" altLang="ko-KR" sz="1200" b="0" dirty="0">
                <a:latin typeface="HY헤드라인M" pitchFamily="18" charset="-127"/>
                <a:ea typeface="HY헤드라인M" pitchFamily="18" charset="-127"/>
                <a:sym typeface="Symbol" pitchFamily="18" charset="2"/>
              </a:rPr>
              <a:t>MA </a:t>
            </a:r>
            <a:r>
              <a:rPr lang="ko-KR" altLang="en-US" sz="1200" b="0" dirty="0">
                <a:latin typeface="HY헤드라인M" pitchFamily="18" charset="-127"/>
                <a:ea typeface="HY헤드라인M" pitchFamily="18" charset="-127"/>
                <a:sym typeface="Symbol" pitchFamily="18" charset="2"/>
              </a:rPr>
              <a:t>급 </a:t>
            </a:r>
            <a:r>
              <a:rPr lang="en-US" altLang="ko-KR" sz="1200" b="0" dirty="0" smtClean="0">
                <a:latin typeface="HY헤드라인M" pitchFamily="18" charset="-127"/>
                <a:ea typeface="HY헤드라인M" pitchFamily="18" charset="-127"/>
                <a:sym typeface="Symbol" pitchFamily="18" charset="2"/>
              </a:rPr>
              <a:t>D-shaped plasma)</a:t>
            </a:r>
            <a:endParaRPr lang="en-US" altLang="ko-KR" sz="1200" b="0" dirty="0">
              <a:latin typeface="HY헤드라인M" pitchFamily="18" charset="-127"/>
              <a:ea typeface="HY헤드라인M" pitchFamily="18" charset="-127"/>
              <a:sym typeface="Symbol" pitchFamily="18" charset="2"/>
            </a:endParaRPr>
          </a:p>
          <a:p>
            <a:pPr marL="92075" indent="-92075" latinLnBrk="0">
              <a:lnSpc>
                <a:spcPct val="110000"/>
              </a:lnSpc>
              <a:buFontTx/>
              <a:buChar char="•"/>
              <a:tabLst>
                <a:tab pos="92075" algn="l"/>
              </a:tabLst>
            </a:pPr>
            <a:r>
              <a:rPr lang="en-US" altLang="ko-KR" sz="1200" dirty="0" smtClean="0">
                <a:solidFill>
                  <a:srgbClr val="0000FF"/>
                </a:solidFill>
                <a:latin typeface="HY헤드라인M" pitchFamily="18" charset="-127"/>
                <a:ea typeface="HY헤드라인M" pitchFamily="18" charset="-127"/>
                <a:sym typeface="Symbol" pitchFamily="18" charset="2"/>
              </a:rPr>
              <a:t>H mode achievement</a:t>
            </a:r>
            <a:endParaRPr lang="ko-KR" altLang="en-US" sz="1200" b="0" dirty="0">
              <a:solidFill>
                <a:srgbClr val="0000FF"/>
              </a:solidFill>
              <a:latin typeface="HY헤드라인M" pitchFamily="18" charset="-127"/>
              <a:ea typeface="HY헤드라인M" pitchFamily="18" charset="-127"/>
              <a:sym typeface="Symbol" pitchFamily="18" charset="2"/>
            </a:endParaRPr>
          </a:p>
          <a:p>
            <a:pPr marL="92075" indent="-92075" latinLnBrk="0">
              <a:lnSpc>
                <a:spcPct val="110000"/>
              </a:lnSpc>
              <a:buFontTx/>
              <a:buChar char="•"/>
              <a:tabLst>
                <a:tab pos="92075" algn="l"/>
              </a:tabLst>
            </a:pPr>
            <a:r>
              <a:rPr lang="en-US" altLang="ko-KR" sz="1200" b="0" dirty="0" smtClean="0">
                <a:latin typeface="HY헤드라인M" pitchFamily="18" charset="-127"/>
                <a:ea typeface="HY헤드라인M" pitchFamily="18" charset="-127"/>
                <a:sym typeface="Symbol" pitchFamily="18" charset="2"/>
              </a:rPr>
              <a:t>Collaboration for operation</a:t>
            </a:r>
            <a:endParaRPr lang="ko-KR" altLang="en-US" sz="1200" b="0" dirty="0">
              <a:latin typeface="HY헤드라인M" pitchFamily="18" charset="-127"/>
              <a:ea typeface="HY헤드라인M" pitchFamily="18" charset="-127"/>
              <a:sym typeface="Symbol" pitchFamily="18" charset="2"/>
            </a:endParaRPr>
          </a:p>
          <a:p>
            <a:pPr marL="92075" indent="-92075" algn="ctr">
              <a:lnSpc>
                <a:spcPct val="110000"/>
              </a:lnSpc>
              <a:buClr>
                <a:schemeClr val="accent1"/>
              </a:buClr>
              <a:buSzPct val="65000"/>
              <a:buFont typeface="Wingdings" pitchFamily="2" charset="2"/>
              <a:buNone/>
              <a:tabLst>
                <a:tab pos="92075" algn="l"/>
              </a:tabLst>
            </a:pPr>
            <a:endParaRPr lang="en-US" altLang="ko-KR" sz="1200" b="0" dirty="0">
              <a:latin typeface="HY헤드라인M" pitchFamily="18" charset="-127"/>
              <a:ea typeface="HY헤드라인M" pitchFamily="18" charset="-127"/>
            </a:endParaRPr>
          </a:p>
        </p:txBody>
      </p:sp>
      <p:sp>
        <p:nvSpPr>
          <p:cNvPr id="132" name="AutoShape 55"/>
          <p:cNvSpPr>
            <a:spLocks noChangeArrowheads="1"/>
          </p:cNvSpPr>
          <p:nvPr/>
        </p:nvSpPr>
        <p:spPr bwMode="auto">
          <a:xfrm>
            <a:off x="1476375" y="1721321"/>
            <a:ext cx="2111375" cy="401638"/>
          </a:xfrm>
          <a:prstGeom prst="rightArrow">
            <a:avLst>
              <a:gd name="adj1" fmla="val 58593"/>
              <a:gd name="adj2" fmla="val 106842"/>
            </a:avLst>
          </a:prstGeom>
          <a:solidFill>
            <a:srgbClr val="CC00FF"/>
          </a:solidFill>
          <a:ln w="9525" algn="ctr">
            <a:solidFill>
              <a:schemeClr val="tx1"/>
            </a:solidFill>
            <a:miter lim="800000"/>
            <a:headEnd/>
            <a:tailEnd/>
          </a:ln>
          <a:effectLst/>
        </p:spPr>
        <p:txBody>
          <a:bodyPr wrap="none" anchor="ctr"/>
          <a:lstStyle/>
          <a:p>
            <a:pPr algn="ctr">
              <a:buClr>
                <a:schemeClr val="accent1"/>
              </a:buClr>
              <a:buSzPct val="65000"/>
              <a:buFont typeface="Wingdings" pitchFamily="2" charset="2"/>
              <a:buNone/>
            </a:pPr>
            <a:r>
              <a:rPr lang="en-US" altLang="ko-KR" sz="1200" b="0" dirty="0" smtClean="0">
                <a:solidFill>
                  <a:schemeClr val="bg1"/>
                </a:solidFill>
                <a:latin typeface="HY견고딕" pitchFamily="18" charset="-127"/>
                <a:ea typeface="HY견고딕" pitchFamily="18" charset="-127"/>
              </a:rPr>
              <a:t>Phase </a:t>
            </a:r>
            <a:r>
              <a:rPr lang="en-US" altLang="ko-KR" sz="1200" dirty="0">
                <a:solidFill>
                  <a:schemeClr val="bg1"/>
                </a:solidFill>
                <a:latin typeface="HY견고딕" pitchFamily="18" charset="-127"/>
                <a:ea typeface="HY견고딕" pitchFamily="18" charset="-127"/>
              </a:rPr>
              <a:t>I</a:t>
            </a:r>
            <a:endParaRPr lang="ko-KR" altLang="en-US" sz="1200" b="0" dirty="0">
              <a:solidFill>
                <a:schemeClr val="bg1"/>
              </a:solidFill>
              <a:latin typeface="HY견고딕" pitchFamily="18" charset="-127"/>
              <a:ea typeface="HY견고딕" pitchFamily="18" charset="-127"/>
            </a:endParaRPr>
          </a:p>
        </p:txBody>
      </p:sp>
      <p:sp>
        <p:nvSpPr>
          <p:cNvPr id="133" name="AutoShape 56"/>
          <p:cNvSpPr>
            <a:spLocks noChangeArrowheads="1"/>
          </p:cNvSpPr>
          <p:nvPr/>
        </p:nvSpPr>
        <p:spPr bwMode="auto">
          <a:xfrm>
            <a:off x="3640138" y="1703859"/>
            <a:ext cx="1871662" cy="401637"/>
          </a:xfrm>
          <a:prstGeom prst="rightArrow">
            <a:avLst>
              <a:gd name="adj1" fmla="val 76213"/>
              <a:gd name="adj2" fmla="val 116200"/>
            </a:avLst>
          </a:prstGeom>
          <a:solidFill>
            <a:srgbClr val="CC00FF"/>
          </a:solidFill>
          <a:ln w="9525" algn="ctr">
            <a:solidFill>
              <a:schemeClr val="tx1"/>
            </a:solidFill>
            <a:miter lim="800000"/>
            <a:headEnd/>
            <a:tailEnd/>
          </a:ln>
          <a:effectLst/>
        </p:spPr>
        <p:txBody>
          <a:bodyPr wrap="none" anchor="ctr"/>
          <a:lstStyle/>
          <a:p>
            <a:pPr algn="ctr">
              <a:buClr>
                <a:schemeClr val="accent1"/>
              </a:buClr>
              <a:buSzPct val="65000"/>
              <a:buFont typeface="Wingdings" pitchFamily="2" charset="2"/>
              <a:buNone/>
            </a:pPr>
            <a:r>
              <a:rPr lang="en-US" altLang="ko-KR" sz="1200" b="0" dirty="0" smtClean="0">
                <a:solidFill>
                  <a:schemeClr val="bg1"/>
                </a:solidFill>
                <a:latin typeface="HY견고딕" pitchFamily="18" charset="-127"/>
                <a:ea typeface="HY견고딕" pitchFamily="18" charset="-127"/>
              </a:rPr>
              <a:t>Phase </a:t>
            </a:r>
            <a:r>
              <a:rPr lang="en-US" altLang="ko-KR" sz="1200" dirty="0" smtClean="0">
                <a:solidFill>
                  <a:schemeClr val="bg1"/>
                </a:solidFill>
                <a:latin typeface="HY견고딕" pitchFamily="18" charset="-127"/>
                <a:ea typeface="HY견고딕" pitchFamily="18" charset="-127"/>
              </a:rPr>
              <a:t>II</a:t>
            </a:r>
            <a:endParaRPr lang="ko-KR" altLang="en-US" sz="1200" b="0" dirty="0">
              <a:solidFill>
                <a:schemeClr val="bg1"/>
              </a:solidFill>
              <a:latin typeface="HY견고딕" pitchFamily="18" charset="-127"/>
              <a:ea typeface="HY견고딕" pitchFamily="18" charset="-127"/>
            </a:endParaRPr>
          </a:p>
        </p:txBody>
      </p:sp>
      <p:sp>
        <p:nvSpPr>
          <p:cNvPr id="134" name="AutoShape 57"/>
          <p:cNvSpPr>
            <a:spLocks noChangeArrowheads="1"/>
          </p:cNvSpPr>
          <p:nvPr/>
        </p:nvSpPr>
        <p:spPr bwMode="auto">
          <a:xfrm>
            <a:off x="5657850" y="1703859"/>
            <a:ext cx="1871663" cy="401637"/>
          </a:xfrm>
          <a:prstGeom prst="rightArrow">
            <a:avLst>
              <a:gd name="adj1" fmla="val 60352"/>
              <a:gd name="adj2" fmla="val 99609"/>
            </a:avLst>
          </a:prstGeom>
          <a:solidFill>
            <a:srgbClr val="CC00FF"/>
          </a:solidFill>
          <a:ln w="9525" algn="ctr">
            <a:solidFill>
              <a:schemeClr val="tx1"/>
            </a:solidFill>
            <a:miter lim="800000"/>
            <a:headEnd/>
            <a:tailEnd/>
          </a:ln>
          <a:effectLst/>
        </p:spPr>
        <p:txBody>
          <a:bodyPr wrap="none" anchor="ctr"/>
          <a:lstStyle/>
          <a:p>
            <a:pPr algn="ctr">
              <a:buClr>
                <a:schemeClr val="accent1"/>
              </a:buClr>
              <a:buSzPct val="65000"/>
              <a:buFont typeface="Wingdings" pitchFamily="2" charset="2"/>
              <a:buNone/>
            </a:pPr>
            <a:r>
              <a:rPr lang="en-US" altLang="ko-KR" sz="1200" b="0" dirty="0" smtClean="0">
                <a:solidFill>
                  <a:schemeClr val="bg1"/>
                </a:solidFill>
                <a:latin typeface="HY견고딕" pitchFamily="18" charset="-127"/>
                <a:ea typeface="HY견고딕" pitchFamily="18" charset="-127"/>
              </a:rPr>
              <a:t>Phase </a:t>
            </a:r>
            <a:r>
              <a:rPr lang="en-US" altLang="ko-KR" sz="1200" dirty="0" smtClean="0">
                <a:solidFill>
                  <a:schemeClr val="bg1"/>
                </a:solidFill>
                <a:latin typeface="HY견고딕" pitchFamily="18" charset="-127"/>
                <a:ea typeface="HY견고딕" pitchFamily="18" charset="-127"/>
              </a:rPr>
              <a:t>III</a:t>
            </a:r>
            <a:endParaRPr lang="ko-KR" altLang="en-US" sz="1200" b="0" dirty="0">
              <a:solidFill>
                <a:schemeClr val="bg1"/>
              </a:solidFill>
              <a:latin typeface="HY견고딕" pitchFamily="18" charset="-127"/>
              <a:ea typeface="HY견고딕" pitchFamily="18" charset="-127"/>
            </a:endParaRPr>
          </a:p>
        </p:txBody>
      </p:sp>
      <p:sp>
        <p:nvSpPr>
          <p:cNvPr id="135" name="AutoShape 58"/>
          <p:cNvSpPr>
            <a:spLocks noChangeArrowheads="1"/>
          </p:cNvSpPr>
          <p:nvPr/>
        </p:nvSpPr>
        <p:spPr bwMode="auto">
          <a:xfrm>
            <a:off x="7632700" y="1703859"/>
            <a:ext cx="1239838" cy="401637"/>
          </a:xfrm>
          <a:prstGeom prst="rightArrow">
            <a:avLst>
              <a:gd name="adj1" fmla="val 59472"/>
              <a:gd name="adj2" fmla="val 77074"/>
            </a:avLst>
          </a:prstGeom>
          <a:solidFill>
            <a:srgbClr val="CC00FF"/>
          </a:solidFill>
          <a:ln w="9525" algn="ctr">
            <a:solidFill>
              <a:schemeClr val="tx1"/>
            </a:solidFill>
            <a:miter lim="800000"/>
            <a:headEnd/>
            <a:tailEnd/>
          </a:ln>
          <a:effectLst/>
        </p:spPr>
        <p:txBody>
          <a:bodyPr wrap="none" anchor="ctr"/>
          <a:lstStyle/>
          <a:p>
            <a:pPr algn="ctr">
              <a:buClr>
                <a:schemeClr val="accent1"/>
              </a:buClr>
              <a:buSzPct val="65000"/>
              <a:buFont typeface="Wingdings" pitchFamily="2" charset="2"/>
              <a:buNone/>
            </a:pPr>
            <a:r>
              <a:rPr lang="en-US" altLang="ko-KR" sz="1200" b="0" dirty="0" smtClean="0">
                <a:solidFill>
                  <a:schemeClr val="bg1"/>
                </a:solidFill>
                <a:latin typeface="HY견고딕" pitchFamily="18" charset="-127"/>
                <a:ea typeface="HY견고딕" pitchFamily="18" charset="-127"/>
              </a:rPr>
              <a:t>Phase </a:t>
            </a:r>
            <a:r>
              <a:rPr lang="en-US" altLang="ko-KR" sz="1200" dirty="0" smtClean="0">
                <a:solidFill>
                  <a:schemeClr val="bg1"/>
                </a:solidFill>
                <a:latin typeface="HY견고딕" pitchFamily="18" charset="-127"/>
                <a:ea typeface="HY견고딕" pitchFamily="18" charset="-127"/>
              </a:rPr>
              <a:t>IV</a:t>
            </a:r>
            <a:endParaRPr lang="ko-KR" altLang="en-US" sz="1200" b="0" dirty="0">
              <a:solidFill>
                <a:schemeClr val="bg1"/>
              </a:solidFill>
              <a:latin typeface="HY견고딕" pitchFamily="18" charset="-127"/>
              <a:ea typeface="HY견고딕" pitchFamily="18" charset="-127"/>
            </a:endParaRPr>
          </a:p>
        </p:txBody>
      </p:sp>
      <p:sp>
        <p:nvSpPr>
          <p:cNvPr id="136" name="AutoShape 59"/>
          <p:cNvSpPr>
            <a:spLocks noChangeArrowheads="1"/>
          </p:cNvSpPr>
          <p:nvPr/>
        </p:nvSpPr>
        <p:spPr bwMode="auto">
          <a:xfrm>
            <a:off x="3624263" y="2973859"/>
            <a:ext cx="1981200" cy="2297112"/>
          </a:xfrm>
          <a:prstGeom prst="roundRect">
            <a:avLst>
              <a:gd name="adj" fmla="val 8495"/>
            </a:avLst>
          </a:prstGeom>
          <a:gradFill rotWithShape="1">
            <a:gsLst>
              <a:gs pos="0">
                <a:srgbClr val="FFFFFF"/>
              </a:gs>
              <a:gs pos="100000">
                <a:srgbClr val="FFCCFF"/>
              </a:gs>
            </a:gsLst>
            <a:lin ang="0" scaled="1"/>
          </a:gradFill>
          <a:ln w="8001">
            <a:solidFill>
              <a:srgbClr val="000000"/>
            </a:solidFill>
            <a:round/>
            <a:headEnd/>
            <a:tailEnd/>
          </a:ln>
        </p:spPr>
        <p:txBody>
          <a:bodyPr/>
          <a:lstStyle/>
          <a:p>
            <a:pPr marL="92075" indent="-92075" algn="ctr">
              <a:lnSpc>
                <a:spcPct val="110000"/>
              </a:lnSpc>
              <a:buClr>
                <a:schemeClr val="accent1"/>
              </a:buClr>
              <a:buSzPct val="65000"/>
              <a:buFont typeface="Wingdings" pitchFamily="2" charset="2"/>
              <a:buNone/>
            </a:pPr>
            <a:endParaRPr lang="en-US" altLang="ko-KR" sz="1200" b="0" dirty="0">
              <a:latin typeface="HY헤드라인M" pitchFamily="18" charset="-127"/>
              <a:ea typeface="HY헤드라인M" pitchFamily="18" charset="-127"/>
            </a:endParaRPr>
          </a:p>
          <a:p>
            <a:pPr marL="92075" indent="-92075" latinLnBrk="0">
              <a:buClr>
                <a:schemeClr val="tx1"/>
              </a:buClr>
              <a:buFontTx/>
              <a:buChar char="•"/>
            </a:pPr>
            <a:r>
              <a:rPr lang="en-US" altLang="ko-KR" sz="1200" dirty="0" smtClean="0">
                <a:solidFill>
                  <a:srgbClr val="0000FF"/>
                </a:solidFill>
                <a:latin typeface="HY헤드라인M" pitchFamily="18" charset="-127"/>
                <a:ea typeface="HY헤드라인M" pitchFamily="18" charset="-127"/>
                <a:sym typeface="Symbol" pitchFamily="18" charset="2"/>
              </a:rPr>
              <a:t>Long pul</a:t>
            </a:r>
            <a:r>
              <a:rPr lang="en-US" altLang="ko-KR" sz="1200" dirty="0">
                <a:solidFill>
                  <a:srgbClr val="0000FF"/>
                </a:solidFill>
                <a:latin typeface="HY헤드라인M" pitchFamily="18" charset="-127"/>
                <a:ea typeface="HY헤드라인M" pitchFamily="18" charset="-127"/>
                <a:sym typeface="Symbol" pitchFamily="18" charset="2"/>
              </a:rPr>
              <a:t>s</a:t>
            </a:r>
            <a:r>
              <a:rPr lang="en-US" altLang="ko-KR" sz="1200" dirty="0" smtClean="0">
                <a:solidFill>
                  <a:srgbClr val="0000FF"/>
                </a:solidFill>
                <a:latin typeface="HY헤드라인M" pitchFamily="18" charset="-127"/>
                <a:ea typeface="HY헤드라인M" pitchFamily="18" charset="-127"/>
                <a:sym typeface="Symbol" pitchFamily="18" charset="2"/>
              </a:rPr>
              <a:t>e operation</a:t>
            </a:r>
            <a:r>
              <a:rPr lang="ko-KR" altLang="en-US" sz="1200" b="0" dirty="0" smtClean="0">
                <a:solidFill>
                  <a:srgbClr val="0000FF"/>
                </a:solidFill>
                <a:latin typeface="HY헤드라인M" pitchFamily="18" charset="-127"/>
                <a:ea typeface="HY헤드라인M" pitchFamily="18" charset="-127"/>
                <a:sym typeface="Symbol" pitchFamily="18" charset="2"/>
              </a:rPr>
              <a:t> </a:t>
            </a:r>
            <a:r>
              <a:rPr lang="en-US" altLang="ko-KR" sz="1200" b="0" dirty="0" smtClean="0">
                <a:solidFill>
                  <a:srgbClr val="0000FF"/>
                </a:solidFill>
                <a:latin typeface="HY헤드라인M" pitchFamily="18" charset="-127"/>
                <a:ea typeface="HY헤드라인M" pitchFamily="18" charset="-127"/>
                <a:sym typeface="Symbol" pitchFamily="18" charset="2"/>
              </a:rPr>
              <a:t>(t </a:t>
            </a:r>
            <a:r>
              <a:rPr lang="en-US" altLang="ko-KR" sz="1200" b="0" baseline="-25000" dirty="0" smtClean="0">
                <a:solidFill>
                  <a:srgbClr val="0000FF"/>
                </a:solidFill>
                <a:latin typeface="HY헤드라인M" pitchFamily="18" charset="-127"/>
                <a:ea typeface="HY헤드라인M" pitchFamily="18" charset="-127"/>
                <a:sym typeface="Symbol" pitchFamily="18" charset="2"/>
              </a:rPr>
              <a:t>pulse</a:t>
            </a:r>
            <a:r>
              <a:rPr lang="en-US" altLang="ko-KR" sz="1200" b="0" dirty="0" smtClean="0">
                <a:solidFill>
                  <a:srgbClr val="0000FF"/>
                </a:solidFill>
                <a:latin typeface="HY헤드라인M" pitchFamily="18" charset="-127"/>
                <a:ea typeface="HY헤드라인M" pitchFamily="18" charset="-127"/>
                <a:sym typeface="Symbol" pitchFamily="18" charset="2"/>
              </a:rPr>
              <a:t> &gt; 100 s]</a:t>
            </a:r>
            <a:endParaRPr lang="en-US" altLang="ko-KR" sz="1200" b="0" dirty="0">
              <a:solidFill>
                <a:srgbClr val="0000FF"/>
              </a:solidFill>
              <a:latin typeface="HY헤드라인M" pitchFamily="18" charset="-127"/>
              <a:ea typeface="HY헤드라인M" pitchFamily="18" charset="-127"/>
              <a:sym typeface="Symbol" pitchFamily="18" charset="2"/>
            </a:endParaRPr>
          </a:p>
          <a:p>
            <a:pPr marL="92075" indent="-92075" latinLnBrk="0">
              <a:buClr>
                <a:schemeClr val="tx1"/>
              </a:buClr>
              <a:buFontTx/>
              <a:buChar char="•"/>
            </a:pPr>
            <a:r>
              <a:rPr lang="en-US" altLang="ko-KR" sz="1200" b="0" dirty="0">
                <a:latin typeface="HY헤드라인M" pitchFamily="18" charset="-127"/>
                <a:ea typeface="HY헤드라인M" pitchFamily="18" charset="-127"/>
                <a:sym typeface="Symbol" pitchFamily="18" charset="2"/>
              </a:rPr>
              <a:t>AT </a:t>
            </a:r>
            <a:r>
              <a:rPr lang="en-US" altLang="ko-KR" sz="1200" b="0" dirty="0" smtClean="0">
                <a:latin typeface="HY헤드라인M" pitchFamily="18" charset="-127"/>
                <a:ea typeface="HY헤드라인M" pitchFamily="18" charset="-127"/>
                <a:sym typeface="Symbol" pitchFamily="18" charset="2"/>
              </a:rPr>
              <a:t>operation tech</a:t>
            </a:r>
          </a:p>
          <a:p>
            <a:pPr marL="92075" indent="-92075" latinLnBrk="0">
              <a:buClr>
                <a:schemeClr val="tx1"/>
              </a:buClr>
            </a:pPr>
            <a:r>
              <a:rPr lang="en-US" altLang="ko-KR" sz="1200" b="0" dirty="0" smtClean="0">
                <a:latin typeface="HY헤드라인M" pitchFamily="18" charset="-127"/>
                <a:ea typeface="HY헤드라인M" pitchFamily="18" charset="-127"/>
                <a:sym typeface="Symbol" pitchFamily="18" charset="2"/>
              </a:rPr>
              <a:t> [P </a:t>
            </a:r>
            <a:r>
              <a:rPr lang="en-US" altLang="ko-KR" sz="1200" b="0" baseline="-25000" dirty="0" smtClean="0">
                <a:latin typeface="HY헤드라인M" pitchFamily="18" charset="-127"/>
                <a:ea typeface="HY헤드라인M" pitchFamily="18" charset="-127"/>
                <a:sym typeface="Symbol" pitchFamily="18" charset="2"/>
              </a:rPr>
              <a:t>heat</a:t>
            </a:r>
            <a:r>
              <a:rPr lang="ko-KR" altLang="en-US" sz="1200" b="0" baseline="30000" dirty="0" smtClean="0">
                <a:latin typeface="HY헤드라인M" pitchFamily="18" charset="-127"/>
                <a:ea typeface="HY헤드라인M" pitchFamily="18" charset="-127"/>
                <a:sym typeface="Symbol" pitchFamily="18" charset="2"/>
              </a:rPr>
              <a:t> </a:t>
            </a:r>
            <a:r>
              <a:rPr lang="en-US" altLang="ko-KR" sz="1200" dirty="0" smtClean="0">
                <a:latin typeface="HY헤드라인M" pitchFamily="18" charset="-127"/>
                <a:ea typeface="HY헤드라인M" pitchFamily="18" charset="-127"/>
                <a:sym typeface="Symbol" pitchFamily="18" charset="2"/>
              </a:rPr>
              <a:t>&lt; </a:t>
            </a:r>
            <a:r>
              <a:rPr lang="en-US" altLang="ko-KR" sz="1200" b="0" dirty="0" smtClean="0">
                <a:latin typeface="HY헤드라인M" pitchFamily="18" charset="-127"/>
                <a:ea typeface="HY헤드라인M" pitchFamily="18" charset="-127"/>
                <a:sym typeface="Symbol" pitchFamily="18" charset="2"/>
              </a:rPr>
              <a:t>20 </a:t>
            </a:r>
            <a:r>
              <a:rPr lang="en-US" altLang="ko-KR" sz="1200" b="0" dirty="0">
                <a:latin typeface="HY헤드라인M" pitchFamily="18" charset="-127"/>
                <a:ea typeface="HY헤드라인M" pitchFamily="18" charset="-127"/>
                <a:sym typeface="Symbol" pitchFamily="18" charset="2"/>
              </a:rPr>
              <a:t>MW </a:t>
            </a:r>
            <a:r>
              <a:rPr lang="en-US" altLang="ko-KR" sz="1200" b="0" dirty="0" smtClean="0">
                <a:latin typeface="HY헤드라인M" pitchFamily="18" charset="-127"/>
                <a:ea typeface="HY헤드라인M" pitchFamily="18" charset="-127"/>
                <a:sym typeface="Symbol" pitchFamily="18" charset="2"/>
              </a:rPr>
              <a:t>)</a:t>
            </a:r>
            <a:endParaRPr lang="en-US" altLang="ko-KR" sz="1200" b="0" dirty="0">
              <a:latin typeface="HY헤드라인M" pitchFamily="18" charset="-127"/>
              <a:ea typeface="HY헤드라인M" pitchFamily="18" charset="-127"/>
              <a:sym typeface="Symbol" pitchFamily="18" charset="2"/>
            </a:endParaRPr>
          </a:p>
          <a:p>
            <a:pPr marL="92075" indent="-92075" latinLnBrk="0">
              <a:buClr>
                <a:schemeClr val="tx1"/>
              </a:buClr>
              <a:buFontTx/>
              <a:buChar char="•"/>
            </a:pPr>
            <a:r>
              <a:rPr lang="en-US" altLang="ko-KR" sz="1200" b="0" dirty="0" smtClean="0">
                <a:latin typeface="HY헤드라인M" pitchFamily="18" charset="-127"/>
                <a:ea typeface="HY헤드라인M" pitchFamily="18" charset="-127"/>
                <a:sym typeface="Symbol" pitchFamily="18" charset="2"/>
              </a:rPr>
              <a:t>Collaboration for steady-state operation</a:t>
            </a:r>
            <a:endParaRPr lang="ko-KR" altLang="en-US" sz="1200" b="0" dirty="0">
              <a:latin typeface="HY헤드라인M" pitchFamily="18" charset="-127"/>
              <a:ea typeface="HY헤드라인M" pitchFamily="18" charset="-127"/>
              <a:sym typeface="Symbol" pitchFamily="18" charset="2"/>
            </a:endParaRPr>
          </a:p>
          <a:p>
            <a:pPr marL="92075" indent="-92075" latinLnBrk="0">
              <a:buClr>
                <a:schemeClr val="tx1"/>
              </a:buClr>
              <a:buFontTx/>
              <a:buChar char="•"/>
            </a:pPr>
            <a:endParaRPr lang="ko-KR" altLang="en-US" sz="1200" b="0" dirty="0">
              <a:latin typeface="HY헤드라인M" pitchFamily="18" charset="-127"/>
              <a:ea typeface="HY헤드라인M" pitchFamily="18" charset="-127"/>
              <a:sym typeface="Symbol" pitchFamily="18" charset="2"/>
            </a:endParaRPr>
          </a:p>
          <a:p>
            <a:pPr marL="92075" indent="-92075" latinLnBrk="0">
              <a:buClr>
                <a:schemeClr val="tx1"/>
              </a:buClr>
              <a:buFontTx/>
              <a:buChar char="•"/>
            </a:pPr>
            <a:r>
              <a:rPr lang="en-US" altLang="ko-KR" sz="1200" b="0" dirty="0">
                <a:latin typeface="HY헤드라인M" pitchFamily="18" charset="-127"/>
                <a:ea typeface="HY헤드라인M" pitchFamily="18" charset="-127"/>
                <a:sym typeface="Symbol" pitchFamily="18" charset="2"/>
              </a:rPr>
              <a:t>ITER </a:t>
            </a:r>
            <a:r>
              <a:rPr lang="en-US" altLang="ko-KR" sz="1200" b="0" dirty="0" smtClean="0">
                <a:latin typeface="HY헤드라인M" pitchFamily="18" charset="-127"/>
                <a:ea typeface="HY헤드라인M" pitchFamily="18" charset="-127"/>
                <a:sym typeface="Symbol" pitchFamily="18" charset="2"/>
              </a:rPr>
              <a:t>Pilot device operation</a:t>
            </a:r>
            <a:endParaRPr lang="ko-KR" altLang="en-US" sz="1200" b="0" dirty="0">
              <a:latin typeface="HY헤드라인M" pitchFamily="18" charset="-127"/>
              <a:ea typeface="HY헤드라인M" pitchFamily="18" charset="-127"/>
            </a:endParaRPr>
          </a:p>
        </p:txBody>
      </p:sp>
      <p:sp>
        <p:nvSpPr>
          <p:cNvPr id="137" name="AutoShape 60"/>
          <p:cNvSpPr>
            <a:spLocks noChangeArrowheads="1"/>
          </p:cNvSpPr>
          <p:nvPr/>
        </p:nvSpPr>
        <p:spPr bwMode="auto">
          <a:xfrm>
            <a:off x="5652120" y="2996952"/>
            <a:ext cx="1943100" cy="2297112"/>
          </a:xfrm>
          <a:prstGeom prst="roundRect">
            <a:avLst>
              <a:gd name="adj" fmla="val 7352"/>
            </a:avLst>
          </a:prstGeom>
          <a:gradFill rotWithShape="1">
            <a:gsLst>
              <a:gs pos="0">
                <a:srgbClr val="FFFFFF"/>
              </a:gs>
              <a:gs pos="100000">
                <a:srgbClr val="FFCCFF"/>
              </a:gs>
            </a:gsLst>
            <a:lin ang="0" scaled="1"/>
          </a:gradFill>
          <a:ln w="8001">
            <a:solidFill>
              <a:srgbClr val="000000"/>
            </a:solidFill>
            <a:round/>
            <a:headEnd/>
            <a:tailEnd/>
          </a:ln>
        </p:spPr>
        <p:txBody>
          <a:bodyPr/>
          <a:lstStyle/>
          <a:p>
            <a:pPr marL="92075" indent="-92075" algn="ctr">
              <a:lnSpc>
                <a:spcPct val="110000"/>
              </a:lnSpc>
              <a:buClr>
                <a:schemeClr val="accent1"/>
              </a:buClr>
              <a:buSzPct val="65000"/>
              <a:buFont typeface="Wingdings" pitchFamily="2" charset="2"/>
              <a:buNone/>
            </a:pPr>
            <a:endParaRPr lang="en-US" altLang="ko-KR" sz="1200" b="0" dirty="0">
              <a:latin typeface="HY헤드라인M" pitchFamily="18" charset="-127"/>
              <a:ea typeface="HY헤드라인M" pitchFamily="18" charset="-127"/>
            </a:endParaRPr>
          </a:p>
          <a:p>
            <a:pPr marL="92075" indent="-92075" latinLnBrk="0">
              <a:buFontTx/>
              <a:buChar char="•"/>
            </a:pPr>
            <a:r>
              <a:rPr lang="en-US" altLang="ko-KR" sz="1200" dirty="0" smtClean="0">
                <a:solidFill>
                  <a:srgbClr val="0000FF"/>
                </a:solidFill>
                <a:latin typeface="HY헤드라인M" pitchFamily="18" charset="-127"/>
                <a:ea typeface="HY헤드라인M" pitchFamily="18" charset="-127"/>
                <a:sym typeface="Symbol" pitchFamily="18" charset="2"/>
              </a:rPr>
              <a:t>Long pulse operation </a:t>
            </a:r>
            <a:r>
              <a:rPr lang="en-US" altLang="ko-KR" sz="1200" b="0" dirty="0" smtClean="0">
                <a:solidFill>
                  <a:srgbClr val="0000FF"/>
                </a:solidFill>
                <a:latin typeface="HY헤드라인M" pitchFamily="18" charset="-127"/>
                <a:ea typeface="HY헤드라인M" pitchFamily="18" charset="-127"/>
                <a:sym typeface="Symbol" pitchFamily="18" charset="2"/>
              </a:rPr>
              <a:t>(t </a:t>
            </a:r>
            <a:r>
              <a:rPr lang="en-US" altLang="ko-KR" sz="1200" b="0" baseline="-25000" dirty="0" smtClean="0">
                <a:solidFill>
                  <a:srgbClr val="0000FF"/>
                </a:solidFill>
                <a:latin typeface="HY헤드라인M" pitchFamily="18" charset="-127"/>
                <a:ea typeface="HY헤드라인M" pitchFamily="18" charset="-127"/>
                <a:sym typeface="Symbol" pitchFamily="18" charset="2"/>
              </a:rPr>
              <a:t>pulse</a:t>
            </a:r>
            <a:r>
              <a:rPr lang="en-US" altLang="ko-KR" sz="1200" b="0" dirty="0" smtClean="0">
                <a:solidFill>
                  <a:srgbClr val="0000FF"/>
                </a:solidFill>
                <a:latin typeface="HY헤드라인M" pitchFamily="18" charset="-127"/>
                <a:ea typeface="HY헤드라인M" pitchFamily="18" charset="-127"/>
                <a:sym typeface="Symbol" pitchFamily="18" charset="2"/>
              </a:rPr>
              <a:t> &gt; 300 s]</a:t>
            </a:r>
            <a:endParaRPr lang="en-US" altLang="ko-KR" sz="1200" b="0" dirty="0">
              <a:latin typeface="HY헤드라인M" pitchFamily="18" charset="-127"/>
              <a:ea typeface="HY헤드라인M" pitchFamily="18" charset="-127"/>
              <a:sym typeface="Symbol" pitchFamily="18" charset="2"/>
            </a:endParaRPr>
          </a:p>
          <a:p>
            <a:pPr marL="92075" indent="-92075" latinLnBrk="0">
              <a:buFontTx/>
              <a:buChar char="•"/>
            </a:pPr>
            <a:r>
              <a:rPr lang="en-US" altLang="ko-KR" sz="1200" dirty="0" smtClean="0">
                <a:solidFill>
                  <a:srgbClr val="0000FF"/>
                </a:solidFill>
                <a:latin typeface="HY헤드라인M" pitchFamily="18" charset="-127"/>
                <a:ea typeface="HY헤드라인M" pitchFamily="18" charset="-127"/>
                <a:sym typeface="Symbol" pitchFamily="18" charset="2"/>
              </a:rPr>
              <a:t>Stable</a:t>
            </a:r>
            <a:r>
              <a:rPr lang="ko-KR" altLang="en-US" sz="1200" b="0" dirty="0" smtClean="0">
                <a:solidFill>
                  <a:srgbClr val="0000FF"/>
                </a:solidFill>
                <a:latin typeface="HY헤드라인M" pitchFamily="18" charset="-127"/>
                <a:ea typeface="HY헤드라인M" pitchFamily="18" charset="-127"/>
                <a:sym typeface="Symbol" pitchFamily="18" charset="2"/>
              </a:rPr>
              <a:t> </a:t>
            </a:r>
            <a:r>
              <a:rPr lang="en-US" altLang="ko-KR" sz="1200" b="0" dirty="0">
                <a:solidFill>
                  <a:srgbClr val="0000FF"/>
                </a:solidFill>
                <a:latin typeface="HY헤드라인M" pitchFamily="18" charset="-127"/>
                <a:ea typeface="HY헤드라인M" pitchFamily="18" charset="-127"/>
                <a:sym typeface="Symbol" pitchFamily="18" charset="2"/>
              </a:rPr>
              <a:t>AT </a:t>
            </a:r>
            <a:r>
              <a:rPr lang="en-US" altLang="ko-KR" sz="1200" b="0" dirty="0" smtClean="0">
                <a:solidFill>
                  <a:srgbClr val="0000FF"/>
                </a:solidFill>
                <a:latin typeface="HY헤드라인M" pitchFamily="18" charset="-127"/>
                <a:ea typeface="HY헤드라인M" pitchFamily="18" charset="-127"/>
                <a:sym typeface="Symbol" pitchFamily="18" charset="2"/>
              </a:rPr>
              <a:t>operation</a:t>
            </a:r>
            <a:r>
              <a:rPr lang="ko-KR" altLang="en-US" sz="1200" b="0" dirty="0" smtClean="0">
                <a:solidFill>
                  <a:srgbClr val="0000FF"/>
                </a:solidFill>
                <a:latin typeface="HY헤드라인M" pitchFamily="18" charset="-127"/>
                <a:ea typeface="HY헤드라인M" pitchFamily="18" charset="-127"/>
                <a:sym typeface="Symbol" pitchFamily="18" charset="2"/>
              </a:rPr>
              <a:t> </a:t>
            </a:r>
            <a:r>
              <a:rPr lang="en-US" altLang="ko-KR" sz="1200" b="0" dirty="0" smtClean="0">
                <a:latin typeface="HY헤드라인M" pitchFamily="18" charset="-127"/>
                <a:ea typeface="HY헤드라인M" pitchFamily="18" charset="-127"/>
                <a:sym typeface="Symbol" pitchFamily="18" charset="2"/>
              </a:rPr>
              <a:t> [P </a:t>
            </a:r>
            <a:r>
              <a:rPr lang="en-US" altLang="ko-KR" sz="1200" b="0" baseline="-25000" dirty="0" smtClean="0">
                <a:latin typeface="HY헤드라인M" pitchFamily="18" charset="-127"/>
                <a:ea typeface="HY헤드라인M" pitchFamily="18" charset="-127"/>
                <a:sym typeface="Symbol" pitchFamily="18" charset="2"/>
              </a:rPr>
              <a:t>heat</a:t>
            </a:r>
            <a:r>
              <a:rPr lang="ko-KR" altLang="en-US" sz="1200" b="0" baseline="30000" dirty="0" smtClean="0">
                <a:latin typeface="HY헤드라인M" pitchFamily="18" charset="-127"/>
                <a:ea typeface="HY헤드라인M" pitchFamily="18" charset="-127"/>
                <a:sym typeface="Symbol" pitchFamily="18" charset="2"/>
              </a:rPr>
              <a:t> </a:t>
            </a:r>
            <a:r>
              <a:rPr lang="en-US" altLang="ko-KR" sz="1200" dirty="0" smtClean="0">
                <a:latin typeface="HY헤드라인M" pitchFamily="18" charset="-127"/>
                <a:ea typeface="HY헤드라인M" pitchFamily="18" charset="-127"/>
                <a:sym typeface="Symbol" pitchFamily="18" charset="2"/>
              </a:rPr>
              <a:t>&lt; </a:t>
            </a:r>
            <a:r>
              <a:rPr lang="en-US" altLang="ko-KR" sz="1200" b="0" dirty="0" smtClean="0">
                <a:latin typeface="HY헤드라인M" pitchFamily="18" charset="-127"/>
                <a:ea typeface="HY헤드라인M" pitchFamily="18" charset="-127"/>
                <a:sym typeface="Symbol" pitchFamily="18" charset="2"/>
              </a:rPr>
              <a:t>20 MW )</a:t>
            </a:r>
          </a:p>
          <a:p>
            <a:pPr marL="92075" indent="-92075" latinLnBrk="0">
              <a:buFontTx/>
              <a:buChar char="•"/>
            </a:pPr>
            <a:endParaRPr lang="en-US" altLang="ko-KR" sz="1200" b="0" dirty="0" smtClean="0">
              <a:solidFill>
                <a:srgbClr val="0000FF"/>
              </a:solidFill>
              <a:latin typeface="HY헤드라인M" pitchFamily="18" charset="-127"/>
              <a:ea typeface="HY헤드라인M" pitchFamily="18" charset="-127"/>
              <a:sym typeface="Symbol" pitchFamily="18" charset="2"/>
            </a:endParaRPr>
          </a:p>
          <a:p>
            <a:pPr marL="92075" indent="-92075" latinLnBrk="0">
              <a:buFontTx/>
              <a:buChar char="•"/>
            </a:pPr>
            <a:r>
              <a:rPr lang="en-US" altLang="ko-KR" sz="1200" b="0" dirty="0" smtClean="0">
                <a:latin typeface="HY헤드라인M" pitchFamily="18" charset="-127"/>
                <a:ea typeface="HY헤드라인M" pitchFamily="18" charset="-127"/>
                <a:sym typeface="Symbol" pitchFamily="18" charset="2"/>
              </a:rPr>
              <a:t>ITER Satellite operation</a:t>
            </a:r>
          </a:p>
          <a:p>
            <a:pPr marL="92075" indent="-92075" latinLnBrk="0">
              <a:buFontTx/>
              <a:buChar char="•"/>
            </a:pPr>
            <a:r>
              <a:rPr lang="en-US" altLang="ko-KR" sz="1200" dirty="0" smtClean="0">
                <a:latin typeface="HY헤드라인M" pitchFamily="18" charset="-127"/>
                <a:ea typeface="HY헤드라인M" pitchFamily="18" charset="-127"/>
                <a:sym typeface="Symbol" pitchFamily="18" charset="2"/>
              </a:rPr>
              <a:t>Collaboration for advanced research</a:t>
            </a:r>
            <a:endParaRPr lang="ko-KR" altLang="en-US" sz="1200" b="0" dirty="0">
              <a:latin typeface="HY헤드라인M" pitchFamily="18" charset="-127"/>
              <a:ea typeface="HY헤드라인M" pitchFamily="18" charset="-127"/>
              <a:sym typeface="Symbol" pitchFamily="18" charset="2"/>
            </a:endParaRPr>
          </a:p>
          <a:p>
            <a:pPr marL="92075" indent="-92075" algn="ctr">
              <a:lnSpc>
                <a:spcPct val="110000"/>
              </a:lnSpc>
              <a:buClr>
                <a:schemeClr val="accent1"/>
              </a:buClr>
              <a:buSzPct val="65000"/>
              <a:buFont typeface="Wingdings" pitchFamily="2" charset="2"/>
              <a:buNone/>
            </a:pPr>
            <a:endParaRPr lang="en-US" altLang="ko-KR" sz="1200" b="0" dirty="0">
              <a:latin typeface="HY헤드라인M" pitchFamily="18" charset="-127"/>
              <a:ea typeface="HY헤드라인M" pitchFamily="18" charset="-127"/>
            </a:endParaRPr>
          </a:p>
        </p:txBody>
      </p:sp>
      <p:sp>
        <p:nvSpPr>
          <p:cNvPr id="138" name="AutoShape 61"/>
          <p:cNvSpPr>
            <a:spLocks noChangeArrowheads="1"/>
          </p:cNvSpPr>
          <p:nvPr/>
        </p:nvSpPr>
        <p:spPr bwMode="auto">
          <a:xfrm>
            <a:off x="7629525" y="2973859"/>
            <a:ext cx="1219200" cy="2297112"/>
          </a:xfrm>
          <a:prstGeom prst="roundRect">
            <a:avLst>
              <a:gd name="adj" fmla="val 12583"/>
            </a:avLst>
          </a:prstGeom>
          <a:gradFill rotWithShape="1">
            <a:gsLst>
              <a:gs pos="0">
                <a:srgbClr val="FFFFFF"/>
              </a:gs>
              <a:gs pos="100000">
                <a:srgbClr val="FFCCFF"/>
              </a:gs>
            </a:gsLst>
            <a:lin ang="0" scaled="1"/>
          </a:gradFill>
          <a:ln w="8001">
            <a:solidFill>
              <a:srgbClr val="000000"/>
            </a:solidFill>
            <a:round/>
            <a:headEnd/>
            <a:tailEnd/>
          </a:ln>
        </p:spPr>
        <p:txBody>
          <a:bodyPr/>
          <a:lstStyle/>
          <a:p>
            <a:pPr marL="92075" indent="-92075" algn="ctr">
              <a:lnSpc>
                <a:spcPct val="110000"/>
              </a:lnSpc>
              <a:buClr>
                <a:schemeClr val="accent1"/>
              </a:buClr>
              <a:buSzPct val="65000"/>
              <a:buFont typeface="Wingdings" pitchFamily="2" charset="2"/>
              <a:buNone/>
            </a:pPr>
            <a:endParaRPr lang="en-US" altLang="ko-KR" sz="1200" b="0" dirty="0">
              <a:latin typeface="HY헤드라인M" pitchFamily="18" charset="-127"/>
              <a:ea typeface="HY헤드라인M" pitchFamily="18" charset="-127"/>
            </a:endParaRPr>
          </a:p>
          <a:p>
            <a:pPr marL="92075" indent="-92075" latinLnBrk="0">
              <a:buFontTx/>
              <a:buChar char="•"/>
            </a:pPr>
            <a:r>
              <a:rPr lang="en-US" altLang="ko-KR" sz="1200" b="0" dirty="0" smtClean="0">
                <a:latin typeface="HY헤드라인M" pitchFamily="18" charset="-127"/>
                <a:ea typeface="HY헤드라인M" pitchFamily="18" charset="-127"/>
                <a:sym typeface="Symbol" pitchFamily="18" charset="2"/>
              </a:rPr>
              <a:t>High beta AT mode &amp; long </a:t>
            </a:r>
            <a:r>
              <a:rPr lang="ko-KR" altLang="en-US" sz="1200" b="0" dirty="0" smtClean="0">
                <a:latin typeface="HY헤드라인M" pitchFamily="18" charset="-127"/>
                <a:ea typeface="HY헤드라인M" pitchFamily="18" charset="-127"/>
                <a:sym typeface="Symbol" pitchFamily="18" charset="2"/>
              </a:rPr>
              <a:t> </a:t>
            </a:r>
            <a:r>
              <a:rPr lang="en-US" altLang="ko-KR" sz="1200" b="0" dirty="0" smtClean="0">
                <a:latin typeface="HY헤드라인M" pitchFamily="18" charset="-127"/>
                <a:ea typeface="HY헤드라인M" pitchFamily="18" charset="-127"/>
                <a:sym typeface="Symbol" pitchFamily="18" charset="2"/>
              </a:rPr>
              <a:t>pulse</a:t>
            </a:r>
          </a:p>
          <a:p>
            <a:pPr marL="92075" indent="-92075" latinLnBrk="0">
              <a:buFontTx/>
              <a:buChar char="•"/>
            </a:pPr>
            <a:r>
              <a:rPr lang="ko-KR" altLang="en-US" sz="1200" b="0" dirty="0" smtClean="0">
                <a:latin typeface="HY헤드라인M" pitchFamily="18" charset="-127"/>
                <a:ea typeface="HY헤드라인M" pitchFamily="18" charset="-127"/>
                <a:sym typeface="Symbol" pitchFamily="18" charset="2"/>
              </a:rPr>
              <a:t>장시간 </a:t>
            </a:r>
            <a:r>
              <a:rPr lang="ko-KR" altLang="en-US" sz="1200" b="0" dirty="0">
                <a:latin typeface="HY헤드라인M" pitchFamily="18" charset="-127"/>
                <a:ea typeface="HY헤드라인M" pitchFamily="18" charset="-127"/>
                <a:sym typeface="Symbol" pitchFamily="18" charset="2"/>
              </a:rPr>
              <a:t>운전기술</a:t>
            </a:r>
          </a:p>
          <a:p>
            <a:pPr marL="92075" indent="-92075" latinLnBrk="0">
              <a:buFontTx/>
              <a:buChar char="•"/>
            </a:pPr>
            <a:r>
              <a:rPr lang="ko-KR" altLang="en-US" sz="1200" b="0" dirty="0" smtClean="0">
                <a:latin typeface="HY헤드라인M" pitchFamily="18" charset="-127"/>
                <a:ea typeface="HY헤드라인M" pitchFamily="18" charset="-127"/>
                <a:sym typeface="Symbol" pitchFamily="18" charset="2"/>
              </a:rPr>
              <a:t> </a:t>
            </a:r>
            <a:r>
              <a:rPr lang="en-US" altLang="ko-KR" sz="1200" b="0" dirty="0" smtClean="0">
                <a:latin typeface="HY헤드라인M" pitchFamily="18" charset="-127"/>
                <a:ea typeface="HY헤드라인M" pitchFamily="18" charset="-127"/>
                <a:sym typeface="Symbol" pitchFamily="18" charset="2"/>
              </a:rPr>
              <a:t>Reactor material teat [</a:t>
            </a:r>
            <a:r>
              <a:rPr lang="en-US" altLang="ko-KR" sz="1200" b="0" dirty="0" err="1" smtClean="0">
                <a:latin typeface="HY헤드라인M" pitchFamily="18" charset="-127"/>
                <a:ea typeface="HY헤드라인M" pitchFamily="18" charset="-127"/>
                <a:sym typeface="Symbol" pitchFamily="18" charset="2"/>
              </a:rPr>
              <a:t>divertor</a:t>
            </a:r>
            <a:r>
              <a:rPr lang="en-US" altLang="ko-KR" sz="1200" b="0" dirty="0" smtClean="0">
                <a:latin typeface="HY헤드라인M" pitchFamily="18" charset="-127"/>
                <a:ea typeface="HY헤드라인M" pitchFamily="18" charset="-127"/>
                <a:sym typeface="Symbol" pitchFamily="18" charset="2"/>
              </a:rPr>
              <a:t>, Blanket]</a:t>
            </a:r>
            <a:endParaRPr lang="ko-KR" altLang="en-US" sz="1200" b="0" dirty="0">
              <a:latin typeface="HY헤드라인M" pitchFamily="18" charset="-127"/>
              <a:ea typeface="HY헤드라인M" pitchFamily="18" charset="-127"/>
              <a:sym typeface="Symbol" pitchFamily="18" charset="2"/>
            </a:endParaRPr>
          </a:p>
          <a:p>
            <a:pPr marL="92075" indent="-92075" algn="ctr">
              <a:lnSpc>
                <a:spcPct val="110000"/>
              </a:lnSpc>
              <a:buClr>
                <a:schemeClr val="accent1"/>
              </a:buClr>
              <a:buSzPct val="65000"/>
              <a:buFont typeface="Wingdings" pitchFamily="2" charset="2"/>
              <a:buNone/>
            </a:pPr>
            <a:endParaRPr lang="en-US" altLang="ko-KR" sz="1200" b="0" dirty="0">
              <a:latin typeface="HY헤드라인M" pitchFamily="18" charset="-127"/>
              <a:ea typeface="HY헤드라인M" pitchFamily="18" charset="-127"/>
            </a:endParaRPr>
          </a:p>
        </p:txBody>
      </p:sp>
      <p:sp>
        <p:nvSpPr>
          <p:cNvPr id="139" name="Line 62"/>
          <p:cNvSpPr>
            <a:spLocks noChangeShapeType="1"/>
          </p:cNvSpPr>
          <p:nvPr/>
        </p:nvSpPr>
        <p:spPr bwMode="auto">
          <a:xfrm>
            <a:off x="8840788" y="1295871"/>
            <a:ext cx="0" cy="4797425"/>
          </a:xfrm>
          <a:prstGeom prst="line">
            <a:avLst/>
          </a:prstGeom>
          <a:noFill/>
          <a:ln w="3175">
            <a:solidFill>
              <a:schemeClr val="tx1"/>
            </a:solidFill>
            <a:round/>
            <a:headEnd/>
            <a:tailEnd/>
          </a:ln>
          <a:effectLst/>
        </p:spPr>
        <p:txBody>
          <a:bodyPr/>
          <a:lstStyle/>
          <a:p>
            <a:endParaRPr lang="ko-KR" altLang="en-US"/>
          </a:p>
        </p:txBody>
      </p:sp>
      <p:sp>
        <p:nvSpPr>
          <p:cNvPr id="140" name="Line 63"/>
          <p:cNvSpPr>
            <a:spLocks noChangeShapeType="1"/>
          </p:cNvSpPr>
          <p:nvPr/>
        </p:nvSpPr>
        <p:spPr bwMode="auto">
          <a:xfrm>
            <a:off x="376238" y="6093296"/>
            <a:ext cx="8486775" cy="0"/>
          </a:xfrm>
          <a:prstGeom prst="line">
            <a:avLst/>
          </a:prstGeom>
          <a:noFill/>
          <a:ln w="3175">
            <a:solidFill>
              <a:schemeClr val="tx1"/>
            </a:solidFill>
            <a:round/>
            <a:headEnd/>
            <a:tailEnd/>
          </a:ln>
          <a:effectLst/>
        </p:spPr>
        <p:txBody>
          <a:bodyPr/>
          <a:lstStyle/>
          <a:p>
            <a:endParaRPr lang="ko-KR" altLang="en-US"/>
          </a:p>
        </p:txBody>
      </p:sp>
      <p:sp>
        <p:nvSpPr>
          <p:cNvPr id="141" name="AutoShape 64"/>
          <p:cNvSpPr>
            <a:spLocks noChangeArrowheads="1"/>
          </p:cNvSpPr>
          <p:nvPr/>
        </p:nvSpPr>
        <p:spPr bwMode="auto">
          <a:xfrm>
            <a:off x="1490663" y="2249959"/>
            <a:ext cx="2097087" cy="503237"/>
          </a:xfrm>
          <a:prstGeom prst="roundRect">
            <a:avLst>
              <a:gd name="adj" fmla="val 16667"/>
            </a:avLst>
          </a:prstGeom>
          <a:gradFill rotWithShape="1">
            <a:gsLst>
              <a:gs pos="0">
                <a:srgbClr val="CCFFCC"/>
              </a:gs>
              <a:gs pos="50000">
                <a:srgbClr val="FFFFFF"/>
              </a:gs>
              <a:gs pos="100000">
                <a:srgbClr val="CCFFCC"/>
              </a:gs>
            </a:gsLst>
            <a:lin ang="5400000" scaled="1"/>
          </a:gradFill>
          <a:ln w="7938">
            <a:solidFill>
              <a:srgbClr val="000000"/>
            </a:solidFill>
            <a:round/>
            <a:headEnd/>
            <a:tailEnd/>
          </a:ln>
        </p:spPr>
        <p:txBody>
          <a:bodyPr anchor="ctr"/>
          <a:lstStyle/>
          <a:p>
            <a:pPr algn="ctr">
              <a:lnSpc>
                <a:spcPct val="110000"/>
              </a:lnSpc>
              <a:buClr>
                <a:schemeClr val="accent1"/>
              </a:buClr>
              <a:buSzPct val="65000"/>
              <a:buFont typeface="Wingdings" pitchFamily="2" charset="2"/>
              <a:buNone/>
            </a:pPr>
            <a:r>
              <a:rPr lang="en-US" altLang="ko-KR" sz="1200" b="0" dirty="0" smtClean="0">
                <a:latin typeface="HY헤드라인M" pitchFamily="18" charset="-127"/>
                <a:ea typeface="HY헤드라인M" pitchFamily="18" charset="-127"/>
              </a:rPr>
              <a:t>SC </a:t>
            </a:r>
            <a:r>
              <a:rPr lang="en-US" altLang="ko-KR" sz="1200" b="0" dirty="0" err="1" smtClean="0">
                <a:latin typeface="HY헤드라인M" pitchFamily="18" charset="-127"/>
                <a:ea typeface="HY헤드라인M" pitchFamily="18" charset="-127"/>
              </a:rPr>
              <a:t>Tokamak</a:t>
            </a:r>
            <a:r>
              <a:rPr lang="en-US" altLang="ko-KR" sz="1200" b="0" dirty="0" smtClean="0">
                <a:latin typeface="HY헤드라인M" pitchFamily="18" charset="-127"/>
                <a:ea typeface="HY헤드라인M" pitchFamily="18" charset="-127"/>
              </a:rPr>
              <a:t> operation technology</a:t>
            </a:r>
            <a:endParaRPr lang="ko-KR" altLang="en-US" sz="1200" b="0" dirty="0">
              <a:latin typeface="HY헤드라인M" pitchFamily="18" charset="-127"/>
              <a:ea typeface="HY헤드라인M" pitchFamily="18" charset="-127"/>
            </a:endParaRPr>
          </a:p>
        </p:txBody>
      </p:sp>
      <p:sp>
        <p:nvSpPr>
          <p:cNvPr id="142" name="AutoShape 65"/>
          <p:cNvSpPr>
            <a:spLocks noChangeArrowheads="1"/>
          </p:cNvSpPr>
          <p:nvPr/>
        </p:nvSpPr>
        <p:spPr bwMode="auto">
          <a:xfrm>
            <a:off x="3619500" y="2253134"/>
            <a:ext cx="1981200" cy="503237"/>
          </a:xfrm>
          <a:prstGeom prst="roundRect">
            <a:avLst>
              <a:gd name="adj" fmla="val 16667"/>
            </a:avLst>
          </a:prstGeom>
          <a:gradFill rotWithShape="1">
            <a:gsLst>
              <a:gs pos="0">
                <a:srgbClr val="CCFFCC"/>
              </a:gs>
              <a:gs pos="50000">
                <a:srgbClr val="FFFFFF"/>
              </a:gs>
              <a:gs pos="100000">
                <a:srgbClr val="CCFFCC"/>
              </a:gs>
            </a:gsLst>
            <a:lin ang="5400000" scaled="1"/>
          </a:gradFill>
          <a:ln w="7938">
            <a:solidFill>
              <a:srgbClr val="000000"/>
            </a:solidFill>
            <a:round/>
            <a:headEnd/>
            <a:tailEnd/>
          </a:ln>
        </p:spPr>
        <p:txBody>
          <a:bodyPr anchor="ctr"/>
          <a:lstStyle/>
          <a:p>
            <a:pPr algn="ctr">
              <a:lnSpc>
                <a:spcPct val="110000"/>
              </a:lnSpc>
              <a:buClr>
                <a:schemeClr val="accent1"/>
              </a:buClr>
              <a:buSzPct val="65000"/>
              <a:buFont typeface="Wingdings" pitchFamily="2" charset="2"/>
              <a:buNone/>
            </a:pPr>
            <a:r>
              <a:rPr lang="en-US" altLang="ko-KR" sz="1200" dirty="0" smtClean="0">
                <a:latin typeface="HY헤드라인M" pitchFamily="18" charset="-127"/>
                <a:ea typeface="HY헤드라인M" pitchFamily="18" charset="-127"/>
              </a:rPr>
              <a:t>Steady-state operation</a:t>
            </a:r>
            <a:endParaRPr lang="ko-KR" altLang="en-US" sz="1200" b="0" dirty="0">
              <a:latin typeface="HY헤드라인M" pitchFamily="18" charset="-127"/>
              <a:ea typeface="HY헤드라인M" pitchFamily="18" charset="-127"/>
            </a:endParaRPr>
          </a:p>
        </p:txBody>
      </p:sp>
      <p:sp>
        <p:nvSpPr>
          <p:cNvPr id="143" name="AutoShape 66"/>
          <p:cNvSpPr>
            <a:spLocks noChangeArrowheads="1"/>
          </p:cNvSpPr>
          <p:nvPr/>
        </p:nvSpPr>
        <p:spPr bwMode="auto">
          <a:xfrm>
            <a:off x="5646738" y="2253134"/>
            <a:ext cx="1943100" cy="503237"/>
          </a:xfrm>
          <a:prstGeom prst="roundRect">
            <a:avLst>
              <a:gd name="adj" fmla="val 16667"/>
            </a:avLst>
          </a:prstGeom>
          <a:gradFill rotWithShape="1">
            <a:gsLst>
              <a:gs pos="0">
                <a:srgbClr val="CCFFCC"/>
              </a:gs>
              <a:gs pos="50000">
                <a:srgbClr val="FFFFFF"/>
              </a:gs>
              <a:gs pos="100000">
                <a:srgbClr val="CCFFCC"/>
              </a:gs>
            </a:gsLst>
            <a:lin ang="5400000" scaled="1"/>
          </a:gradFill>
          <a:ln w="7938">
            <a:solidFill>
              <a:srgbClr val="000000"/>
            </a:solidFill>
            <a:round/>
            <a:headEnd/>
            <a:tailEnd/>
          </a:ln>
        </p:spPr>
        <p:txBody>
          <a:bodyPr anchor="ctr"/>
          <a:lstStyle/>
          <a:p>
            <a:pPr algn="ctr">
              <a:lnSpc>
                <a:spcPct val="110000"/>
              </a:lnSpc>
              <a:buClr>
                <a:schemeClr val="accent1"/>
              </a:buClr>
              <a:buSzPct val="65000"/>
              <a:buFont typeface="Wingdings" pitchFamily="2" charset="2"/>
              <a:buNone/>
            </a:pPr>
            <a:r>
              <a:rPr lang="en-US" altLang="ko-KR" sz="1200" dirty="0" smtClean="0">
                <a:latin typeface="HY헤드라인M" pitchFamily="18" charset="-127"/>
                <a:ea typeface="HY헤드라인M" pitchFamily="18" charset="-127"/>
              </a:rPr>
              <a:t>High beta,</a:t>
            </a:r>
            <a:r>
              <a:rPr lang="ko-KR" altLang="en-US" sz="1200" b="0" dirty="0" smtClean="0">
                <a:latin typeface="HY헤드라인M" pitchFamily="18" charset="-127"/>
                <a:ea typeface="HY헤드라인M" pitchFamily="18" charset="-127"/>
              </a:rPr>
              <a:t> </a:t>
            </a:r>
            <a:r>
              <a:rPr lang="en-US" altLang="ko-KR" sz="1200" b="0" dirty="0">
                <a:latin typeface="HY헤드라인M" pitchFamily="18" charset="-127"/>
                <a:ea typeface="HY헤드라인M" pitchFamily="18" charset="-127"/>
              </a:rPr>
              <a:t>AT </a:t>
            </a:r>
            <a:r>
              <a:rPr lang="en-US" altLang="ko-KR" sz="1200" b="0" dirty="0" smtClean="0">
                <a:latin typeface="HY헤드라인M" pitchFamily="18" charset="-127"/>
                <a:ea typeface="HY헤드라인M" pitchFamily="18" charset="-127"/>
              </a:rPr>
              <a:t>operation</a:t>
            </a:r>
            <a:endParaRPr lang="ko-KR" altLang="en-US" sz="1200" b="0" dirty="0">
              <a:latin typeface="HY헤드라인M" pitchFamily="18" charset="-127"/>
              <a:ea typeface="HY헤드라인M" pitchFamily="18" charset="-127"/>
            </a:endParaRPr>
          </a:p>
        </p:txBody>
      </p:sp>
      <p:sp>
        <p:nvSpPr>
          <p:cNvPr id="144" name="AutoShape 67"/>
          <p:cNvSpPr>
            <a:spLocks noChangeArrowheads="1"/>
          </p:cNvSpPr>
          <p:nvPr/>
        </p:nvSpPr>
        <p:spPr bwMode="auto">
          <a:xfrm>
            <a:off x="7624763" y="2253134"/>
            <a:ext cx="1160462" cy="503237"/>
          </a:xfrm>
          <a:prstGeom prst="roundRect">
            <a:avLst>
              <a:gd name="adj" fmla="val 16667"/>
            </a:avLst>
          </a:prstGeom>
          <a:gradFill rotWithShape="1">
            <a:gsLst>
              <a:gs pos="0">
                <a:srgbClr val="CCFFCC"/>
              </a:gs>
              <a:gs pos="50000">
                <a:srgbClr val="FFFFFF"/>
              </a:gs>
              <a:gs pos="100000">
                <a:srgbClr val="CCFFCC"/>
              </a:gs>
            </a:gsLst>
            <a:lin ang="5400000" scaled="1"/>
          </a:gradFill>
          <a:ln w="7938">
            <a:solidFill>
              <a:srgbClr val="000000"/>
            </a:solidFill>
            <a:round/>
            <a:headEnd/>
            <a:tailEnd/>
          </a:ln>
        </p:spPr>
        <p:txBody>
          <a:bodyPr anchor="ctr"/>
          <a:lstStyle/>
          <a:p>
            <a:pPr algn="ctr">
              <a:lnSpc>
                <a:spcPct val="110000"/>
              </a:lnSpc>
              <a:buClr>
                <a:schemeClr val="accent1"/>
              </a:buClr>
              <a:buSzPct val="65000"/>
              <a:buFont typeface="Wingdings" pitchFamily="2" charset="2"/>
              <a:buNone/>
            </a:pPr>
            <a:r>
              <a:rPr lang="en-US" altLang="ko-KR" sz="1200" b="0" dirty="0" smtClean="0">
                <a:latin typeface="HY헤드라인M" pitchFamily="18" charset="-127"/>
                <a:ea typeface="HY헤드라인M" pitchFamily="18" charset="-127"/>
              </a:rPr>
              <a:t>Steady-state AT</a:t>
            </a:r>
            <a:endParaRPr lang="ko-KR" altLang="en-US" sz="1200" b="0" dirty="0">
              <a:latin typeface="HY헤드라인M" pitchFamily="18" charset="-127"/>
              <a:ea typeface="HY헤드라인M" pitchFamily="18" charset="-127"/>
            </a:endParaRPr>
          </a:p>
        </p:txBody>
      </p:sp>
      <p:sp>
        <p:nvSpPr>
          <p:cNvPr id="146" name="AutoShape 69"/>
          <p:cNvSpPr>
            <a:spLocks noChangeArrowheads="1"/>
          </p:cNvSpPr>
          <p:nvPr/>
        </p:nvSpPr>
        <p:spPr bwMode="auto">
          <a:xfrm>
            <a:off x="1909763" y="5439246"/>
            <a:ext cx="141287" cy="130175"/>
          </a:xfrm>
          <a:prstGeom prst="triangle">
            <a:avLst>
              <a:gd name="adj" fmla="val 50000"/>
            </a:avLst>
          </a:prstGeom>
          <a:solidFill>
            <a:srgbClr val="660066"/>
          </a:solidFill>
          <a:ln w="9525" algn="ctr">
            <a:solidFill>
              <a:schemeClr val="tx1"/>
            </a:solidFill>
            <a:miter lim="800000"/>
            <a:headEnd/>
            <a:tailEnd/>
          </a:ln>
          <a:effectLst/>
        </p:spPr>
        <p:txBody>
          <a:bodyPr wrap="none" anchor="ctr">
            <a:spAutoFit/>
          </a:bodyPr>
          <a:lstStyle/>
          <a:p>
            <a:endParaRPr lang="ko-KR" altLang="en-US"/>
          </a:p>
        </p:txBody>
      </p:sp>
      <p:sp>
        <p:nvSpPr>
          <p:cNvPr id="147" name="Text Box 70"/>
          <p:cNvSpPr txBox="1">
            <a:spLocks noChangeArrowheads="1"/>
          </p:cNvSpPr>
          <p:nvPr/>
        </p:nvSpPr>
        <p:spPr bwMode="auto">
          <a:xfrm>
            <a:off x="1430151" y="5634509"/>
            <a:ext cx="990977" cy="276999"/>
          </a:xfrm>
          <a:prstGeom prst="rect">
            <a:avLst/>
          </a:prstGeom>
          <a:solidFill>
            <a:srgbClr val="FFFFFF">
              <a:alpha val="80000"/>
            </a:srgbClr>
          </a:solidFill>
          <a:ln w="9525" algn="ctr">
            <a:noFill/>
            <a:miter lim="800000"/>
            <a:headEnd/>
            <a:tailEnd/>
          </a:ln>
          <a:effectLst/>
        </p:spPr>
        <p:txBody>
          <a:bodyPr wrap="none">
            <a:spAutoFit/>
          </a:bodyPr>
          <a:lstStyle/>
          <a:p>
            <a:pPr algn="ctr">
              <a:spcBef>
                <a:spcPct val="50000"/>
              </a:spcBef>
            </a:pPr>
            <a:r>
              <a:rPr lang="en-US" altLang="ko-KR" sz="1200" dirty="0" smtClean="0">
                <a:latin typeface="HY헤드라인M" pitchFamily="18" charset="-127"/>
                <a:ea typeface="HY헤드라인M" pitchFamily="18" charset="-127"/>
              </a:rPr>
              <a:t>1</a:t>
            </a:r>
            <a:r>
              <a:rPr lang="en-US" altLang="ko-KR" sz="1200" baseline="30000" dirty="0" smtClean="0">
                <a:latin typeface="HY헤드라인M" pitchFamily="18" charset="-127"/>
                <a:ea typeface="HY헤드라인M" pitchFamily="18" charset="-127"/>
              </a:rPr>
              <a:t>st</a:t>
            </a:r>
            <a:r>
              <a:rPr lang="en-US" altLang="ko-KR" sz="1200" dirty="0" smtClean="0">
                <a:latin typeface="HY헤드라인M" pitchFamily="18" charset="-127"/>
                <a:ea typeface="HY헤드라인M" pitchFamily="18" charset="-127"/>
              </a:rPr>
              <a:t> plasma</a:t>
            </a:r>
            <a:r>
              <a:rPr lang="ko-KR" altLang="en-US" sz="1200" b="0" dirty="0" smtClean="0">
                <a:latin typeface="HY헤드라인M" pitchFamily="18" charset="-127"/>
                <a:ea typeface="HY헤드라인M" pitchFamily="18" charset="-127"/>
              </a:rPr>
              <a:t> </a:t>
            </a:r>
            <a:endParaRPr lang="ko-KR" altLang="en-US" sz="1200" b="0" dirty="0">
              <a:latin typeface="HY헤드라인M" pitchFamily="18" charset="-127"/>
              <a:ea typeface="HY헤드라인M" pitchFamily="18" charset="-127"/>
            </a:endParaRPr>
          </a:p>
        </p:txBody>
      </p:sp>
      <p:sp>
        <p:nvSpPr>
          <p:cNvPr id="148" name="AutoShape 71"/>
          <p:cNvSpPr>
            <a:spLocks noChangeArrowheads="1"/>
          </p:cNvSpPr>
          <p:nvPr/>
        </p:nvSpPr>
        <p:spPr bwMode="auto">
          <a:xfrm>
            <a:off x="3146425" y="5439246"/>
            <a:ext cx="141288" cy="130175"/>
          </a:xfrm>
          <a:prstGeom prst="triangle">
            <a:avLst>
              <a:gd name="adj" fmla="val 50000"/>
            </a:avLst>
          </a:prstGeom>
          <a:solidFill>
            <a:srgbClr val="660066"/>
          </a:solidFill>
          <a:ln w="9525" algn="ctr">
            <a:solidFill>
              <a:schemeClr val="tx1"/>
            </a:solidFill>
            <a:miter lim="800000"/>
            <a:headEnd/>
            <a:tailEnd/>
          </a:ln>
          <a:effectLst/>
        </p:spPr>
        <p:txBody>
          <a:bodyPr wrap="none" anchor="ctr">
            <a:spAutoFit/>
          </a:bodyPr>
          <a:lstStyle/>
          <a:p>
            <a:endParaRPr lang="ko-KR" altLang="en-US"/>
          </a:p>
        </p:txBody>
      </p:sp>
      <p:sp>
        <p:nvSpPr>
          <p:cNvPr id="149" name="Text Box 72"/>
          <p:cNvSpPr txBox="1">
            <a:spLocks noChangeArrowheads="1"/>
          </p:cNvSpPr>
          <p:nvPr/>
        </p:nvSpPr>
        <p:spPr bwMode="auto">
          <a:xfrm>
            <a:off x="2855879" y="5618634"/>
            <a:ext cx="1140057" cy="276999"/>
          </a:xfrm>
          <a:prstGeom prst="rect">
            <a:avLst/>
          </a:prstGeom>
          <a:solidFill>
            <a:srgbClr val="FFFFFF">
              <a:alpha val="80000"/>
            </a:srgbClr>
          </a:solidFill>
          <a:ln w="9525" algn="ctr">
            <a:noFill/>
            <a:miter lim="800000"/>
            <a:headEnd/>
            <a:tailEnd/>
          </a:ln>
          <a:effectLst/>
        </p:spPr>
        <p:txBody>
          <a:bodyPr wrap="none">
            <a:spAutoFit/>
          </a:bodyPr>
          <a:lstStyle/>
          <a:p>
            <a:pPr algn="ctr">
              <a:spcBef>
                <a:spcPct val="50000"/>
              </a:spcBef>
            </a:pPr>
            <a:r>
              <a:rPr lang="en-US" altLang="ko-KR" sz="1200" b="0" dirty="0">
                <a:latin typeface="HY헤드라인M" pitchFamily="18" charset="-127"/>
                <a:ea typeface="HY헤드라인M" pitchFamily="18" charset="-127"/>
              </a:rPr>
              <a:t>D-D </a:t>
            </a:r>
            <a:r>
              <a:rPr lang="en-US" altLang="ko-KR" sz="1200" b="0" dirty="0" smtClean="0">
                <a:latin typeface="HY헤드라인M" pitchFamily="18" charset="-127"/>
                <a:ea typeface="HY헤드라인M" pitchFamily="18" charset="-127"/>
              </a:rPr>
              <a:t>reaction</a:t>
            </a:r>
            <a:endParaRPr lang="ko-KR" altLang="en-US" sz="1200" b="0" dirty="0">
              <a:latin typeface="HY헤드라인M" pitchFamily="18" charset="-127"/>
              <a:ea typeface="HY헤드라인M" pitchFamily="18" charset="-127"/>
            </a:endParaRPr>
          </a:p>
        </p:txBody>
      </p:sp>
      <p:sp>
        <p:nvSpPr>
          <p:cNvPr id="150" name="AutoShape 73"/>
          <p:cNvSpPr>
            <a:spLocks noChangeArrowheads="1"/>
          </p:cNvSpPr>
          <p:nvPr/>
        </p:nvSpPr>
        <p:spPr bwMode="auto">
          <a:xfrm>
            <a:off x="4598988" y="5439246"/>
            <a:ext cx="141287" cy="130175"/>
          </a:xfrm>
          <a:prstGeom prst="triangle">
            <a:avLst>
              <a:gd name="adj" fmla="val 50000"/>
            </a:avLst>
          </a:prstGeom>
          <a:solidFill>
            <a:srgbClr val="660066"/>
          </a:solidFill>
          <a:ln w="9525" algn="ctr">
            <a:solidFill>
              <a:schemeClr val="tx1"/>
            </a:solidFill>
            <a:miter lim="800000"/>
            <a:headEnd/>
            <a:tailEnd/>
          </a:ln>
          <a:effectLst/>
        </p:spPr>
        <p:txBody>
          <a:bodyPr wrap="none" anchor="ctr">
            <a:spAutoFit/>
          </a:bodyPr>
          <a:lstStyle/>
          <a:p>
            <a:endParaRPr lang="ko-KR" altLang="en-US"/>
          </a:p>
        </p:txBody>
      </p:sp>
      <p:sp>
        <p:nvSpPr>
          <p:cNvPr id="151" name="Text Box 74"/>
          <p:cNvSpPr txBox="1">
            <a:spLocks noChangeArrowheads="1"/>
          </p:cNvSpPr>
          <p:nvPr/>
        </p:nvSpPr>
        <p:spPr bwMode="auto">
          <a:xfrm>
            <a:off x="4376738" y="5624984"/>
            <a:ext cx="584200" cy="274637"/>
          </a:xfrm>
          <a:prstGeom prst="rect">
            <a:avLst/>
          </a:prstGeom>
          <a:solidFill>
            <a:srgbClr val="FFFFFF">
              <a:alpha val="80000"/>
            </a:srgbClr>
          </a:solidFill>
          <a:ln w="9525" algn="ctr">
            <a:noFill/>
            <a:miter lim="800000"/>
            <a:headEnd/>
            <a:tailEnd/>
          </a:ln>
          <a:effectLst/>
        </p:spPr>
        <p:txBody>
          <a:bodyPr wrap="none">
            <a:spAutoFit/>
          </a:bodyPr>
          <a:lstStyle/>
          <a:p>
            <a:pPr algn="ctr">
              <a:spcBef>
                <a:spcPct val="50000"/>
              </a:spcBef>
            </a:pPr>
            <a:r>
              <a:rPr lang="en-US" altLang="ko-KR" sz="1200" b="0">
                <a:latin typeface="HY헤드라인M" pitchFamily="18" charset="-127"/>
                <a:ea typeface="HY헤드라인M" pitchFamily="18" charset="-127"/>
              </a:rPr>
              <a:t>100 s</a:t>
            </a:r>
          </a:p>
        </p:txBody>
      </p:sp>
      <p:sp>
        <p:nvSpPr>
          <p:cNvPr id="152" name="AutoShape 75"/>
          <p:cNvSpPr>
            <a:spLocks noChangeArrowheads="1"/>
          </p:cNvSpPr>
          <p:nvPr/>
        </p:nvSpPr>
        <p:spPr bwMode="auto">
          <a:xfrm>
            <a:off x="7151688" y="5439246"/>
            <a:ext cx="141287" cy="130175"/>
          </a:xfrm>
          <a:prstGeom prst="triangle">
            <a:avLst>
              <a:gd name="adj" fmla="val 50000"/>
            </a:avLst>
          </a:prstGeom>
          <a:solidFill>
            <a:srgbClr val="660066"/>
          </a:solidFill>
          <a:ln w="9525" algn="ctr">
            <a:solidFill>
              <a:schemeClr val="tx1"/>
            </a:solidFill>
            <a:miter lim="800000"/>
            <a:headEnd/>
            <a:tailEnd/>
          </a:ln>
          <a:effectLst/>
        </p:spPr>
        <p:txBody>
          <a:bodyPr wrap="none" anchor="ctr">
            <a:spAutoFit/>
          </a:bodyPr>
          <a:lstStyle/>
          <a:p>
            <a:endParaRPr lang="ko-KR" altLang="en-US"/>
          </a:p>
        </p:txBody>
      </p:sp>
      <p:sp>
        <p:nvSpPr>
          <p:cNvPr id="153" name="Text Box 76"/>
          <p:cNvSpPr txBox="1">
            <a:spLocks noChangeArrowheads="1"/>
          </p:cNvSpPr>
          <p:nvPr/>
        </p:nvSpPr>
        <p:spPr bwMode="auto">
          <a:xfrm>
            <a:off x="6949513" y="5639271"/>
            <a:ext cx="575799" cy="276999"/>
          </a:xfrm>
          <a:prstGeom prst="rect">
            <a:avLst/>
          </a:prstGeom>
          <a:solidFill>
            <a:srgbClr val="FFFFFF">
              <a:alpha val="80000"/>
            </a:srgbClr>
          </a:solidFill>
          <a:ln w="9525" algn="ctr">
            <a:noFill/>
            <a:miter lim="800000"/>
            <a:headEnd/>
            <a:tailEnd/>
          </a:ln>
          <a:effectLst/>
        </p:spPr>
        <p:txBody>
          <a:bodyPr wrap="none">
            <a:spAutoFit/>
          </a:bodyPr>
          <a:lstStyle/>
          <a:p>
            <a:pPr algn="ctr">
              <a:spcBef>
                <a:spcPct val="50000"/>
              </a:spcBef>
            </a:pPr>
            <a:r>
              <a:rPr lang="en-US" altLang="ko-KR" sz="1200" b="0" dirty="0" smtClean="0">
                <a:latin typeface="HY헤드라인M" pitchFamily="18" charset="-127"/>
                <a:ea typeface="HY헤드라인M" pitchFamily="18" charset="-127"/>
              </a:rPr>
              <a:t>3E8 </a:t>
            </a:r>
            <a:r>
              <a:rPr lang="en-US" altLang="ko-KR" sz="1200" dirty="0" smtClean="0">
                <a:latin typeface="HY헤드라인M" pitchFamily="18" charset="-127"/>
                <a:ea typeface="HY헤드라인M" pitchFamily="18" charset="-127"/>
              </a:rPr>
              <a:t>K</a:t>
            </a:r>
            <a:endParaRPr lang="ko-KR" altLang="en-US" sz="1200" b="0" dirty="0">
              <a:latin typeface="HY헤드라인M" pitchFamily="18" charset="-127"/>
              <a:ea typeface="HY헤드라인M" pitchFamily="18" charset="-127"/>
            </a:endParaRPr>
          </a:p>
        </p:txBody>
      </p:sp>
      <p:sp>
        <p:nvSpPr>
          <p:cNvPr id="154" name="AutoShape 77"/>
          <p:cNvSpPr>
            <a:spLocks noChangeArrowheads="1"/>
          </p:cNvSpPr>
          <p:nvPr/>
        </p:nvSpPr>
        <p:spPr bwMode="auto">
          <a:xfrm>
            <a:off x="2600325" y="5436071"/>
            <a:ext cx="141288" cy="130175"/>
          </a:xfrm>
          <a:prstGeom prst="triangle">
            <a:avLst>
              <a:gd name="adj" fmla="val 50000"/>
            </a:avLst>
          </a:prstGeom>
          <a:solidFill>
            <a:srgbClr val="660066"/>
          </a:solidFill>
          <a:ln w="9525" algn="ctr">
            <a:solidFill>
              <a:schemeClr val="tx1"/>
            </a:solidFill>
            <a:miter lim="800000"/>
            <a:headEnd/>
            <a:tailEnd/>
          </a:ln>
          <a:effectLst/>
        </p:spPr>
        <p:txBody>
          <a:bodyPr wrap="none" anchor="ctr">
            <a:spAutoFit/>
          </a:bodyPr>
          <a:lstStyle/>
          <a:p>
            <a:endParaRPr lang="ko-KR" altLang="en-US"/>
          </a:p>
        </p:txBody>
      </p:sp>
      <p:sp>
        <p:nvSpPr>
          <p:cNvPr id="155" name="Text Box 78"/>
          <p:cNvSpPr txBox="1">
            <a:spLocks noChangeArrowheads="1"/>
          </p:cNvSpPr>
          <p:nvPr/>
        </p:nvSpPr>
        <p:spPr bwMode="auto">
          <a:xfrm>
            <a:off x="2387600" y="5615459"/>
            <a:ext cx="482600" cy="274637"/>
          </a:xfrm>
          <a:prstGeom prst="rect">
            <a:avLst/>
          </a:prstGeom>
          <a:solidFill>
            <a:srgbClr val="FFFFFF">
              <a:alpha val="80000"/>
            </a:srgbClr>
          </a:solidFill>
          <a:ln w="9525" algn="ctr">
            <a:noFill/>
            <a:miter lim="800000"/>
            <a:headEnd/>
            <a:tailEnd/>
          </a:ln>
          <a:effectLst/>
        </p:spPr>
        <p:txBody>
          <a:bodyPr wrap="none">
            <a:spAutoFit/>
          </a:bodyPr>
          <a:lstStyle/>
          <a:p>
            <a:pPr algn="ctr">
              <a:spcBef>
                <a:spcPct val="50000"/>
              </a:spcBef>
            </a:pPr>
            <a:r>
              <a:rPr lang="en-US" altLang="ko-KR" sz="1200" b="0">
                <a:latin typeface="HY헤드라인M" pitchFamily="18" charset="-127"/>
                <a:ea typeface="HY헤드라인M" pitchFamily="18" charset="-127"/>
              </a:rPr>
              <a:t>1MA</a:t>
            </a:r>
          </a:p>
        </p:txBody>
      </p:sp>
      <p:sp>
        <p:nvSpPr>
          <p:cNvPr id="156" name="AutoShape 80"/>
          <p:cNvSpPr>
            <a:spLocks noChangeArrowheads="1"/>
          </p:cNvSpPr>
          <p:nvPr/>
        </p:nvSpPr>
        <p:spPr bwMode="auto">
          <a:xfrm>
            <a:off x="6153150" y="5440834"/>
            <a:ext cx="141288" cy="130175"/>
          </a:xfrm>
          <a:prstGeom prst="triangle">
            <a:avLst>
              <a:gd name="adj" fmla="val 50000"/>
            </a:avLst>
          </a:prstGeom>
          <a:solidFill>
            <a:srgbClr val="660066"/>
          </a:solidFill>
          <a:ln w="9525" algn="ctr">
            <a:solidFill>
              <a:schemeClr val="tx1"/>
            </a:solidFill>
            <a:miter lim="800000"/>
            <a:headEnd/>
            <a:tailEnd/>
          </a:ln>
          <a:effectLst/>
        </p:spPr>
        <p:txBody>
          <a:bodyPr wrap="none" anchor="ctr">
            <a:spAutoFit/>
          </a:bodyPr>
          <a:lstStyle/>
          <a:p>
            <a:endParaRPr lang="ko-KR" altLang="en-US"/>
          </a:p>
        </p:txBody>
      </p:sp>
      <p:sp>
        <p:nvSpPr>
          <p:cNvPr id="157" name="Text Box 81"/>
          <p:cNvSpPr txBox="1">
            <a:spLocks noChangeArrowheads="1"/>
          </p:cNvSpPr>
          <p:nvPr/>
        </p:nvSpPr>
        <p:spPr bwMode="auto">
          <a:xfrm>
            <a:off x="5950976" y="5640859"/>
            <a:ext cx="575800" cy="276999"/>
          </a:xfrm>
          <a:prstGeom prst="rect">
            <a:avLst/>
          </a:prstGeom>
          <a:solidFill>
            <a:srgbClr val="FFFFFF">
              <a:alpha val="80000"/>
            </a:srgbClr>
          </a:solidFill>
          <a:ln w="9525" algn="ctr">
            <a:noFill/>
            <a:miter lim="800000"/>
            <a:headEnd/>
            <a:tailEnd/>
          </a:ln>
          <a:effectLst/>
        </p:spPr>
        <p:txBody>
          <a:bodyPr wrap="none">
            <a:spAutoFit/>
          </a:bodyPr>
          <a:lstStyle/>
          <a:p>
            <a:pPr algn="ctr">
              <a:spcBef>
                <a:spcPct val="50000"/>
              </a:spcBef>
            </a:pPr>
            <a:r>
              <a:rPr lang="en-US" altLang="ko-KR" sz="1200" b="0" dirty="0" smtClean="0">
                <a:latin typeface="HY헤드라인M" pitchFamily="18" charset="-127"/>
                <a:ea typeface="HY헤드라인M" pitchFamily="18" charset="-127"/>
              </a:rPr>
              <a:t>1E</a:t>
            </a:r>
            <a:r>
              <a:rPr lang="en-US" altLang="ko-KR" sz="1200" dirty="0" smtClean="0">
                <a:latin typeface="HY헤드라인M" pitchFamily="18" charset="-127"/>
                <a:ea typeface="HY헤드라인M" pitchFamily="18" charset="-127"/>
              </a:rPr>
              <a:t>8 </a:t>
            </a:r>
            <a:r>
              <a:rPr lang="en-US" altLang="ko-KR" sz="1200" dirty="0">
                <a:latin typeface="HY헤드라인M" pitchFamily="18" charset="-127"/>
                <a:ea typeface="HY헤드라인M" pitchFamily="18" charset="-127"/>
              </a:rPr>
              <a:t>K</a:t>
            </a:r>
            <a:endParaRPr lang="ko-KR" altLang="en-US" sz="1200" b="0" dirty="0">
              <a:latin typeface="HY헤드라인M" pitchFamily="18" charset="-127"/>
              <a:ea typeface="HY헤드라인M" pitchFamily="18" charset="-127"/>
            </a:endParaRPr>
          </a:p>
        </p:txBody>
      </p:sp>
      <p:grpSp>
        <p:nvGrpSpPr>
          <p:cNvPr id="79" name="Group 18"/>
          <p:cNvGrpSpPr>
            <a:grpSpLocks noChangeAspect="1"/>
          </p:cNvGrpSpPr>
          <p:nvPr/>
        </p:nvGrpSpPr>
        <p:grpSpPr bwMode="auto">
          <a:xfrm>
            <a:off x="107950" y="115888"/>
            <a:ext cx="315913" cy="503237"/>
            <a:chOff x="1017" y="69"/>
            <a:chExt cx="317" cy="503"/>
          </a:xfrm>
        </p:grpSpPr>
        <p:pic>
          <p:nvPicPr>
            <p:cNvPr id="80" name="Picture 19"/>
            <p:cNvPicPr>
              <a:picLocks noChangeAspect="1" noChangeArrowheads="1"/>
            </p:cNvPicPr>
            <p:nvPr/>
          </p:nvPicPr>
          <p:blipFill>
            <a:blip r:embed="rId3" cstate="print"/>
            <a:srcRect/>
            <a:stretch>
              <a:fillRect/>
            </a:stretch>
          </p:blipFill>
          <p:spPr bwMode="auto">
            <a:xfrm>
              <a:off x="1017" y="69"/>
              <a:ext cx="126" cy="126"/>
            </a:xfrm>
            <a:prstGeom prst="rect">
              <a:avLst/>
            </a:prstGeom>
            <a:noFill/>
            <a:ln w="9525">
              <a:noFill/>
              <a:miter lim="800000"/>
              <a:headEnd/>
              <a:tailEnd/>
            </a:ln>
          </p:spPr>
        </p:pic>
        <p:pic>
          <p:nvPicPr>
            <p:cNvPr id="81" name="Picture 20"/>
            <p:cNvPicPr>
              <a:picLocks noChangeAspect="1" noChangeArrowheads="1"/>
            </p:cNvPicPr>
            <p:nvPr/>
          </p:nvPicPr>
          <p:blipFill>
            <a:blip r:embed="rId3" cstate="print"/>
            <a:srcRect/>
            <a:stretch>
              <a:fillRect/>
            </a:stretch>
          </p:blipFill>
          <p:spPr bwMode="auto">
            <a:xfrm>
              <a:off x="1111" y="165"/>
              <a:ext cx="126" cy="126"/>
            </a:xfrm>
            <a:prstGeom prst="rect">
              <a:avLst/>
            </a:prstGeom>
            <a:noFill/>
            <a:ln w="9525">
              <a:noFill/>
              <a:miter lim="800000"/>
              <a:headEnd/>
              <a:tailEnd/>
            </a:ln>
          </p:spPr>
        </p:pic>
        <p:pic>
          <p:nvPicPr>
            <p:cNvPr id="158" name="Picture 21"/>
            <p:cNvPicPr>
              <a:picLocks noChangeAspect="1" noChangeArrowheads="1"/>
            </p:cNvPicPr>
            <p:nvPr/>
          </p:nvPicPr>
          <p:blipFill>
            <a:blip r:embed="rId3" cstate="print"/>
            <a:srcRect/>
            <a:stretch>
              <a:fillRect/>
            </a:stretch>
          </p:blipFill>
          <p:spPr bwMode="auto">
            <a:xfrm>
              <a:off x="1208" y="259"/>
              <a:ext cx="126" cy="126"/>
            </a:xfrm>
            <a:prstGeom prst="rect">
              <a:avLst/>
            </a:prstGeom>
            <a:noFill/>
            <a:ln w="9525">
              <a:noFill/>
              <a:miter lim="800000"/>
              <a:headEnd/>
              <a:tailEnd/>
            </a:ln>
          </p:spPr>
        </p:pic>
        <p:pic>
          <p:nvPicPr>
            <p:cNvPr id="159" name="Picture 22"/>
            <p:cNvPicPr>
              <a:picLocks noChangeAspect="1" noChangeArrowheads="1"/>
            </p:cNvPicPr>
            <p:nvPr/>
          </p:nvPicPr>
          <p:blipFill>
            <a:blip r:embed="rId3" cstate="print"/>
            <a:srcRect/>
            <a:stretch>
              <a:fillRect/>
            </a:stretch>
          </p:blipFill>
          <p:spPr bwMode="auto">
            <a:xfrm>
              <a:off x="1017" y="446"/>
              <a:ext cx="126" cy="126"/>
            </a:xfrm>
            <a:prstGeom prst="rect">
              <a:avLst/>
            </a:prstGeom>
            <a:noFill/>
            <a:ln w="9525">
              <a:noFill/>
              <a:miter lim="800000"/>
              <a:headEnd/>
              <a:tailEnd/>
            </a:ln>
          </p:spPr>
        </p:pic>
        <p:pic>
          <p:nvPicPr>
            <p:cNvPr id="160" name="Picture 23"/>
            <p:cNvPicPr>
              <a:picLocks noChangeAspect="1" noChangeArrowheads="1"/>
            </p:cNvPicPr>
            <p:nvPr/>
          </p:nvPicPr>
          <p:blipFill>
            <a:blip r:embed="rId3" cstate="print"/>
            <a:srcRect/>
            <a:stretch>
              <a:fillRect/>
            </a:stretch>
          </p:blipFill>
          <p:spPr bwMode="auto">
            <a:xfrm>
              <a:off x="1111" y="351"/>
              <a:ext cx="126" cy="126"/>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endParaRPr lang="ko-KR" altLang="en-US"/>
          </a:p>
        </p:txBody>
      </p:sp>
      <p:pic>
        <p:nvPicPr>
          <p:cNvPr id="4" name="Picture 2" descr="J:\9_photo_NFRI\KSTAR\2010-0625 주장치실\output\P1100139.jpg"/>
          <p:cNvPicPr>
            <a:picLocks noChangeAspect="1" noChangeArrowheads="1"/>
          </p:cNvPicPr>
          <p:nvPr/>
        </p:nvPicPr>
        <p:blipFill rotWithShape="1">
          <a:blip r:embed="rId2" cstate="print">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l="4384" t="13504" r="4649" b="3780"/>
          <a:stretch/>
        </p:blipFill>
        <p:spPr bwMode="auto">
          <a:xfrm>
            <a:off x="234669" y="720191"/>
            <a:ext cx="8618018" cy="58771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제목 1"/>
          <p:cNvSpPr txBox="1">
            <a:spLocks/>
          </p:cNvSpPr>
          <p:nvPr/>
        </p:nvSpPr>
        <p:spPr bwMode="auto">
          <a:xfrm>
            <a:off x="428625" y="71438"/>
            <a:ext cx="8229600" cy="5715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a:lstStyle>
          <a:p>
            <a:pPr algn="l"/>
            <a:r>
              <a:rPr lang="en-US" altLang="ko-KR" sz="2800" b="1" dirty="0" smtClean="0">
                <a:solidFill>
                  <a:schemeClr val="bg1"/>
                </a:solidFill>
                <a:latin typeface="Tahoma" pitchFamily="34" charset="0"/>
                <a:ea typeface="Tahoma" pitchFamily="34" charset="0"/>
                <a:cs typeface="Tahoma" pitchFamily="34" charset="0"/>
              </a:rPr>
              <a:t>Diagnostic Systems for 2010 Campaign</a:t>
            </a:r>
            <a:endParaRPr lang="ko-KR" altLang="en-US" sz="2800" b="1" dirty="0" smtClean="0">
              <a:solidFill>
                <a:schemeClr val="bg1"/>
              </a:solidFill>
              <a:latin typeface="Tahoma" pitchFamily="34" charset="0"/>
              <a:cs typeface="Tahoma" pitchFamily="34" charset="0"/>
            </a:endParaRPr>
          </a:p>
        </p:txBody>
      </p:sp>
      <p:sp>
        <p:nvSpPr>
          <p:cNvPr id="6" name="TextBox 5"/>
          <p:cNvSpPr txBox="1"/>
          <p:nvPr/>
        </p:nvSpPr>
        <p:spPr bwMode="auto">
          <a:xfrm>
            <a:off x="7101093" y="3789040"/>
            <a:ext cx="1836737" cy="285750"/>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smtClean="0">
                <a:latin typeface="Tahoma" pitchFamily="34" charset="0"/>
                <a:ea typeface="Tahoma" pitchFamily="34" charset="0"/>
                <a:cs typeface="Tahoma" pitchFamily="34" charset="0"/>
              </a:rPr>
              <a:t>ECE (112 ~ 192 GHz)</a:t>
            </a:r>
            <a:endParaRPr kumimoji="0" lang="ko-KR" altLang="en-US" sz="1200" kern="0" dirty="0">
              <a:latin typeface="Tahoma" pitchFamily="34" charset="0"/>
              <a:ea typeface="맑은 고딕"/>
              <a:cs typeface="Tahoma" pitchFamily="34" charset="0"/>
            </a:endParaRPr>
          </a:p>
        </p:txBody>
      </p:sp>
      <p:sp>
        <p:nvSpPr>
          <p:cNvPr id="7" name="TextBox 6"/>
          <p:cNvSpPr txBox="1"/>
          <p:nvPr/>
        </p:nvSpPr>
        <p:spPr bwMode="auto">
          <a:xfrm>
            <a:off x="7127751" y="4149080"/>
            <a:ext cx="1836737" cy="461665"/>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a:solidFill>
                  <a:srgbClr val="FF0000"/>
                </a:solidFill>
                <a:latin typeface="Tahoma" pitchFamily="34" charset="0"/>
                <a:ea typeface="Tahoma" pitchFamily="34" charset="0"/>
                <a:cs typeface="Tahoma" pitchFamily="34" charset="0"/>
                <a:sym typeface="Symbol"/>
              </a:rPr>
              <a:t>Visible </a:t>
            </a:r>
            <a:r>
              <a:rPr kumimoji="0" lang="en-US" altLang="ko-KR" sz="1200" kern="0" dirty="0" smtClean="0">
                <a:solidFill>
                  <a:srgbClr val="FF0000"/>
                </a:solidFill>
                <a:latin typeface="Tahoma" pitchFamily="34" charset="0"/>
                <a:ea typeface="Tahoma" pitchFamily="34" charset="0"/>
                <a:cs typeface="Tahoma" pitchFamily="34" charset="0"/>
                <a:sym typeface="Symbol"/>
              </a:rPr>
              <a:t>spectroscopy</a:t>
            </a:r>
          </a:p>
          <a:p>
            <a:pPr algn="ctr" fontAlgn="auto" latinLnBrk="0">
              <a:spcBef>
                <a:spcPts val="0"/>
              </a:spcBef>
              <a:spcAft>
                <a:spcPts val="0"/>
              </a:spcAft>
              <a:defRPr/>
            </a:pPr>
            <a:r>
              <a:rPr kumimoji="0" lang="en-US" altLang="ko-KR" sz="1200" kern="0" dirty="0">
                <a:latin typeface="Tahoma" pitchFamily="34" charset="0"/>
                <a:ea typeface="Tahoma" pitchFamily="34" charset="0"/>
                <a:cs typeface="Tahoma" pitchFamily="34" charset="0"/>
              </a:rPr>
              <a:t>H</a:t>
            </a:r>
            <a:r>
              <a:rPr kumimoji="0" lang="en-US" altLang="ko-KR" sz="1200" kern="0" dirty="0">
                <a:latin typeface="Tahoma" pitchFamily="34" charset="0"/>
                <a:ea typeface="Tahoma" pitchFamily="34" charset="0"/>
                <a:cs typeface="Tahoma" pitchFamily="34" charset="0"/>
                <a:sym typeface="Symbol"/>
              </a:rPr>
              <a:t> / </a:t>
            </a:r>
            <a:r>
              <a:rPr kumimoji="0" lang="en-US" altLang="ko-KR" sz="1200" kern="0" dirty="0" err="1" smtClean="0">
                <a:latin typeface="Tahoma" pitchFamily="34" charset="0"/>
                <a:ea typeface="Tahoma" pitchFamily="34" charset="0"/>
                <a:cs typeface="Tahoma" pitchFamily="34" charset="0"/>
                <a:sym typeface="Symbol"/>
              </a:rPr>
              <a:t>Filterscope</a:t>
            </a:r>
            <a:endParaRPr kumimoji="0" lang="en-US" altLang="ko-KR" sz="1200" kern="0" dirty="0">
              <a:latin typeface="Tahoma" pitchFamily="34" charset="0"/>
              <a:ea typeface="Tahoma" pitchFamily="34" charset="0"/>
              <a:cs typeface="Tahoma" pitchFamily="34" charset="0"/>
              <a:sym typeface="Symbol"/>
            </a:endParaRPr>
          </a:p>
        </p:txBody>
      </p:sp>
      <p:sp>
        <p:nvSpPr>
          <p:cNvPr id="8" name="TextBox 7"/>
          <p:cNvSpPr txBox="1"/>
          <p:nvPr/>
        </p:nvSpPr>
        <p:spPr bwMode="auto">
          <a:xfrm>
            <a:off x="61791" y="5085184"/>
            <a:ext cx="1928812" cy="461665"/>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a:latin typeface="Tahoma" pitchFamily="34" charset="0"/>
                <a:ea typeface="Tahoma" pitchFamily="34" charset="0"/>
                <a:cs typeface="Tahoma" pitchFamily="34" charset="0"/>
              </a:rPr>
              <a:t>mm-wave </a:t>
            </a:r>
            <a:r>
              <a:rPr kumimoji="0" lang="en-US" altLang="ko-KR" sz="1200" kern="0" dirty="0" smtClean="0">
                <a:latin typeface="Tahoma" pitchFamily="34" charset="0"/>
                <a:ea typeface="Tahoma" pitchFamily="34" charset="0"/>
                <a:cs typeface="Tahoma" pitchFamily="34" charset="0"/>
              </a:rPr>
              <a:t>interferometer</a:t>
            </a:r>
          </a:p>
          <a:p>
            <a:pPr algn="ctr" fontAlgn="auto" latinLnBrk="0">
              <a:spcBef>
                <a:spcPts val="0"/>
              </a:spcBef>
              <a:spcAft>
                <a:spcPts val="0"/>
              </a:spcAft>
              <a:defRPr/>
            </a:pPr>
            <a:r>
              <a:rPr kumimoji="0" lang="en-US" altLang="ko-KR" sz="1200" kern="0" dirty="0" err="1" smtClean="0">
                <a:latin typeface="Tahoma" pitchFamily="34" charset="0"/>
                <a:ea typeface="Tahoma" pitchFamily="34" charset="0"/>
                <a:cs typeface="Tahoma" pitchFamily="34" charset="0"/>
              </a:rPr>
              <a:t>Reflectometer</a:t>
            </a:r>
            <a:r>
              <a:rPr kumimoji="0" lang="ko-KR" altLang="en-US" sz="1200" kern="0" dirty="0" smtClean="0">
                <a:latin typeface="Tahoma" pitchFamily="34" charset="0"/>
                <a:ea typeface="맑은 고딕"/>
                <a:cs typeface="Tahoma" pitchFamily="34" charset="0"/>
              </a:rPr>
              <a:t> </a:t>
            </a:r>
            <a:endParaRPr kumimoji="0" lang="ko-KR" altLang="en-US" sz="1200" kern="0" dirty="0">
              <a:latin typeface="Tahoma" pitchFamily="34" charset="0"/>
              <a:ea typeface="맑은 고딕"/>
              <a:cs typeface="Tahoma" pitchFamily="34" charset="0"/>
            </a:endParaRPr>
          </a:p>
        </p:txBody>
      </p:sp>
      <p:sp>
        <p:nvSpPr>
          <p:cNvPr id="9" name="TextBox 8"/>
          <p:cNvSpPr txBox="1"/>
          <p:nvPr/>
        </p:nvSpPr>
        <p:spPr bwMode="auto">
          <a:xfrm>
            <a:off x="35496" y="2967335"/>
            <a:ext cx="1928812" cy="461665"/>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smtClean="0">
                <a:latin typeface="Tahoma" pitchFamily="34" charset="0"/>
                <a:ea typeface="Tahoma" pitchFamily="34" charset="0"/>
                <a:cs typeface="Tahoma" pitchFamily="34" charset="0"/>
              </a:rPr>
              <a:t>Recip. Langmuir Probe</a:t>
            </a:r>
          </a:p>
          <a:p>
            <a:pPr algn="ctr" fontAlgn="auto" latinLnBrk="0">
              <a:spcBef>
                <a:spcPts val="0"/>
              </a:spcBef>
              <a:spcAft>
                <a:spcPts val="0"/>
              </a:spcAft>
              <a:defRPr/>
            </a:pPr>
            <a:r>
              <a:rPr kumimoji="0" lang="en-US" altLang="ko-KR" sz="1200" i="1" kern="0" dirty="0">
                <a:latin typeface="Tahoma" pitchFamily="34" charset="0"/>
                <a:ea typeface="Tahoma" pitchFamily="34" charset="0"/>
                <a:cs typeface="Tahoma" pitchFamily="34" charset="0"/>
              </a:rPr>
              <a:t>Fast-ion Loss </a:t>
            </a:r>
            <a:r>
              <a:rPr kumimoji="0" lang="en-US" altLang="ko-KR" sz="1200" i="1" kern="0" dirty="0" smtClean="0">
                <a:latin typeface="Tahoma" pitchFamily="34" charset="0"/>
                <a:ea typeface="Tahoma" pitchFamily="34" charset="0"/>
                <a:cs typeface="Tahoma" pitchFamily="34" charset="0"/>
              </a:rPr>
              <a:t>Detector</a:t>
            </a:r>
            <a:endParaRPr kumimoji="0" lang="ko-KR" altLang="en-US" sz="1200" i="1" kern="0" dirty="0">
              <a:latin typeface="Tahoma" pitchFamily="34" charset="0"/>
              <a:ea typeface="맑은 고딕"/>
              <a:cs typeface="Tahoma" pitchFamily="34" charset="0"/>
            </a:endParaRPr>
          </a:p>
        </p:txBody>
      </p:sp>
      <p:sp>
        <p:nvSpPr>
          <p:cNvPr id="10" name="TextBox 9"/>
          <p:cNvSpPr txBox="1"/>
          <p:nvPr/>
        </p:nvSpPr>
        <p:spPr bwMode="auto">
          <a:xfrm>
            <a:off x="50900" y="2636912"/>
            <a:ext cx="1928812" cy="277813"/>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smtClean="0">
                <a:solidFill>
                  <a:srgbClr val="FF0000"/>
                </a:solidFill>
                <a:latin typeface="Tahoma" pitchFamily="34" charset="0"/>
                <a:ea typeface="Tahoma" pitchFamily="34" charset="0"/>
                <a:cs typeface="Tahoma" pitchFamily="34" charset="0"/>
              </a:rPr>
              <a:t>XICS (radial)</a:t>
            </a:r>
            <a:endParaRPr kumimoji="0" lang="ko-KR" altLang="en-US" sz="1200" kern="0" dirty="0">
              <a:solidFill>
                <a:srgbClr val="FF0000"/>
              </a:solidFill>
              <a:latin typeface="Tahoma" pitchFamily="34" charset="0"/>
              <a:ea typeface="맑은 고딕"/>
              <a:cs typeface="Tahoma" pitchFamily="34" charset="0"/>
            </a:endParaRPr>
          </a:p>
        </p:txBody>
      </p:sp>
      <p:sp>
        <p:nvSpPr>
          <p:cNvPr id="11" name="TextBox 10"/>
          <p:cNvSpPr txBox="1"/>
          <p:nvPr/>
        </p:nvSpPr>
        <p:spPr bwMode="auto">
          <a:xfrm>
            <a:off x="7101093" y="3431282"/>
            <a:ext cx="1836737" cy="285750"/>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smtClean="0">
                <a:latin typeface="Tahoma" pitchFamily="34" charset="0"/>
                <a:ea typeface="Tahoma" pitchFamily="34" charset="0"/>
                <a:cs typeface="Tahoma" pitchFamily="34" charset="0"/>
              </a:rPr>
              <a:t>Resistive Bolometer</a:t>
            </a:r>
            <a:endParaRPr kumimoji="0" lang="ko-KR" altLang="en-US" sz="1200" kern="0" dirty="0">
              <a:latin typeface="Tahoma" pitchFamily="34" charset="0"/>
              <a:ea typeface="맑은 고딕"/>
              <a:cs typeface="Tahoma" pitchFamily="34" charset="0"/>
            </a:endParaRPr>
          </a:p>
        </p:txBody>
      </p:sp>
      <p:sp>
        <p:nvSpPr>
          <p:cNvPr id="12" name="TextBox 11"/>
          <p:cNvSpPr txBox="1"/>
          <p:nvPr/>
        </p:nvSpPr>
        <p:spPr bwMode="auto">
          <a:xfrm>
            <a:off x="35496" y="3501008"/>
            <a:ext cx="1928812" cy="830997"/>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a:solidFill>
                  <a:srgbClr val="FF0000"/>
                </a:solidFill>
                <a:latin typeface="Tahoma" pitchFamily="34" charset="0"/>
                <a:ea typeface="Tahoma" pitchFamily="34" charset="0"/>
                <a:cs typeface="Tahoma" pitchFamily="34" charset="0"/>
              </a:rPr>
              <a:t>Soft X-ray </a:t>
            </a:r>
            <a:r>
              <a:rPr kumimoji="0" lang="en-US" altLang="ko-KR" sz="1200" kern="0" dirty="0">
                <a:latin typeface="Tahoma" pitchFamily="34" charset="0"/>
                <a:ea typeface="Tahoma" pitchFamily="34" charset="0"/>
                <a:cs typeface="Tahoma" pitchFamily="34" charset="0"/>
              </a:rPr>
              <a:t>/ </a:t>
            </a:r>
            <a:endParaRPr kumimoji="0" lang="en-US" altLang="ko-KR" sz="1200" kern="0" dirty="0" smtClean="0">
              <a:latin typeface="Tahoma" pitchFamily="34" charset="0"/>
              <a:ea typeface="Tahoma" pitchFamily="34" charset="0"/>
              <a:cs typeface="Tahoma" pitchFamily="34" charset="0"/>
            </a:endParaRPr>
          </a:p>
          <a:p>
            <a:pPr algn="ctr" fontAlgn="auto" latinLnBrk="0">
              <a:spcBef>
                <a:spcPts val="0"/>
              </a:spcBef>
              <a:spcAft>
                <a:spcPts val="0"/>
              </a:spcAft>
              <a:defRPr/>
            </a:pPr>
            <a:r>
              <a:rPr kumimoji="0" lang="en-US" altLang="ko-KR" sz="1200" kern="0" dirty="0" smtClean="0">
                <a:latin typeface="Tahoma" pitchFamily="34" charset="0"/>
                <a:ea typeface="Tahoma" pitchFamily="34" charset="0"/>
                <a:cs typeface="Tahoma" pitchFamily="34" charset="0"/>
              </a:rPr>
              <a:t>Fast </a:t>
            </a:r>
            <a:r>
              <a:rPr kumimoji="0" lang="en-US" altLang="ko-KR" sz="1200" kern="0" dirty="0">
                <a:latin typeface="Tahoma" pitchFamily="34" charset="0"/>
                <a:ea typeface="Tahoma" pitchFamily="34" charset="0"/>
                <a:cs typeface="Tahoma" pitchFamily="34" charset="0"/>
              </a:rPr>
              <a:t>frame TV </a:t>
            </a:r>
            <a:r>
              <a:rPr kumimoji="0" lang="en-US" altLang="ko-KR" sz="1200" kern="0" dirty="0" smtClean="0">
                <a:latin typeface="Tahoma" pitchFamily="34" charset="0"/>
                <a:ea typeface="Tahoma" pitchFamily="34" charset="0"/>
                <a:cs typeface="Tahoma" pitchFamily="34" charset="0"/>
              </a:rPr>
              <a:t>/ IRTV image Bolometer</a:t>
            </a:r>
          </a:p>
          <a:p>
            <a:pPr algn="ctr" fontAlgn="auto" latinLnBrk="0">
              <a:spcBef>
                <a:spcPts val="0"/>
              </a:spcBef>
              <a:spcAft>
                <a:spcPts val="0"/>
              </a:spcAft>
              <a:defRPr/>
            </a:pPr>
            <a:r>
              <a:rPr kumimoji="0" lang="en-US" altLang="ko-KR" sz="1200" kern="0" dirty="0" err="1" smtClean="0">
                <a:latin typeface="Tahoma" pitchFamily="34" charset="0"/>
                <a:ea typeface="Tahoma" pitchFamily="34" charset="0"/>
                <a:cs typeface="Tahoma" pitchFamily="34" charset="0"/>
              </a:rPr>
              <a:t>Ellipsometry</a:t>
            </a:r>
            <a:r>
              <a:rPr kumimoji="0" lang="en-US" altLang="ko-KR" sz="1200" kern="0" dirty="0" smtClean="0">
                <a:latin typeface="Tahoma" pitchFamily="34" charset="0"/>
                <a:ea typeface="Tahoma" pitchFamily="34" charset="0"/>
                <a:cs typeface="Tahoma" pitchFamily="34" charset="0"/>
              </a:rPr>
              <a:t> </a:t>
            </a:r>
            <a:endParaRPr kumimoji="0" lang="ko-KR" altLang="en-US" sz="1200" kern="0" dirty="0">
              <a:latin typeface="Tahoma" pitchFamily="34" charset="0"/>
              <a:ea typeface="맑은 고딕"/>
              <a:cs typeface="Tahoma" pitchFamily="34" charset="0"/>
            </a:endParaRPr>
          </a:p>
        </p:txBody>
      </p:sp>
      <p:sp>
        <p:nvSpPr>
          <p:cNvPr id="13" name="TextBox 12"/>
          <p:cNvSpPr txBox="1"/>
          <p:nvPr/>
        </p:nvSpPr>
        <p:spPr bwMode="auto">
          <a:xfrm>
            <a:off x="35496" y="4375323"/>
            <a:ext cx="1928812" cy="277813"/>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a:latin typeface="Tahoma" pitchFamily="34" charset="0"/>
                <a:ea typeface="Tahoma" pitchFamily="34" charset="0"/>
                <a:cs typeface="Tahoma" pitchFamily="34" charset="0"/>
              </a:rPr>
              <a:t>Hall Probes</a:t>
            </a:r>
            <a:endParaRPr kumimoji="0" lang="ko-KR" altLang="en-US" sz="1200" kern="0" dirty="0">
              <a:latin typeface="Tahoma" pitchFamily="34" charset="0"/>
              <a:ea typeface="맑은 고딕"/>
              <a:cs typeface="Tahoma" pitchFamily="34" charset="0"/>
            </a:endParaRPr>
          </a:p>
        </p:txBody>
      </p:sp>
      <p:sp>
        <p:nvSpPr>
          <p:cNvPr id="14" name="TextBox 13"/>
          <p:cNvSpPr txBox="1"/>
          <p:nvPr/>
        </p:nvSpPr>
        <p:spPr bwMode="auto">
          <a:xfrm>
            <a:off x="7101093" y="5301208"/>
            <a:ext cx="1836737" cy="285750"/>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a:latin typeface="Tahoma" pitchFamily="34" charset="0"/>
                <a:ea typeface="Tahoma" pitchFamily="34" charset="0"/>
                <a:cs typeface="Tahoma" pitchFamily="34" charset="0"/>
              </a:rPr>
              <a:t>Glow discharge</a:t>
            </a:r>
            <a:endParaRPr kumimoji="0" lang="ko-KR" altLang="en-US" sz="1200" kern="0" dirty="0">
              <a:latin typeface="Tahoma" pitchFamily="34" charset="0"/>
              <a:ea typeface="맑은 고딕"/>
              <a:cs typeface="Tahoma" pitchFamily="34" charset="0"/>
            </a:endParaRPr>
          </a:p>
        </p:txBody>
      </p:sp>
      <p:cxnSp>
        <p:nvCxnSpPr>
          <p:cNvPr id="15" name="직선 화살표 연결선 14"/>
          <p:cNvCxnSpPr>
            <a:stCxn id="10" idx="3"/>
          </p:cNvCxnSpPr>
          <p:nvPr/>
        </p:nvCxnSpPr>
        <p:spPr>
          <a:xfrm flipV="1">
            <a:off x="1979712" y="2770709"/>
            <a:ext cx="290540" cy="511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flipV="1">
            <a:off x="1990656" y="3140968"/>
            <a:ext cx="528385" cy="5879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flipV="1">
            <a:off x="1978251" y="3631976"/>
            <a:ext cx="1081581" cy="19373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flipV="1">
            <a:off x="1990656" y="3825707"/>
            <a:ext cx="1276358" cy="68852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8" idx="3"/>
          </p:cNvCxnSpPr>
          <p:nvPr/>
        </p:nvCxnSpPr>
        <p:spPr>
          <a:xfrm flipV="1">
            <a:off x="1990603" y="4260000"/>
            <a:ext cx="1861317" cy="105601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28" idx="0"/>
          </p:cNvCxnSpPr>
          <p:nvPr/>
        </p:nvCxnSpPr>
        <p:spPr>
          <a:xfrm flipV="1">
            <a:off x="4687714" y="4869161"/>
            <a:ext cx="0" cy="109451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a:stCxn id="11" idx="1"/>
          </p:cNvCxnSpPr>
          <p:nvPr/>
        </p:nvCxnSpPr>
        <p:spPr>
          <a:xfrm flipH="1">
            <a:off x="6120705" y="3574157"/>
            <a:ext cx="980388" cy="5781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직선 화살표 연결선 21"/>
          <p:cNvCxnSpPr>
            <a:stCxn id="6" idx="1"/>
          </p:cNvCxnSpPr>
          <p:nvPr/>
        </p:nvCxnSpPr>
        <p:spPr>
          <a:xfrm flipH="1" flipV="1">
            <a:off x="5940152" y="3825707"/>
            <a:ext cx="1160941" cy="10620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a:stCxn id="7" idx="1"/>
          </p:cNvCxnSpPr>
          <p:nvPr/>
        </p:nvCxnSpPr>
        <p:spPr>
          <a:xfrm flipH="1" flipV="1">
            <a:off x="5652121" y="3931915"/>
            <a:ext cx="1475630" cy="44799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a:stCxn id="14" idx="1"/>
          </p:cNvCxnSpPr>
          <p:nvPr/>
        </p:nvCxnSpPr>
        <p:spPr>
          <a:xfrm flipH="1" flipV="1">
            <a:off x="5338410" y="4169968"/>
            <a:ext cx="1762683" cy="127411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bwMode="auto">
          <a:xfrm>
            <a:off x="50900" y="4725144"/>
            <a:ext cx="1928812" cy="277813"/>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smtClean="0">
                <a:solidFill>
                  <a:srgbClr val="FF0000"/>
                </a:solidFill>
                <a:latin typeface="Tahoma" pitchFamily="34" charset="0"/>
                <a:ea typeface="Tahoma" pitchFamily="34" charset="0"/>
                <a:cs typeface="Tahoma" pitchFamily="34" charset="0"/>
              </a:rPr>
              <a:t>Tangential XICS</a:t>
            </a:r>
            <a:endParaRPr kumimoji="0" lang="ko-KR" altLang="en-US" sz="1200" kern="0" dirty="0">
              <a:solidFill>
                <a:srgbClr val="FF0000"/>
              </a:solidFill>
              <a:latin typeface="Tahoma" pitchFamily="34" charset="0"/>
              <a:ea typeface="맑은 고딕"/>
              <a:cs typeface="Tahoma" pitchFamily="34" charset="0"/>
            </a:endParaRPr>
          </a:p>
        </p:txBody>
      </p:sp>
      <p:cxnSp>
        <p:nvCxnSpPr>
          <p:cNvPr id="26" name="직선 화살표 연결선 25"/>
          <p:cNvCxnSpPr/>
          <p:nvPr/>
        </p:nvCxnSpPr>
        <p:spPr>
          <a:xfrm flipV="1">
            <a:off x="1979712" y="4550371"/>
            <a:ext cx="539329" cy="31879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7127751" y="4725144"/>
            <a:ext cx="1856116" cy="461665"/>
          </a:xfrm>
          <a:prstGeom prst="rect">
            <a:avLst/>
          </a:prstGeom>
          <a:solidFill>
            <a:srgbClr val="CCFFCC">
              <a:alpha val="80000"/>
            </a:srgbClr>
          </a:solidFill>
          <a:ln w="25400" cap="flat" cmpd="sng" algn="ctr">
            <a:solidFill>
              <a:srgbClr val="808080"/>
            </a:solidFill>
            <a:prstDash val="solid"/>
          </a:ln>
          <a:effectLst/>
        </p:spPr>
        <p:txBody>
          <a:bodyPr wrap="square">
            <a:spAutoFit/>
          </a:bodyPr>
          <a:lstStyle/>
          <a:p>
            <a:pPr algn="ctr" fontAlgn="auto" latinLnBrk="0">
              <a:spcBef>
                <a:spcPts val="0"/>
              </a:spcBef>
              <a:spcAft>
                <a:spcPts val="0"/>
              </a:spcAft>
              <a:defRPr/>
            </a:pPr>
            <a:r>
              <a:rPr kumimoji="0" lang="en-US" altLang="ko-KR" sz="1200" kern="0" dirty="0">
                <a:latin typeface="Tahoma" pitchFamily="34" charset="0"/>
                <a:ea typeface="Tahoma" pitchFamily="34" charset="0"/>
                <a:cs typeface="Tahoma" pitchFamily="34" charset="0"/>
              </a:rPr>
              <a:t>Hard </a:t>
            </a:r>
            <a:r>
              <a:rPr kumimoji="0" lang="en-US" altLang="ko-KR" sz="1200" kern="0" dirty="0" smtClean="0">
                <a:latin typeface="Tahoma" pitchFamily="34" charset="0"/>
                <a:ea typeface="Tahoma" pitchFamily="34" charset="0"/>
                <a:cs typeface="Tahoma" pitchFamily="34" charset="0"/>
              </a:rPr>
              <a:t>X-ray</a:t>
            </a:r>
          </a:p>
          <a:p>
            <a:pPr algn="ctr" fontAlgn="auto" latinLnBrk="0">
              <a:spcBef>
                <a:spcPts val="0"/>
              </a:spcBef>
              <a:spcAft>
                <a:spcPts val="0"/>
              </a:spcAft>
              <a:defRPr/>
            </a:pPr>
            <a:r>
              <a:rPr kumimoji="0" lang="en-US" altLang="ko-KR" sz="1200" kern="0" dirty="0" smtClean="0">
                <a:latin typeface="Tahoma" pitchFamily="34" charset="0"/>
                <a:ea typeface="Tahoma" pitchFamily="34" charset="0"/>
                <a:cs typeface="Tahoma" pitchFamily="34" charset="0"/>
              </a:rPr>
              <a:t>neutron</a:t>
            </a:r>
            <a:endParaRPr kumimoji="0" lang="ko-KR" altLang="en-US" sz="1200" kern="0" dirty="0">
              <a:latin typeface="Tahoma" pitchFamily="34" charset="0"/>
              <a:ea typeface="맑은 고딕"/>
              <a:cs typeface="Tahoma" pitchFamily="34" charset="0"/>
            </a:endParaRPr>
          </a:p>
        </p:txBody>
      </p:sp>
      <p:sp>
        <p:nvSpPr>
          <p:cNvPr id="28" name="TextBox 27"/>
          <p:cNvSpPr txBox="1"/>
          <p:nvPr/>
        </p:nvSpPr>
        <p:spPr bwMode="auto">
          <a:xfrm>
            <a:off x="3723308" y="5963674"/>
            <a:ext cx="1928812" cy="276225"/>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smtClean="0">
                <a:latin typeface="Tahoma" pitchFamily="34" charset="0"/>
                <a:ea typeface="Tahoma" pitchFamily="34" charset="0"/>
                <a:cs typeface="Tahoma" pitchFamily="34" charset="0"/>
              </a:rPr>
              <a:t>ECEI</a:t>
            </a:r>
            <a:endParaRPr kumimoji="0" lang="ko-KR" altLang="en-US" sz="1200" kern="0" dirty="0">
              <a:latin typeface="Tahoma" pitchFamily="34" charset="0"/>
              <a:ea typeface="맑은 고딕"/>
              <a:cs typeface="Tahoma" pitchFamily="34" charset="0"/>
            </a:endParaRPr>
          </a:p>
        </p:txBody>
      </p:sp>
      <p:cxnSp>
        <p:nvCxnSpPr>
          <p:cNvPr id="29" name="직선 화살표 연결선 28"/>
          <p:cNvCxnSpPr/>
          <p:nvPr/>
        </p:nvCxnSpPr>
        <p:spPr>
          <a:xfrm flipV="1">
            <a:off x="5338410" y="4437112"/>
            <a:ext cx="241703" cy="164495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auto">
          <a:xfrm>
            <a:off x="7101092" y="3068960"/>
            <a:ext cx="1836737" cy="285750"/>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smtClean="0">
                <a:latin typeface="Tahoma" pitchFamily="34" charset="0"/>
                <a:ea typeface="Tahoma" pitchFamily="34" charset="0"/>
                <a:cs typeface="Tahoma" pitchFamily="34" charset="0"/>
              </a:rPr>
              <a:t>Thompson</a:t>
            </a:r>
            <a:endParaRPr kumimoji="0" lang="ko-KR" altLang="en-US" sz="1200" kern="0" dirty="0">
              <a:latin typeface="Tahoma" pitchFamily="34" charset="0"/>
              <a:ea typeface="맑은 고딕"/>
              <a:cs typeface="Tahoma" pitchFamily="34" charset="0"/>
            </a:endParaRPr>
          </a:p>
        </p:txBody>
      </p:sp>
      <p:sp>
        <p:nvSpPr>
          <p:cNvPr id="31" name="TextBox 30"/>
          <p:cNvSpPr txBox="1"/>
          <p:nvPr/>
        </p:nvSpPr>
        <p:spPr bwMode="auto">
          <a:xfrm>
            <a:off x="7092280" y="2636912"/>
            <a:ext cx="1836737" cy="285750"/>
          </a:xfrm>
          <a:prstGeom prst="rect">
            <a:avLst/>
          </a:prstGeom>
          <a:solidFill>
            <a:srgbClr val="CCFFCC">
              <a:alpha val="80000"/>
            </a:srgbClr>
          </a:solidFill>
          <a:ln w="25400" cap="flat" cmpd="sng" algn="ctr">
            <a:solidFill>
              <a:srgbClr val="808080"/>
            </a:solidFill>
            <a:prstDash val="solid"/>
          </a:ln>
          <a:effectLst/>
        </p:spPr>
        <p:txBody>
          <a:bodyPr>
            <a:spAutoFit/>
          </a:bodyPr>
          <a:lstStyle/>
          <a:p>
            <a:pPr algn="ctr" fontAlgn="auto" latinLnBrk="0">
              <a:spcBef>
                <a:spcPts val="0"/>
              </a:spcBef>
              <a:spcAft>
                <a:spcPts val="0"/>
              </a:spcAft>
              <a:defRPr/>
            </a:pPr>
            <a:r>
              <a:rPr kumimoji="0" lang="en-US" altLang="ko-KR" sz="1200" kern="0" dirty="0" smtClean="0">
                <a:solidFill>
                  <a:srgbClr val="FF0000"/>
                </a:solidFill>
                <a:latin typeface="Tahoma" pitchFamily="34" charset="0"/>
                <a:ea typeface="Tahoma" pitchFamily="34" charset="0"/>
                <a:cs typeface="Tahoma" pitchFamily="34" charset="0"/>
              </a:rPr>
              <a:t>CES </a:t>
            </a:r>
            <a:endParaRPr kumimoji="0" lang="ko-KR" altLang="en-US" sz="1200" kern="0" dirty="0">
              <a:solidFill>
                <a:srgbClr val="FF0000"/>
              </a:solidFill>
              <a:latin typeface="Tahoma" pitchFamily="34" charset="0"/>
              <a:ea typeface="맑은 고딕"/>
              <a:cs typeface="Tahoma" pitchFamily="34" charset="0"/>
            </a:endParaRPr>
          </a:p>
        </p:txBody>
      </p:sp>
      <p:cxnSp>
        <p:nvCxnSpPr>
          <p:cNvPr id="32" name="직선 화살표 연결선 31"/>
          <p:cNvCxnSpPr>
            <a:stCxn id="31" idx="1"/>
          </p:cNvCxnSpPr>
          <p:nvPr/>
        </p:nvCxnSpPr>
        <p:spPr>
          <a:xfrm flipH="1">
            <a:off x="6120705" y="2779787"/>
            <a:ext cx="971575"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a:stCxn id="30" idx="1"/>
          </p:cNvCxnSpPr>
          <p:nvPr/>
        </p:nvCxnSpPr>
        <p:spPr>
          <a:xfrm flipH="1">
            <a:off x="6120705" y="3211835"/>
            <a:ext cx="980387" cy="21716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a:stCxn id="27" idx="1"/>
          </p:cNvCxnSpPr>
          <p:nvPr/>
        </p:nvCxnSpPr>
        <p:spPr>
          <a:xfrm flipH="1" flipV="1">
            <a:off x="5940152" y="4155914"/>
            <a:ext cx="1187599" cy="80006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18"/>
          <p:cNvGrpSpPr>
            <a:grpSpLocks noChangeAspect="1"/>
          </p:cNvGrpSpPr>
          <p:nvPr/>
        </p:nvGrpSpPr>
        <p:grpSpPr bwMode="auto">
          <a:xfrm>
            <a:off x="107950" y="115888"/>
            <a:ext cx="315913" cy="503237"/>
            <a:chOff x="1017" y="69"/>
            <a:chExt cx="317" cy="503"/>
          </a:xfrm>
        </p:grpSpPr>
        <p:pic>
          <p:nvPicPr>
            <p:cNvPr id="36" name="Picture 19"/>
            <p:cNvPicPr>
              <a:picLocks noChangeAspect="1" noChangeArrowheads="1"/>
            </p:cNvPicPr>
            <p:nvPr/>
          </p:nvPicPr>
          <p:blipFill>
            <a:blip r:embed="rId5" cstate="print"/>
            <a:srcRect/>
            <a:stretch>
              <a:fillRect/>
            </a:stretch>
          </p:blipFill>
          <p:spPr bwMode="auto">
            <a:xfrm>
              <a:off x="1017" y="69"/>
              <a:ext cx="126" cy="126"/>
            </a:xfrm>
            <a:prstGeom prst="rect">
              <a:avLst/>
            </a:prstGeom>
            <a:noFill/>
            <a:ln w="9525">
              <a:noFill/>
              <a:miter lim="800000"/>
              <a:headEnd/>
              <a:tailEnd/>
            </a:ln>
          </p:spPr>
        </p:pic>
        <p:pic>
          <p:nvPicPr>
            <p:cNvPr id="37" name="Picture 20"/>
            <p:cNvPicPr>
              <a:picLocks noChangeAspect="1" noChangeArrowheads="1"/>
            </p:cNvPicPr>
            <p:nvPr/>
          </p:nvPicPr>
          <p:blipFill>
            <a:blip r:embed="rId5" cstate="print"/>
            <a:srcRect/>
            <a:stretch>
              <a:fillRect/>
            </a:stretch>
          </p:blipFill>
          <p:spPr bwMode="auto">
            <a:xfrm>
              <a:off x="1111" y="165"/>
              <a:ext cx="126" cy="126"/>
            </a:xfrm>
            <a:prstGeom prst="rect">
              <a:avLst/>
            </a:prstGeom>
            <a:noFill/>
            <a:ln w="9525">
              <a:noFill/>
              <a:miter lim="800000"/>
              <a:headEnd/>
              <a:tailEnd/>
            </a:ln>
          </p:spPr>
        </p:pic>
        <p:pic>
          <p:nvPicPr>
            <p:cNvPr id="38" name="Picture 21"/>
            <p:cNvPicPr>
              <a:picLocks noChangeAspect="1" noChangeArrowheads="1"/>
            </p:cNvPicPr>
            <p:nvPr/>
          </p:nvPicPr>
          <p:blipFill>
            <a:blip r:embed="rId5" cstate="print"/>
            <a:srcRect/>
            <a:stretch>
              <a:fillRect/>
            </a:stretch>
          </p:blipFill>
          <p:spPr bwMode="auto">
            <a:xfrm>
              <a:off x="1208" y="259"/>
              <a:ext cx="126" cy="126"/>
            </a:xfrm>
            <a:prstGeom prst="rect">
              <a:avLst/>
            </a:prstGeom>
            <a:noFill/>
            <a:ln w="9525">
              <a:noFill/>
              <a:miter lim="800000"/>
              <a:headEnd/>
              <a:tailEnd/>
            </a:ln>
          </p:spPr>
        </p:pic>
        <p:pic>
          <p:nvPicPr>
            <p:cNvPr id="39" name="Picture 22"/>
            <p:cNvPicPr>
              <a:picLocks noChangeAspect="1" noChangeArrowheads="1"/>
            </p:cNvPicPr>
            <p:nvPr/>
          </p:nvPicPr>
          <p:blipFill>
            <a:blip r:embed="rId5" cstate="print"/>
            <a:srcRect/>
            <a:stretch>
              <a:fillRect/>
            </a:stretch>
          </p:blipFill>
          <p:spPr bwMode="auto">
            <a:xfrm>
              <a:off x="1017" y="446"/>
              <a:ext cx="126" cy="126"/>
            </a:xfrm>
            <a:prstGeom prst="rect">
              <a:avLst/>
            </a:prstGeom>
            <a:noFill/>
            <a:ln w="9525">
              <a:noFill/>
              <a:miter lim="800000"/>
              <a:headEnd/>
              <a:tailEnd/>
            </a:ln>
          </p:spPr>
        </p:pic>
        <p:pic>
          <p:nvPicPr>
            <p:cNvPr id="40" name="Picture 23"/>
            <p:cNvPicPr>
              <a:picLocks noChangeAspect="1" noChangeArrowheads="1"/>
            </p:cNvPicPr>
            <p:nvPr/>
          </p:nvPicPr>
          <p:blipFill>
            <a:blip r:embed="rId5" cstate="print"/>
            <a:srcRect/>
            <a:stretch>
              <a:fillRect/>
            </a:stretch>
          </p:blipFill>
          <p:spPr bwMode="auto">
            <a:xfrm>
              <a:off x="1111" y="351"/>
              <a:ext cx="126" cy="126"/>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7"/>
          <p:cNvSpPr>
            <a:spLocks noChangeArrowheads="1"/>
          </p:cNvSpPr>
          <p:nvPr/>
        </p:nvSpPr>
        <p:spPr bwMode="auto">
          <a:xfrm>
            <a:off x="512763" y="44624"/>
            <a:ext cx="7083425" cy="573087"/>
          </a:xfrm>
          <a:prstGeom prst="rect">
            <a:avLst/>
          </a:prstGeom>
          <a:noFill/>
          <a:ln w="9525">
            <a:noFill/>
            <a:miter lim="800000"/>
            <a:headEnd/>
            <a:tailEnd/>
          </a:ln>
        </p:spPr>
        <p:txBody>
          <a:bodyPr lIns="0" tIns="0" rIns="0" bIns="0" anchor="ctr"/>
          <a:lstStyle/>
          <a:p>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CES System </a:t>
            </a:r>
            <a:r>
              <a:rPr lang="en-US" altLang="ko-KR"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KSTAR</a:t>
            </a:r>
          </a:p>
        </p:txBody>
      </p:sp>
      <p:sp>
        <p:nvSpPr>
          <p:cNvPr id="19" name="AutoShape 6"/>
          <p:cNvSpPr>
            <a:spLocks noChangeArrowheads="1"/>
          </p:cNvSpPr>
          <p:nvPr/>
        </p:nvSpPr>
        <p:spPr bwMode="ltGray">
          <a:xfrm>
            <a:off x="285750" y="836712"/>
            <a:ext cx="3675063" cy="396875"/>
          </a:xfrm>
          <a:prstGeom prst="roundRect">
            <a:avLst>
              <a:gd name="adj" fmla="val 50000"/>
            </a:avLst>
          </a:prstGeom>
          <a:gradFill rotWithShape="0">
            <a:gsLst>
              <a:gs pos="0">
                <a:srgbClr val="97CBFF"/>
              </a:gs>
              <a:gs pos="100000">
                <a:srgbClr val="0084DE"/>
              </a:gs>
            </a:gsLst>
            <a:lin ang="2700000" scaled="1"/>
          </a:gradFill>
          <a:ln w="25400" algn="ctr">
            <a:solidFill>
              <a:schemeClr val="bg1"/>
            </a:solidFill>
            <a:round/>
            <a:headEnd/>
            <a:tailEnd/>
          </a:ln>
          <a:effectLst>
            <a:outerShdw dist="35921" dir="2700000" algn="ctr" rotWithShape="0">
              <a:schemeClr val="tx2">
                <a:alpha val="50000"/>
              </a:schemeClr>
            </a:outerShdw>
          </a:effectLst>
        </p:spPr>
        <p:txBody>
          <a:bodyPr wrap="none" anchor="ctr"/>
          <a:lstStyle/>
          <a:p>
            <a:pPr algn="ctr">
              <a:defRPr/>
            </a:pPr>
            <a:r>
              <a:rPr lang="en-US" altLang="ko-KR" sz="1600" b="1" dirty="0" smtClean="0">
                <a:latin typeface="Tahoma" pitchFamily="34" charset="0"/>
                <a:ea typeface="Tahoma" pitchFamily="34" charset="0"/>
                <a:cs typeface="Tahoma" pitchFamily="34" charset="0"/>
              </a:rPr>
              <a:t>KSTAR CES system specification</a:t>
            </a:r>
            <a:endParaRPr lang="en-US" altLang="ko-KR" sz="1600" b="1" dirty="0">
              <a:latin typeface="Tahoma" pitchFamily="34" charset="0"/>
              <a:ea typeface="Tahoma" pitchFamily="34" charset="0"/>
              <a:cs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27298389"/>
              </p:ext>
            </p:extLst>
          </p:nvPr>
        </p:nvGraphicFramePr>
        <p:xfrm>
          <a:off x="3563888" y="1484784"/>
          <a:ext cx="5256584" cy="4644817"/>
        </p:xfrm>
        <a:graphic>
          <a:graphicData uri="http://schemas.openxmlformats.org/drawingml/2006/table">
            <a:tbl>
              <a:tblPr firstRow="1" bandRow="1">
                <a:tableStyleId>{21E4AEA4-8DFA-4A89-87EB-49C32662AFE0}</a:tableStyleId>
              </a:tblPr>
              <a:tblGrid>
                <a:gridCol w="2088232"/>
                <a:gridCol w="3168352"/>
              </a:tblGrid>
              <a:tr h="404596">
                <a:tc>
                  <a:txBody>
                    <a:bodyPr/>
                    <a:lstStyle/>
                    <a:p>
                      <a:pPr algn="ctr" latinLnBrk="1"/>
                      <a:r>
                        <a:rPr lang="en-US" altLang="ko-KR" sz="1400" dirty="0" smtClean="0">
                          <a:latin typeface="Tahoma" pitchFamily="34" charset="0"/>
                          <a:cs typeface="Tahoma" pitchFamily="34" charset="0"/>
                        </a:rPr>
                        <a:t>Name</a:t>
                      </a:r>
                      <a:endParaRPr lang="ko-KR" altLang="en-US" sz="1400" dirty="0">
                        <a:latin typeface="Tahoma" pitchFamily="34" charset="0"/>
                        <a:cs typeface="Tahoma" pitchFamily="34" charset="0"/>
                      </a:endParaRPr>
                    </a:p>
                  </a:txBody>
                  <a:tcPr/>
                </a:tc>
                <a:tc>
                  <a:txBody>
                    <a:bodyPr/>
                    <a:lstStyle/>
                    <a:p>
                      <a:pPr algn="ctr" latinLnBrk="1"/>
                      <a:r>
                        <a:rPr lang="en-US" altLang="ko-KR" sz="1400" dirty="0" smtClean="0">
                          <a:latin typeface="Tahoma" pitchFamily="34" charset="0"/>
                          <a:cs typeface="Tahoma" pitchFamily="34" charset="0"/>
                        </a:rPr>
                        <a:t>Target for 2010</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Time resolution</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10 </a:t>
                      </a:r>
                      <a:r>
                        <a:rPr lang="en-US" altLang="ko-KR" sz="1400" dirty="0" err="1" smtClean="0">
                          <a:latin typeface="Tahoma" pitchFamily="34" charset="0"/>
                          <a:cs typeface="Tahoma" pitchFamily="34" charset="0"/>
                        </a:rPr>
                        <a:t>ms</a:t>
                      </a:r>
                      <a:r>
                        <a:rPr lang="en-US" altLang="ko-KR" sz="1400" dirty="0" smtClean="0">
                          <a:latin typeface="Tahoma" pitchFamily="34" charset="0"/>
                          <a:cs typeface="Tahoma" pitchFamily="34" charset="0"/>
                        </a:rPr>
                        <a:t> (100 Hz)</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Spatial resolution</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10 cm (Core), 5 cm (Edge)</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Ion temperature range</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100</a:t>
                      </a:r>
                      <a:r>
                        <a:rPr lang="en-US" altLang="ko-KR" sz="1400" baseline="0" dirty="0" smtClean="0">
                          <a:latin typeface="Tahoma" pitchFamily="34" charset="0"/>
                          <a:cs typeface="Tahoma" pitchFamily="34" charset="0"/>
                        </a:rPr>
                        <a:t> </a:t>
                      </a:r>
                      <a:r>
                        <a:rPr lang="en-US" altLang="ko-KR" sz="1400" baseline="0" dirty="0" err="1" smtClean="0">
                          <a:latin typeface="Tahoma" pitchFamily="34" charset="0"/>
                          <a:cs typeface="Tahoma" pitchFamily="34" charset="0"/>
                        </a:rPr>
                        <a:t>eV</a:t>
                      </a:r>
                      <a:r>
                        <a:rPr lang="en-US" altLang="ko-KR" sz="1400" baseline="0" dirty="0" smtClean="0">
                          <a:latin typeface="Tahoma" pitchFamily="34" charset="0"/>
                          <a:cs typeface="Tahoma" pitchFamily="34" charset="0"/>
                        </a:rPr>
                        <a:t> ~ 10 </a:t>
                      </a:r>
                      <a:r>
                        <a:rPr lang="en-US" altLang="ko-KR" sz="1400" baseline="0" dirty="0" err="1" smtClean="0">
                          <a:latin typeface="Tahoma" pitchFamily="34" charset="0"/>
                          <a:cs typeface="Tahoma" pitchFamily="34" charset="0"/>
                        </a:rPr>
                        <a:t>keV</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err="1" smtClean="0">
                          <a:latin typeface="Tahoma" pitchFamily="34" charset="0"/>
                          <a:cs typeface="Tahoma" pitchFamily="34" charset="0"/>
                        </a:rPr>
                        <a:t>Toroidal</a:t>
                      </a:r>
                      <a:r>
                        <a:rPr lang="en-US" altLang="ko-KR" sz="1400" dirty="0" smtClean="0">
                          <a:latin typeface="Tahoma" pitchFamily="34" charset="0"/>
                          <a:cs typeface="Tahoma" pitchFamily="34" charset="0"/>
                        </a:rPr>
                        <a:t> velocity</a:t>
                      </a:r>
                      <a:r>
                        <a:rPr lang="en-US" altLang="ko-KR" sz="1400" baseline="0" dirty="0" smtClean="0">
                          <a:latin typeface="Tahoma" pitchFamily="34" charset="0"/>
                          <a:cs typeface="Tahoma" pitchFamily="34" charset="0"/>
                        </a:rPr>
                        <a:t> range</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4 km/sec ~ 100 km/sec</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Accuracy</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10 %</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System location</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Active CES – M port, </a:t>
                      </a:r>
                      <a:r>
                        <a:rPr lang="en-US" altLang="ko-KR" sz="1400" dirty="0" err="1" smtClean="0">
                          <a:latin typeface="Tahoma" pitchFamily="34" charset="0"/>
                          <a:cs typeface="Tahoma" pitchFamily="34" charset="0"/>
                        </a:rPr>
                        <a:t>Backbround</a:t>
                      </a:r>
                      <a:r>
                        <a:rPr lang="en-US" altLang="ko-KR" sz="1400" dirty="0" smtClean="0">
                          <a:latin typeface="Tahoma" pitchFamily="34" charset="0"/>
                          <a:cs typeface="Tahoma" pitchFamily="34" charset="0"/>
                        </a:rPr>
                        <a:t> CES – A port</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No. of Channels</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8 points</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Spatial points</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R= 1800, 1900, 2000, 2100, 2150, 2200, 2250, 2300 (mm)</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NBI beam species</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Deuterium</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NBI beam energy</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Max.</a:t>
                      </a:r>
                      <a:r>
                        <a:rPr lang="en-US" altLang="ko-KR" sz="1400" baseline="0" dirty="0" smtClean="0">
                          <a:latin typeface="Tahoma" pitchFamily="34" charset="0"/>
                          <a:cs typeface="Tahoma" pitchFamily="34" charset="0"/>
                        </a:rPr>
                        <a:t> 80 </a:t>
                      </a:r>
                      <a:r>
                        <a:rPr lang="en-US" altLang="ko-KR" sz="1400" baseline="0" dirty="0" err="1" smtClean="0">
                          <a:latin typeface="Tahoma" pitchFamily="34" charset="0"/>
                          <a:cs typeface="Tahoma" pitchFamily="34" charset="0"/>
                        </a:rPr>
                        <a:t>keV</a:t>
                      </a:r>
                      <a:endParaRPr lang="ko-KR" altLang="en-US" sz="1400" dirty="0">
                        <a:latin typeface="Tahoma" pitchFamily="34" charset="0"/>
                        <a:cs typeface="Tahoma" pitchFamily="34" charset="0"/>
                      </a:endParaRPr>
                    </a:p>
                  </a:txBody>
                  <a:tcPr/>
                </a:tc>
              </a:tr>
              <a:tr h="355989">
                <a:tc>
                  <a:txBody>
                    <a:bodyPr/>
                    <a:lstStyle/>
                    <a:p>
                      <a:pPr latinLnBrk="1"/>
                      <a:r>
                        <a:rPr lang="en-US" altLang="ko-KR" sz="1400" dirty="0" smtClean="0">
                          <a:latin typeface="Tahoma" pitchFamily="34" charset="0"/>
                          <a:cs typeface="Tahoma" pitchFamily="34" charset="0"/>
                        </a:rPr>
                        <a:t>NBI beam power</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Max. 1.0 MW</a:t>
                      </a:r>
                      <a:endParaRPr lang="ko-KR" altLang="en-US" sz="1400" dirty="0">
                        <a:latin typeface="Tahoma" pitchFamily="34" charset="0"/>
                        <a:cs typeface="Tahoma" pitchFamily="34" charset="0"/>
                      </a:endParaRPr>
                    </a:p>
                  </a:txBody>
                  <a:tcPr/>
                </a:tc>
              </a:tr>
            </a:tbl>
          </a:graphicData>
        </a:graphic>
      </p:graphicFrame>
      <p:graphicFrame>
        <p:nvGraphicFramePr>
          <p:cNvPr id="29698" name="Object 2"/>
          <p:cNvGraphicFramePr>
            <a:graphicFrameLocks noChangeAspect="1"/>
          </p:cNvGraphicFramePr>
          <p:nvPr/>
        </p:nvGraphicFramePr>
        <p:xfrm>
          <a:off x="639763" y="1989138"/>
          <a:ext cx="2544762" cy="1150937"/>
        </p:xfrm>
        <a:graphic>
          <a:graphicData uri="http://schemas.openxmlformats.org/presentationml/2006/ole">
            <p:oleObj spid="_x0000_s59394" name="수식" r:id="rId4" imgW="1625400" imgH="736560" progId="Equation.3">
              <p:embed/>
            </p:oleObj>
          </a:graphicData>
        </a:graphic>
      </p:graphicFrame>
    </p:spTree>
    <p:extLst>
      <p:ext uri="{BB962C8B-B14F-4D97-AF65-F5344CB8AC3E}">
        <p14:creationId xmlns:p14="http://schemas.microsoft.com/office/powerpoint/2010/main" xmlns="" val="19694003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7"/>
          <p:cNvSpPr>
            <a:spLocks noChangeArrowheads="1"/>
          </p:cNvSpPr>
          <p:nvPr/>
        </p:nvSpPr>
        <p:spPr bwMode="auto">
          <a:xfrm>
            <a:off x="512763" y="44624"/>
            <a:ext cx="7083425" cy="573087"/>
          </a:xfrm>
          <a:prstGeom prst="rect">
            <a:avLst/>
          </a:prstGeom>
          <a:noFill/>
          <a:ln w="9525">
            <a:noFill/>
            <a:miter lim="800000"/>
            <a:headEnd/>
            <a:tailEnd/>
          </a:ln>
        </p:spPr>
        <p:txBody>
          <a:bodyPr lIns="0" tIns="0" rIns="0" bIns="0" anchor="ctr"/>
          <a:lstStyle/>
          <a:p>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CES System </a:t>
            </a:r>
            <a:r>
              <a:rPr lang="en-US" altLang="ko-KR"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 KSTAR</a:t>
            </a:r>
          </a:p>
        </p:txBody>
      </p:sp>
      <p:sp>
        <p:nvSpPr>
          <p:cNvPr id="19" name="AutoShape 6"/>
          <p:cNvSpPr>
            <a:spLocks noChangeArrowheads="1"/>
          </p:cNvSpPr>
          <p:nvPr/>
        </p:nvSpPr>
        <p:spPr bwMode="ltGray">
          <a:xfrm>
            <a:off x="285751" y="908050"/>
            <a:ext cx="2486049" cy="396875"/>
          </a:xfrm>
          <a:prstGeom prst="roundRect">
            <a:avLst>
              <a:gd name="adj" fmla="val 50000"/>
            </a:avLst>
          </a:prstGeom>
          <a:gradFill rotWithShape="0">
            <a:gsLst>
              <a:gs pos="0">
                <a:srgbClr val="97CBFF"/>
              </a:gs>
              <a:gs pos="100000">
                <a:srgbClr val="0084DE"/>
              </a:gs>
            </a:gsLst>
            <a:lin ang="2700000" scaled="1"/>
          </a:gradFill>
          <a:ln w="25400" algn="ctr">
            <a:solidFill>
              <a:schemeClr val="bg1"/>
            </a:solidFill>
            <a:round/>
            <a:headEnd/>
            <a:tailEnd/>
          </a:ln>
          <a:effectLst>
            <a:outerShdw dist="35921" dir="2700000" algn="ctr" rotWithShape="0">
              <a:schemeClr val="tx2">
                <a:alpha val="50000"/>
              </a:schemeClr>
            </a:outerShdw>
          </a:effectLst>
        </p:spPr>
        <p:txBody>
          <a:bodyPr wrap="none" anchor="ctr"/>
          <a:lstStyle/>
          <a:p>
            <a:pPr algn="ctr">
              <a:defRPr/>
            </a:pPr>
            <a:r>
              <a:rPr lang="en-US" altLang="ko-KR" sz="1600" b="1" dirty="0">
                <a:latin typeface="Tahoma" pitchFamily="34" charset="0"/>
                <a:ea typeface="Tahoma" pitchFamily="34" charset="0"/>
                <a:cs typeface="Tahoma" pitchFamily="34" charset="0"/>
              </a:rPr>
              <a:t>KSTAR </a:t>
            </a:r>
            <a:r>
              <a:rPr lang="en-US" altLang="ko-KR" sz="1600" b="1" dirty="0" smtClean="0">
                <a:latin typeface="Tahoma" pitchFamily="34" charset="0"/>
                <a:ea typeface="Tahoma" pitchFamily="34" charset="0"/>
                <a:cs typeface="Tahoma" pitchFamily="34" charset="0"/>
              </a:rPr>
              <a:t>CES </a:t>
            </a:r>
            <a:r>
              <a:rPr lang="en-US" altLang="ko-KR" sz="1600" b="1" dirty="0">
                <a:latin typeface="Tahoma" pitchFamily="34" charset="0"/>
                <a:ea typeface="Tahoma" pitchFamily="34" charset="0"/>
                <a:cs typeface="Tahoma" pitchFamily="34" charset="0"/>
              </a:rPr>
              <a:t>System</a:t>
            </a:r>
          </a:p>
        </p:txBody>
      </p:sp>
      <p:pic>
        <p:nvPicPr>
          <p:cNvPr id="12" name="Picture 1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23528" y="1412776"/>
            <a:ext cx="2349490" cy="2188827"/>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61965" y="4077072"/>
            <a:ext cx="3520320" cy="2222715"/>
          </a:xfrm>
          <a:prstGeom prst="rect">
            <a:avLst/>
          </a:prstGeom>
        </p:spPr>
      </p:pic>
      <p:pic>
        <p:nvPicPr>
          <p:cNvPr id="1026" name="Picture 2" descr="C:\Users\Hyungho\Documents\National Fusion Research Institute\UST\진단연구\CES 사진\비둘기\DSC02604.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2804775" y="-14347825"/>
            <a:ext cx="2835000" cy="37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Hyungho\Documents\National Fusion Research Institute\UST\진단연구\CES 사진\비둘기\DSC02604.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0601325" y="-16141700"/>
            <a:ext cx="2856600" cy="38088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2915816" y="1484784"/>
            <a:ext cx="1134126" cy="1512168"/>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4158018" y="1484784"/>
            <a:ext cx="1134126" cy="1512168"/>
          </a:xfrm>
          <a:prstGeom prst="rect">
            <a:avLst/>
          </a:prstGeom>
        </p:spPr>
      </p:pic>
      <p:pic>
        <p:nvPicPr>
          <p:cNvPr id="5" name="Picture 4"/>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5508104" y="1484784"/>
            <a:ext cx="2880320" cy="2024844"/>
          </a:xfrm>
          <a:prstGeom prst="rect">
            <a:avLst/>
          </a:prstGeom>
        </p:spPr>
      </p:pic>
      <p:sp>
        <p:nvSpPr>
          <p:cNvPr id="6" name="TextBox 5"/>
          <p:cNvSpPr txBox="1"/>
          <p:nvPr/>
        </p:nvSpPr>
        <p:spPr>
          <a:xfrm>
            <a:off x="729762" y="3717032"/>
            <a:ext cx="1670650" cy="246221"/>
          </a:xfrm>
          <a:prstGeom prst="rect">
            <a:avLst/>
          </a:prstGeom>
          <a:noFill/>
        </p:spPr>
        <p:txBody>
          <a:bodyPr wrap="none" rtlCol="0">
            <a:spAutoFit/>
          </a:bodyPr>
          <a:lstStyle/>
          <a:p>
            <a:r>
              <a:rPr lang="en-US" altLang="ko-KR" sz="1000" dirty="0" smtClean="0">
                <a:latin typeface="Tahoma" pitchFamily="34" charset="0"/>
                <a:ea typeface="Tahoma" pitchFamily="34" charset="0"/>
                <a:cs typeface="Tahoma" pitchFamily="34" charset="0"/>
              </a:rPr>
              <a:t>KSTAR CES system layout</a:t>
            </a:r>
            <a:endParaRPr lang="ko-KR" altLang="en-US" sz="1000" dirty="0">
              <a:latin typeface="Tahoma" pitchFamily="34" charset="0"/>
              <a:ea typeface="맑은 고딕" pitchFamily="50" charset="-127"/>
              <a:cs typeface="Tahoma" pitchFamily="34" charset="0"/>
            </a:endParaRPr>
          </a:p>
        </p:txBody>
      </p:sp>
      <p:sp>
        <p:nvSpPr>
          <p:cNvPr id="38" name="TextBox 37"/>
          <p:cNvSpPr txBox="1"/>
          <p:nvPr/>
        </p:nvSpPr>
        <p:spPr>
          <a:xfrm>
            <a:off x="899592" y="6381328"/>
            <a:ext cx="2241319" cy="246221"/>
          </a:xfrm>
          <a:prstGeom prst="rect">
            <a:avLst/>
          </a:prstGeom>
          <a:noFill/>
        </p:spPr>
        <p:txBody>
          <a:bodyPr wrap="none" rtlCol="0">
            <a:spAutoFit/>
          </a:bodyPr>
          <a:lstStyle/>
          <a:p>
            <a:r>
              <a:rPr lang="en-US" altLang="ko-KR" sz="1000" dirty="0" smtClean="0">
                <a:latin typeface="Tahoma" pitchFamily="34" charset="0"/>
                <a:ea typeface="Tahoma" pitchFamily="34" charset="0"/>
                <a:cs typeface="Tahoma" pitchFamily="34" charset="0"/>
              </a:rPr>
              <a:t>KSTAR CES data acquisition system</a:t>
            </a:r>
            <a:endParaRPr lang="ko-KR" altLang="en-US" sz="1000" dirty="0">
              <a:latin typeface="Tahoma" pitchFamily="34" charset="0"/>
              <a:ea typeface="맑은 고딕" pitchFamily="50" charset="-127"/>
              <a:cs typeface="Tahoma" pitchFamily="34" charset="0"/>
            </a:endParaRPr>
          </a:p>
        </p:txBody>
      </p:sp>
      <p:sp>
        <p:nvSpPr>
          <p:cNvPr id="39" name="TextBox 38"/>
          <p:cNvSpPr txBox="1"/>
          <p:nvPr/>
        </p:nvSpPr>
        <p:spPr>
          <a:xfrm>
            <a:off x="2915816" y="3068960"/>
            <a:ext cx="1138659" cy="400110"/>
          </a:xfrm>
          <a:prstGeom prst="rect">
            <a:avLst/>
          </a:prstGeom>
          <a:noFill/>
        </p:spPr>
        <p:txBody>
          <a:bodyPr wrap="square" rtlCol="0">
            <a:spAutoFit/>
          </a:bodyPr>
          <a:lstStyle/>
          <a:p>
            <a:r>
              <a:rPr lang="en-US" altLang="ko-KR" sz="1000" dirty="0" smtClean="0">
                <a:latin typeface="Tahoma" pitchFamily="34" charset="0"/>
                <a:ea typeface="Tahoma" pitchFamily="34" charset="0"/>
                <a:cs typeface="Tahoma" pitchFamily="34" charset="0"/>
              </a:rPr>
              <a:t>Active CES</a:t>
            </a:r>
          </a:p>
          <a:p>
            <a:r>
              <a:rPr lang="en-US" altLang="ko-KR" sz="1000" dirty="0" smtClean="0">
                <a:latin typeface="Tahoma" pitchFamily="34" charset="0"/>
                <a:ea typeface="Tahoma" pitchFamily="34" charset="0"/>
                <a:cs typeface="Tahoma" pitchFamily="34" charset="0"/>
              </a:rPr>
              <a:t>on M cassette</a:t>
            </a:r>
            <a:endParaRPr lang="ko-KR" altLang="en-US" sz="1000" dirty="0">
              <a:latin typeface="Tahoma" pitchFamily="34" charset="0"/>
              <a:cs typeface="Tahoma" pitchFamily="34" charset="0"/>
            </a:endParaRPr>
          </a:p>
        </p:txBody>
      </p:sp>
      <p:sp>
        <p:nvSpPr>
          <p:cNvPr id="40" name="TextBox 39"/>
          <p:cNvSpPr txBox="1"/>
          <p:nvPr/>
        </p:nvSpPr>
        <p:spPr>
          <a:xfrm>
            <a:off x="4099742" y="3068960"/>
            <a:ext cx="1192338" cy="400110"/>
          </a:xfrm>
          <a:prstGeom prst="rect">
            <a:avLst/>
          </a:prstGeom>
          <a:noFill/>
        </p:spPr>
        <p:txBody>
          <a:bodyPr wrap="square" rtlCol="0">
            <a:spAutoFit/>
          </a:bodyPr>
          <a:lstStyle/>
          <a:p>
            <a:r>
              <a:rPr lang="en-US" altLang="ko-KR" sz="1000" dirty="0" smtClean="0">
                <a:latin typeface="Tahoma" pitchFamily="34" charset="0"/>
                <a:ea typeface="Tahoma" pitchFamily="34" charset="0"/>
                <a:cs typeface="Tahoma" pitchFamily="34" charset="0"/>
              </a:rPr>
              <a:t>Background CES</a:t>
            </a:r>
          </a:p>
          <a:p>
            <a:r>
              <a:rPr lang="en-US" altLang="ko-KR" sz="1000" dirty="0" smtClean="0">
                <a:latin typeface="Tahoma" pitchFamily="34" charset="0"/>
                <a:ea typeface="Tahoma" pitchFamily="34" charset="0"/>
                <a:cs typeface="Tahoma" pitchFamily="34" charset="0"/>
              </a:rPr>
              <a:t>on A cassette</a:t>
            </a:r>
            <a:endParaRPr lang="ko-KR" altLang="en-US" sz="1000" dirty="0">
              <a:latin typeface="Tahoma" pitchFamily="34" charset="0"/>
              <a:cs typeface="Tahoma" pitchFamily="34" charset="0"/>
            </a:endParaRPr>
          </a:p>
        </p:txBody>
      </p:sp>
      <p:sp>
        <p:nvSpPr>
          <p:cNvPr id="41" name="TextBox 40"/>
          <p:cNvSpPr txBox="1"/>
          <p:nvPr/>
        </p:nvSpPr>
        <p:spPr>
          <a:xfrm>
            <a:off x="5724128" y="3501008"/>
            <a:ext cx="2247731" cy="246221"/>
          </a:xfrm>
          <a:prstGeom prst="rect">
            <a:avLst/>
          </a:prstGeom>
          <a:noFill/>
        </p:spPr>
        <p:txBody>
          <a:bodyPr wrap="none" rtlCol="0">
            <a:spAutoFit/>
          </a:bodyPr>
          <a:lstStyle/>
          <a:p>
            <a:r>
              <a:rPr lang="en-US" altLang="ko-KR" sz="1000" dirty="0" smtClean="0">
                <a:latin typeface="Tahoma" pitchFamily="34" charset="0"/>
                <a:ea typeface="Tahoma" pitchFamily="34" charset="0"/>
                <a:cs typeface="Tahoma" pitchFamily="34" charset="0"/>
              </a:rPr>
              <a:t>Spectroscopy system for KSTAR CES</a:t>
            </a:r>
            <a:endParaRPr lang="ko-KR" altLang="en-US" sz="1000" dirty="0">
              <a:latin typeface="Tahoma" pitchFamily="34" charset="0"/>
              <a:cs typeface="Tahoma" pitchFamily="34" charset="0"/>
            </a:endParaRPr>
          </a:p>
        </p:txBody>
      </p:sp>
      <p:sp>
        <p:nvSpPr>
          <p:cNvPr id="7" name="Rounded Rectangle 6"/>
          <p:cNvSpPr/>
          <p:nvPr/>
        </p:nvSpPr>
        <p:spPr>
          <a:xfrm>
            <a:off x="4054475" y="4077072"/>
            <a:ext cx="4549973" cy="201622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ahoma" pitchFamily="34" charset="0"/>
              <a:cs typeface="Tahoma" pitchFamily="34" charset="0"/>
            </a:endParaRPr>
          </a:p>
        </p:txBody>
      </p:sp>
      <p:sp>
        <p:nvSpPr>
          <p:cNvPr id="44" name="TextBox 43"/>
          <p:cNvSpPr txBox="1"/>
          <p:nvPr/>
        </p:nvSpPr>
        <p:spPr>
          <a:xfrm>
            <a:off x="4211960" y="4221088"/>
            <a:ext cx="4464496" cy="1754326"/>
          </a:xfrm>
          <a:prstGeom prst="rect">
            <a:avLst/>
          </a:prstGeom>
          <a:noFill/>
        </p:spPr>
        <p:txBody>
          <a:bodyPr wrap="square" rtlCol="0">
            <a:spAutoFit/>
          </a:bodyPr>
          <a:lstStyle/>
          <a:p>
            <a:pPr marL="171450" indent="-171450"/>
            <a:r>
              <a:rPr kumimoji="0" lang="en-US" altLang="ko-KR" dirty="0" smtClean="0">
                <a:latin typeface="Tahoma" pitchFamily="34" charset="0"/>
                <a:ea typeface="Tahoma" pitchFamily="34" charset="0"/>
                <a:cs typeface="Tahoma" pitchFamily="34" charset="0"/>
              </a:rPr>
              <a:t>  KSTAR </a:t>
            </a:r>
            <a:r>
              <a:rPr kumimoji="0" lang="en-US" altLang="ko-KR" dirty="0">
                <a:latin typeface="Tahoma" pitchFamily="34" charset="0"/>
                <a:ea typeface="Tahoma" pitchFamily="34" charset="0"/>
                <a:cs typeface="Tahoma" pitchFamily="34" charset="0"/>
              </a:rPr>
              <a:t>CES and background systems were installed </a:t>
            </a:r>
            <a:r>
              <a:rPr kumimoji="0" lang="en-US" altLang="ko-KR" dirty="0" smtClean="0">
                <a:latin typeface="Tahoma" pitchFamily="34" charset="0"/>
                <a:ea typeface="Tahoma" pitchFamily="34" charset="0"/>
                <a:cs typeface="Tahoma" pitchFamily="34" charset="0"/>
              </a:rPr>
              <a:t>successfully for </a:t>
            </a:r>
            <a:r>
              <a:rPr kumimoji="0" lang="en-US" altLang="ko-KR" dirty="0">
                <a:latin typeface="Tahoma" pitchFamily="34" charset="0"/>
                <a:ea typeface="Tahoma" pitchFamily="34" charset="0"/>
                <a:cs typeface="Tahoma" pitchFamily="34" charset="0"/>
              </a:rPr>
              <a:t>the 2010 experiment. The best lenses, optical fibers, cassette shutters, connection junction boxes, CCDs, and spectrometers were selected</a:t>
            </a:r>
            <a:r>
              <a:rPr kumimoji="0" lang="en-US" altLang="ko-KR" dirty="0" smtClean="0">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xmlns="" val="7730054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7"/>
          <p:cNvSpPr>
            <a:spLocks noChangeArrowheads="1"/>
          </p:cNvSpPr>
          <p:nvPr/>
        </p:nvSpPr>
        <p:spPr bwMode="auto">
          <a:xfrm>
            <a:off x="512763" y="119063"/>
            <a:ext cx="7083425" cy="573087"/>
          </a:xfrm>
          <a:prstGeom prst="rect">
            <a:avLst/>
          </a:prstGeom>
          <a:noFill/>
          <a:ln w="9525">
            <a:noFill/>
            <a:miter lim="800000"/>
            <a:headEnd/>
            <a:tailEnd/>
          </a:ln>
        </p:spPr>
        <p:txBody>
          <a:bodyPr lIns="0" tIns="0" rIns="0" bIns="0" anchor="ctr"/>
          <a:lstStyle/>
          <a:p>
            <a:r>
              <a:rPr lang="en-US" altLang="ko-KR" sz="2800" b="1" dirty="0" smtClean="0">
                <a:solidFill>
                  <a:schemeClr val="bg1"/>
                </a:solidFill>
                <a:latin typeface="Tahoma" pitchFamily="34" charset="0"/>
                <a:ea typeface="Tahoma" pitchFamily="34" charset="0"/>
                <a:cs typeface="Tahoma" pitchFamily="34" charset="0"/>
              </a:rPr>
              <a:t>Spectrum of CES</a:t>
            </a:r>
            <a:endParaRPr lang="en-US" altLang="ko-KR" sz="2800" b="1" dirty="0">
              <a:solidFill>
                <a:schemeClr val="bg1"/>
              </a:solidFill>
              <a:latin typeface="Tahoma" pitchFamily="34" charset="0"/>
              <a:ea typeface="Tahoma" pitchFamily="34" charset="0"/>
              <a:cs typeface="Tahoma" pitchFamily="34" charset="0"/>
            </a:endParaRPr>
          </a:p>
        </p:txBody>
      </p:sp>
      <p:sp>
        <p:nvSpPr>
          <p:cNvPr id="26" name="AutoShape 6"/>
          <p:cNvSpPr>
            <a:spLocks noChangeArrowheads="1"/>
          </p:cNvSpPr>
          <p:nvPr/>
        </p:nvSpPr>
        <p:spPr bwMode="ltGray">
          <a:xfrm>
            <a:off x="285751" y="908050"/>
            <a:ext cx="2702073" cy="396875"/>
          </a:xfrm>
          <a:prstGeom prst="roundRect">
            <a:avLst>
              <a:gd name="adj" fmla="val 50000"/>
            </a:avLst>
          </a:prstGeom>
          <a:gradFill rotWithShape="0">
            <a:gsLst>
              <a:gs pos="0">
                <a:srgbClr val="97CBFF"/>
              </a:gs>
              <a:gs pos="100000">
                <a:srgbClr val="0084DE"/>
              </a:gs>
            </a:gsLst>
            <a:lin ang="2700000" scaled="1"/>
          </a:gradFill>
          <a:ln w="25400" algn="ctr">
            <a:solidFill>
              <a:schemeClr val="bg1"/>
            </a:solidFill>
            <a:round/>
            <a:headEnd/>
            <a:tailEnd/>
          </a:ln>
          <a:effectLst>
            <a:outerShdw dist="35921" dir="2700000" algn="ctr" rotWithShape="0">
              <a:schemeClr val="tx2">
                <a:alpha val="50000"/>
              </a:schemeClr>
            </a:outerShdw>
          </a:effectLst>
        </p:spPr>
        <p:txBody>
          <a:bodyPr wrap="none" anchor="ctr"/>
          <a:lstStyle/>
          <a:p>
            <a:pPr algn="ctr">
              <a:defRPr/>
            </a:pPr>
            <a:r>
              <a:rPr lang="en-US" altLang="ko-KR" sz="1600" b="1" dirty="0">
                <a:latin typeface="Tahoma" pitchFamily="34" charset="0"/>
                <a:ea typeface="Tahoma" pitchFamily="34" charset="0"/>
                <a:cs typeface="Tahoma" pitchFamily="34" charset="0"/>
              </a:rPr>
              <a:t>KSTAR </a:t>
            </a:r>
            <a:r>
              <a:rPr lang="en-US" altLang="ko-KR" sz="1600" b="1" dirty="0" smtClean="0">
                <a:latin typeface="Tahoma" pitchFamily="34" charset="0"/>
                <a:ea typeface="Tahoma" pitchFamily="34" charset="0"/>
                <a:cs typeface="Tahoma" pitchFamily="34" charset="0"/>
              </a:rPr>
              <a:t>plasma parameter</a:t>
            </a:r>
            <a:endParaRPr lang="en-US" altLang="ko-KR" sz="1600" b="1" dirty="0">
              <a:latin typeface="Tahoma" pitchFamily="34" charset="0"/>
              <a:ea typeface="Tahoma" pitchFamily="34" charset="0"/>
              <a:cs typeface="Tahoma" pitchFamily="34" charset="0"/>
            </a:endParaRPr>
          </a:p>
        </p:txBody>
      </p:sp>
      <p:graphicFrame>
        <p:nvGraphicFramePr>
          <p:cNvPr id="27" name="Table 1"/>
          <p:cNvGraphicFramePr>
            <a:graphicFrameLocks noGrp="1"/>
          </p:cNvGraphicFramePr>
          <p:nvPr>
            <p:extLst>
              <p:ext uri="{D42A27DB-BD31-4B8C-83A1-F6EECF244321}">
                <p14:modId xmlns:p14="http://schemas.microsoft.com/office/powerpoint/2010/main" xmlns="" val="127298389"/>
              </p:ext>
            </p:extLst>
          </p:nvPr>
        </p:nvGraphicFramePr>
        <p:xfrm>
          <a:off x="395536" y="1484785"/>
          <a:ext cx="4896544" cy="1737360"/>
        </p:xfrm>
        <a:graphic>
          <a:graphicData uri="http://schemas.openxmlformats.org/drawingml/2006/table">
            <a:tbl>
              <a:tblPr firstRow="1" bandRow="1">
                <a:tableStyleId>{21E4AEA4-8DFA-4A89-87EB-49C32662AFE0}</a:tableStyleId>
              </a:tblPr>
              <a:tblGrid>
                <a:gridCol w="1945202"/>
                <a:gridCol w="2951342"/>
              </a:tblGrid>
              <a:tr h="252659">
                <a:tc>
                  <a:txBody>
                    <a:bodyPr/>
                    <a:lstStyle/>
                    <a:p>
                      <a:pPr algn="ctr" latinLnBrk="1"/>
                      <a:r>
                        <a:rPr lang="en-US" altLang="ko-KR" sz="1400" dirty="0" smtClean="0">
                          <a:latin typeface="Tahoma" pitchFamily="34" charset="0"/>
                          <a:cs typeface="Tahoma" pitchFamily="34" charset="0"/>
                        </a:rPr>
                        <a:t>Name</a:t>
                      </a:r>
                      <a:endParaRPr lang="ko-KR" altLang="en-US" sz="1400" dirty="0">
                        <a:latin typeface="Tahoma" pitchFamily="34" charset="0"/>
                        <a:cs typeface="Tahoma" pitchFamily="34" charset="0"/>
                      </a:endParaRPr>
                    </a:p>
                  </a:txBody>
                  <a:tcPr/>
                </a:tc>
                <a:tc>
                  <a:txBody>
                    <a:bodyPr/>
                    <a:lstStyle/>
                    <a:p>
                      <a:pPr algn="ctr" latinLnBrk="1"/>
                      <a:r>
                        <a:rPr lang="en-US" altLang="ko-KR" sz="1400" dirty="0" smtClean="0">
                          <a:latin typeface="Tahoma" pitchFamily="34" charset="0"/>
                          <a:cs typeface="Tahoma" pitchFamily="34" charset="0"/>
                        </a:rPr>
                        <a:t>Target for 2010</a:t>
                      </a:r>
                      <a:endParaRPr lang="ko-KR" altLang="en-US" sz="1400" dirty="0">
                        <a:latin typeface="Tahoma" pitchFamily="34" charset="0"/>
                        <a:cs typeface="Tahoma" pitchFamily="34" charset="0"/>
                      </a:endParaRPr>
                    </a:p>
                  </a:txBody>
                  <a:tcPr/>
                </a:tc>
              </a:tr>
              <a:tr h="252659">
                <a:tc>
                  <a:txBody>
                    <a:bodyPr/>
                    <a:lstStyle/>
                    <a:p>
                      <a:pPr latinLnBrk="1"/>
                      <a:r>
                        <a:rPr lang="en-US" altLang="ko-KR" sz="1400" dirty="0" smtClean="0">
                          <a:latin typeface="Tahoma" pitchFamily="34" charset="0"/>
                          <a:cs typeface="Tahoma" pitchFamily="34" charset="0"/>
                        </a:rPr>
                        <a:t>Time resolution</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20 ms (100 Hz)</a:t>
                      </a:r>
                      <a:endParaRPr lang="ko-KR" altLang="en-US" sz="1400" dirty="0">
                        <a:latin typeface="Tahoma" pitchFamily="34" charset="0"/>
                        <a:cs typeface="Tahoma" pitchFamily="34" charset="0"/>
                      </a:endParaRPr>
                    </a:p>
                  </a:txBody>
                  <a:tcPr/>
                </a:tc>
              </a:tr>
              <a:tr h="252659">
                <a:tc>
                  <a:txBody>
                    <a:bodyPr/>
                    <a:lstStyle/>
                    <a:p>
                      <a:pPr latinLnBrk="1"/>
                      <a:r>
                        <a:rPr lang="en-US" altLang="ko-KR" sz="1400" dirty="0" smtClean="0">
                          <a:latin typeface="Tahoma" pitchFamily="34" charset="0"/>
                          <a:cs typeface="Tahoma" pitchFamily="34" charset="0"/>
                        </a:rPr>
                        <a:t>Magnetic</a:t>
                      </a:r>
                      <a:r>
                        <a:rPr lang="en-US" altLang="ko-KR" sz="1400" baseline="0" dirty="0" smtClean="0">
                          <a:latin typeface="Tahoma" pitchFamily="34" charset="0"/>
                          <a:cs typeface="Tahoma" pitchFamily="34" charset="0"/>
                        </a:rPr>
                        <a:t> field</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2T</a:t>
                      </a:r>
                      <a:endParaRPr lang="ko-KR" altLang="en-US" sz="1400" dirty="0">
                        <a:latin typeface="Tahoma" pitchFamily="34" charset="0"/>
                        <a:cs typeface="Tahoma" pitchFamily="34" charset="0"/>
                      </a:endParaRPr>
                    </a:p>
                  </a:txBody>
                  <a:tcPr/>
                </a:tc>
              </a:tr>
              <a:tr h="252659">
                <a:tc>
                  <a:txBody>
                    <a:bodyPr/>
                    <a:lstStyle/>
                    <a:p>
                      <a:pPr latinLnBrk="1"/>
                      <a:r>
                        <a:rPr lang="en-US" altLang="ko-KR" sz="1400" dirty="0" smtClean="0">
                          <a:latin typeface="Tahoma" pitchFamily="34" charset="0"/>
                          <a:cs typeface="Tahoma" pitchFamily="34" charset="0"/>
                        </a:rPr>
                        <a:t>Fuel gas</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D</a:t>
                      </a:r>
                      <a:r>
                        <a:rPr lang="en-US" altLang="ko-KR" sz="1400" baseline="-25000" dirty="0" smtClean="0">
                          <a:latin typeface="Tahoma" pitchFamily="34" charset="0"/>
                          <a:cs typeface="Tahoma" pitchFamily="34" charset="0"/>
                        </a:rPr>
                        <a:t>2</a:t>
                      </a:r>
                      <a:endParaRPr lang="ko-KR" altLang="en-US" sz="1400" baseline="-25000" dirty="0">
                        <a:latin typeface="Tahoma" pitchFamily="34" charset="0"/>
                        <a:cs typeface="Tahoma" pitchFamily="34" charset="0"/>
                      </a:endParaRPr>
                    </a:p>
                  </a:txBody>
                  <a:tcPr/>
                </a:tc>
              </a:tr>
              <a:tr h="429521">
                <a:tc>
                  <a:txBody>
                    <a:bodyPr/>
                    <a:lstStyle/>
                    <a:p>
                      <a:pPr latinLnBrk="1"/>
                      <a:r>
                        <a:rPr lang="en-US" altLang="ko-KR" sz="1400" dirty="0" smtClean="0">
                          <a:latin typeface="Tahoma" pitchFamily="34" charset="0"/>
                          <a:cs typeface="Tahoma" pitchFamily="34" charset="0"/>
                        </a:rPr>
                        <a:t>Power</a:t>
                      </a:r>
                      <a:endParaRPr lang="ko-KR" altLang="en-US" sz="1400" dirty="0">
                        <a:latin typeface="Tahoma" pitchFamily="34" charset="0"/>
                        <a:cs typeface="Tahoma" pitchFamily="34" charset="0"/>
                      </a:endParaRPr>
                    </a:p>
                  </a:txBody>
                  <a:tcPr/>
                </a:tc>
                <a:tc>
                  <a:txBody>
                    <a:bodyPr/>
                    <a:lstStyle/>
                    <a:p>
                      <a:pPr algn="l" latinLnBrk="1"/>
                      <a:r>
                        <a:rPr lang="en-US" altLang="ko-KR" sz="1400" dirty="0" smtClean="0">
                          <a:latin typeface="Tahoma" pitchFamily="34" charset="0"/>
                          <a:cs typeface="Tahoma" pitchFamily="34" charset="0"/>
                        </a:rPr>
                        <a:t>ECH </a:t>
                      </a:r>
                      <a:r>
                        <a:rPr lang="en-US" altLang="ko-KR" sz="1400" dirty="0" err="1" smtClean="0">
                          <a:latin typeface="Tahoma" pitchFamily="34" charset="0"/>
                          <a:cs typeface="Tahoma" pitchFamily="34" charset="0"/>
                        </a:rPr>
                        <a:t>perionization</a:t>
                      </a:r>
                      <a:r>
                        <a:rPr lang="en-US" altLang="ko-KR" sz="1400" dirty="0" smtClean="0">
                          <a:latin typeface="Tahoma" pitchFamily="34" charset="0"/>
                          <a:cs typeface="Tahoma" pitchFamily="34" charset="0"/>
                        </a:rPr>
                        <a:t> + </a:t>
                      </a:r>
                      <a:r>
                        <a:rPr lang="en-US" altLang="ko-KR" sz="1400" dirty="0" err="1" smtClean="0">
                          <a:latin typeface="Tahoma" pitchFamily="34" charset="0"/>
                          <a:cs typeface="Tahoma" pitchFamily="34" charset="0"/>
                        </a:rPr>
                        <a:t>Ohmic</a:t>
                      </a:r>
                      <a:r>
                        <a:rPr lang="en-US" altLang="ko-KR" sz="1400" baseline="0" dirty="0" smtClean="0">
                          <a:latin typeface="Tahoma" pitchFamily="34" charset="0"/>
                          <a:cs typeface="Tahoma" pitchFamily="34" charset="0"/>
                        </a:rPr>
                        <a:t> heating</a:t>
                      </a:r>
                    </a:p>
                    <a:p>
                      <a:pPr algn="l" latinLnBrk="1"/>
                      <a:r>
                        <a:rPr lang="en-US" altLang="ko-KR" sz="1400" baseline="0" dirty="0" smtClean="0">
                          <a:latin typeface="Tahoma" pitchFamily="34" charset="0"/>
                          <a:cs typeface="Tahoma" pitchFamily="34" charset="0"/>
                        </a:rPr>
                        <a:t>110GHz, 330kW(-60ms-100ms)0</a:t>
                      </a:r>
                      <a:endParaRPr lang="ko-KR" altLang="en-US" sz="1400" dirty="0">
                        <a:latin typeface="Tahoma" pitchFamily="34" charset="0"/>
                        <a:cs typeface="Tahoma" pitchFamily="34" charset="0"/>
                      </a:endParaRPr>
                    </a:p>
                  </a:txBody>
                  <a:tcPr/>
                </a:tc>
              </a:tr>
            </a:tbl>
          </a:graphicData>
        </a:graphic>
      </p:graphicFrame>
      <p:sp>
        <p:nvSpPr>
          <p:cNvPr id="7" name="TextBox 6"/>
          <p:cNvSpPr txBox="1"/>
          <p:nvPr/>
        </p:nvSpPr>
        <p:spPr>
          <a:xfrm>
            <a:off x="6084168" y="2420888"/>
            <a:ext cx="2231701" cy="369332"/>
          </a:xfrm>
          <a:prstGeom prst="rect">
            <a:avLst/>
          </a:prstGeom>
          <a:noFill/>
        </p:spPr>
        <p:txBody>
          <a:bodyPr wrap="none" rtlCol="0">
            <a:spAutoFit/>
          </a:bodyPr>
          <a:lstStyle/>
          <a:p>
            <a:r>
              <a:rPr lang="en-US" altLang="ko-KR" dirty="0" smtClean="0">
                <a:latin typeface="Tahoma" pitchFamily="34" charset="0"/>
                <a:ea typeface="Tahoma" pitchFamily="34" charset="0"/>
                <a:cs typeface="Tahoma" pitchFamily="34" charset="0"/>
              </a:rPr>
              <a:t>Shot number : 3237</a:t>
            </a:r>
            <a:endParaRPr lang="ko-KR" altLang="en-US" dirty="0">
              <a:latin typeface="Tahoma" pitchFamily="34" charset="0"/>
              <a:cs typeface="Tahoma" pitchFamily="34" charset="0"/>
            </a:endParaRPr>
          </a:p>
        </p:txBody>
      </p:sp>
      <p:graphicFrame>
        <p:nvGraphicFramePr>
          <p:cNvPr id="73731" name="Object 3"/>
          <p:cNvGraphicFramePr>
            <a:graphicFrameLocks noChangeAspect="1"/>
          </p:cNvGraphicFramePr>
          <p:nvPr/>
        </p:nvGraphicFramePr>
        <p:xfrm>
          <a:off x="4499992" y="3357141"/>
          <a:ext cx="4276725" cy="3024187"/>
        </p:xfrm>
        <a:graphic>
          <a:graphicData uri="http://schemas.openxmlformats.org/presentationml/2006/ole">
            <p:oleObj spid="_x0000_s73731" name="Graph" r:id="rId3" imgW="4276800" imgH="3024720" progId="Origin50.Graph">
              <p:embed/>
            </p:oleObj>
          </a:graphicData>
        </a:graphic>
      </p:graphicFrame>
      <p:graphicFrame>
        <p:nvGraphicFramePr>
          <p:cNvPr id="73732" name="Object 4"/>
          <p:cNvGraphicFramePr>
            <a:graphicFrameLocks noChangeAspect="1"/>
          </p:cNvGraphicFramePr>
          <p:nvPr/>
        </p:nvGraphicFramePr>
        <p:xfrm>
          <a:off x="467544" y="3356992"/>
          <a:ext cx="4276725" cy="3024187"/>
        </p:xfrm>
        <a:graphic>
          <a:graphicData uri="http://schemas.openxmlformats.org/presentationml/2006/ole">
            <p:oleObj spid="_x0000_s73732" name="Graph" r:id="rId4" imgW="4276800" imgH="3024720" progId="Origin50.Graph">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6329" y="117275"/>
            <a:ext cx="8754320" cy="503590"/>
          </a:xfrm>
          <a:prstGeom prst="rect">
            <a:avLst/>
          </a:prstGeom>
          <a:noFill/>
          <a:ln w="9525">
            <a:noFill/>
            <a:miter lim="800000"/>
            <a:headEnd/>
            <a:tailEnd/>
          </a:ln>
        </p:spPr>
        <p:txBody>
          <a:bodyPr wrap="none" tIns="36000" bIns="36000" anchor="ctr">
            <a:spAutoFit/>
          </a:bodyPr>
          <a:lstStyle/>
          <a:p>
            <a:r>
              <a:rPr lang="en-US" altLang="ko-KR" sz="2800" b="1" dirty="0" smtClean="0">
                <a:solidFill>
                  <a:schemeClr val="bg1"/>
                </a:solidFill>
                <a:latin typeface="Tahoma" pitchFamily="34" charset="0"/>
                <a:ea typeface="Tahoma" pitchFamily="34" charset="0"/>
                <a:cs typeface="Tahoma" pitchFamily="34" charset="0"/>
              </a:rPr>
              <a:t>Summary and future Plan of CES measurement </a:t>
            </a:r>
            <a:endParaRPr lang="en-US" altLang="ko-KR" sz="2800" b="1" dirty="0">
              <a:solidFill>
                <a:schemeClr val="bg1"/>
              </a:solidFill>
              <a:latin typeface="Tahoma" pitchFamily="34" charset="0"/>
              <a:ea typeface="Tahoma" pitchFamily="34" charset="0"/>
              <a:cs typeface="Tahoma" pitchFamily="34" charset="0"/>
            </a:endParaRPr>
          </a:p>
        </p:txBody>
      </p:sp>
      <p:sp>
        <p:nvSpPr>
          <p:cNvPr id="5" name="내용 개체 틀 2"/>
          <p:cNvSpPr txBox="1">
            <a:spLocks/>
          </p:cNvSpPr>
          <p:nvPr/>
        </p:nvSpPr>
        <p:spPr bwMode="auto">
          <a:xfrm>
            <a:off x="611560" y="1075843"/>
            <a:ext cx="8064896" cy="4104576"/>
          </a:xfrm>
          <a:prstGeom prst="rect">
            <a:avLst/>
          </a:prstGeom>
          <a:noFill/>
          <a:ln w="9525">
            <a:noFill/>
            <a:miter lim="800000"/>
            <a:headEnd/>
            <a:tailEnd/>
          </a:ln>
        </p:spPr>
        <p:txBody>
          <a:bodyPr wrap="square" lIns="72000" tIns="36000" rIns="72000" bIns="36000">
            <a:spAutoFit/>
          </a:bodyPr>
          <a:lstStyle/>
          <a:p>
            <a:pPr marL="360000" indent="-360000">
              <a:lnSpc>
                <a:spcPct val="150000"/>
              </a:lnSpc>
              <a:buFont typeface="Wingdings" pitchFamily="2" charset="2"/>
              <a:buChar char="v"/>
            </a:pPr>
            <a:r>
              <a:rPr kumimoji="0" lang="en-US" altLang="ko-KR" b="1" dirty="0" smtClean="0">
                <a:solidFill>
                  <a:srgbClr val="0070C0"/>
                </a:solidFill>
                <a:latin typeface="Tahoma" pitchFamily="34" charset="0"/>
                <a:ea typeface="Tahoma" pitchFamily="34" charset="0"/>
                <a:cs typeface="Tahoma" pitchFamily="34" charset="0"/>
              </a:rPr>
              <a:t>KSTAR CES </a:t>
            </a:r>
            <a:r>
              <a:rPr kumimoji="0" lang="en-US" altLang="ko-KR" dirty="0" smtClean="0">
                <a:latin typeface="Tahoma" pitchFamily="34" charset="0"/>
                <a:ea typeface="Tahoma" pitchFamily="34" charset="0"/>
                <a:cs typeface="Tahoma" pitchFamily="34" charset="0"/>
              </a:rPr>
              <a:t>will use background methods to measuring </a:t>
            </a:r>
            <a:r>
              <a:rPr kumimoji="0" lang="en-US" altLang="ko-KR" dirty="0" smtClean="0">
                <a:solidFill>
                  <a:srgbClr val="0070C0"/>
                </a:solidFill>
                <a:latin typeface="Tahoma" pitchFamily="34" charset="0"/>
                <a:ea typeface="Tahoma" pitchFamily="34" charset="0"/>
                <a:cs typeface="Tahoma" pitchFamily="34" charset="0"/>
              </a:rPr>
              <a:t>the ion temperature and </a:t>
            </a:r>
            <a:r>
              <a:rPr kumimoji="0" lang="en-US" altLang="ko-KR" dirty="0" err="1" smtClean="0">
                <a:solidFill>
                  <a:srgbClr val="0070C0"/>
                </a:solidFill>
                <a:latin typeface="Tahoma" pitchFamily="34" charset="0"/>
                <a:ea typeface="Tahoma" pitchFamily="34" charset="0"/>
                <a:cs typeface="Tahoma" pitchFamily="34" charset="0"/>
              </a:rPr>
              <a:t>toroidal</a:t>
            </a:r>
            <a:r>
              <a:rPr kumimoji="0" lang="en-US" altLang="ko-KR" dirty="0" smtClean="0">
                <a:solidFill>
                  <a:srgbClr val="0070C0"/>
                </a:solidFill>
                <a:latin typeface="Tahoma" pitchFamily="34" charset="0"/>
                <a:ea typeface="Tahoma" pitchFamily="34" charset="0"/>
                <a:cs typeface="Tahoma" pitchFamily="34" charset="0"/>
              </a:rPr>
              <a:t> rotation velocity profiles </a:t>
            </a:r>
            <a:r>
              <a:rPr kumimoji="0" lang="en-US" altLang="ko-KR" dirty="0" smtClean="0">
                <a:latin typeface="Tahoma" pitchFamily="34" charset="0"/>
                <a:ea typeface="Tahoma" pitchFamily="34" charset="0"/>
                <a:cs typeface="Tahoma" pitchFamily="34" charset="0"/>
              </a:rPr>
              <a:t>for this campaign.</a:t>
            </a:r>
          </a:p>
          <a:p>
            <a:pPr marL="360000" indent="-360000">
              <a:lnSpc>
                <a:spcPct val="150000"/>
              </a:lnSpc>
              <a:buFont typeface="Wingdings" pitchFamily="2" charset="2"/>
              <a:buChar char="v"/>
            </a:pPr>
            <a:r>
              <a:rPr lang="en-US" altLang="ko-KR" dirty="0" smtClean="0">
                <a:latin typeface="Tahoma" pitchFamily="34" charset="0"/>
                <a:ea typeface="Tahoma" pitchFamily="34" charset="0"/>
                <a:cs typeface="Tahoma" pitchFamily="34" charset="0"/>
              </a:rPr>
              <a:t>17 channels – background CES (8), active CES (8), calibration (1)- are used  to obtain radial profiles of ion temperature and rotation velocity</a:t>
            </a:r>
          </a:p>
          <a:p>
            <a:pPr marL="360000" indent="-360000">
              <a:lnSpc>
                <a:spcPct val="200000"/>
              </a:lnSpc>
              <a:buFont typeface="Wingdings" pitchFamily="2" charset="2"/>
              <a:buChar char="v"/>
            </a:pPr>
            <a:r>
              <a:rPr lang="en-US" altLang="ko-KR" dirty="0" smtClean="0">
                <a:latin typeface="Tahoma" pitchFamily="34" charset="0"/>
                <a:ea typeface="Tahoma" pitchFamily="34" charset="0"/>
                <a:cs typeface="Tahoma" pitchFamily="34" charset="0"/>
              </a:rPr>
              <a:t>The wavelength (CVI 5292Å(n=8-7)) and intensity calibration for each radial position were finished.</a:t>
            </a:r>
          </a:p>
          <a:p>
            <a:pPr marL="360000" indent="-360000">
              <a:lnSpc>
                <a:spcPct val="150000"/>
              </a:lnSpc>
              <a:buFont typeface="Wingdings" pitchFamily="2" charset="2"/>
              <a:buChar char="v"/>
            </a:pPr>
            <a:r>
              <a:rPr lang="en-US" altLang="ko-KR" dirty="0" smtClean="0">
                <a:latin typeface="Tahoma" pitchFamily="34" charset="0"/>
                <a:ea typeface="Tahoma" pitchFamily="34" charset="0"/>
                <a:cs typeface="Tahoma" pitchFamily="34" charset="0"/>
              </a:rPr>
              <a:t> The spectrum analysis tools study based on Atomic Data will be start.</a:t>
            </a:r>
          </a:p>
          <a:p>
            <a:pPr marL="250825" indent="-250825" eaLnBrk="0" latinLnBrk="0" hangingPunct="0">
              <a:spcBef>
                <a:spcPts val="600"/>
              </a:spcBef>
              <a:spcAft>
                <a:spcPts val="600"/>
              </a:spcAft>
            </a:pPr>
            <a:r>
              <a:rPr lang="en-US" altLang="ko-KR" dirty="0" smtClean="0">
                <a:latin typeface="Tahoma" pitchFamily="34" charset="0"/>
                <a:ea typeface="Tahoma" pitchFamily="34" charset="0"/>
                <a:cs typeface="Tahoma" pitchFamily="34" charset="0"/>
              </a:rPr>
              <a:t>    -  To distinguish species inside measured spectrum . </a:t>
            </a:r>
          </a:p>
          <a:p>
            <a:pPr marL="360000" indent="-360000">
              <a:lnSpc>
                <a:spcPct val="150000"/>
              </a:lnSpc>
              <a:buFont typeface="Wingdings" pitchFamily="2" charset="2"/>
              <a:buChar char="v"/>
            </a:pPr>
            <a:r>
              <a:rPr lang="en-US" altLang="ko-KR" dirty="0" smtClean="0">
                <a:latin typeface="Tahoma" pitchFamily="34" charset="0"/>
                <a:ea typeface="Tahoma" pitchFamily="34" charset="0"/>
                <a:cs typeface="Tahoma" pitchFamily="34" charset="0"/>
              </a:rPr>
              <a:t>We has interest in developing </a:t>
            </a:r>
            <a:r>
              <a:rPr lang="en-US" altLang="ko-KR" dirty="0" smtClean="0">
                <a:solidFill>
                  <a:srgbClr val="0070C0"/>
                </a:solidFill>
                <a:latin typeface="Tahoma" pitchFamily="34" charset="0"/>
                <a:ea typeface="Tahoma" pitchFamily="34" charset="0"/>
                <a:cs typeface="Tahoma" pitchFamily="34" charset="0"/>
              </a:rPr>
              <a:t>physics program on impurity study</a:t>
            </a:r>
            <a:r>
              <a:rPr lang="en-US" altLang="ko-KR" dirty="0" smtClean="0">
                <a:latin typeface="Tahoma" pitchFamily="34" charset="0"/>
                <a:ea typeface="Tahoma" pitchFamily="34" charset="0"/>
                <a:cs typeface="Tahoma"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간지"/>
          <p:cNvPicPr>
            <a:picLocks noChangeAspect="1" noChangeArrowheads="1"/>
          </p:cNvPicPr>
          <p:nvPr/>
        </p:nvPicPr>
        <p:blipFill>
          <a:blip r:embed="rId2" cstate="print">
            <a:lum bright="10000" contrast="20000"/>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123" name="TextBox 3"/>
          <p:cNvSpPr txBox="1">
            <a:spLocks noChangeArrowheads="1"/>
          </p:cNvSpPr>
          <p:nvPr/>
        </p:nvSpPr>
        <p:spPr bwMode="auto">
          <a:xfrm>
            <a:off x="3419872" y="2642136"/>
            <a:ext cx="3664421" cy="1938992"/>
          </a:xfrm>
          <a:prstGeom prst="rect">
            <a:avLst/>
          </a:prstGeom>
          <a:noFill/>
          <a:ln w="9525">
            <a:noFill/>
            <a:miter lim="800000"/>
            <a:headEnd/>
            <a:tailEnd/>
          </a:ln>
        </p:spPr>
        <p:txBody>
          <a:bodyPr wrap="square">
            <a:spAutoFit/>
          </a:bodyPr>
          <a:lstStyle/>
          <a:p>
            <a:pPr marL="355600" indent="-355600" algn="ctr"/>
            <a:r>
              <a:rPr lang="en-US" altLang="ko-KR" sz="4000" b="1" dirty="0" smtClean="0">
                <a:latin typeface="맑은 고딕" pitchFamily="50" charset="-127"/>
                <a:ea typeface="맑은 고딕" pitchFamily="50" charset="-127"/>
              </a:rPr>
              <a:t>III. Activities of ITER Korea</a:t>
            </a:r>
            <a:endParaRPr lang="ko-KR" altLang="en-US" sz="4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연구자료\adas학회\발표자료\2010\contribution.jpg"/>
          <p:cNvPicPr>
            <a:picLocks noChangeAspect="1" noChangeArrowheads="1"/>
          </p:cNvPicPr>
          <p:nvPr/>
        </p:nvPicPr>
        <p:blipFill>
          <a:blip r:embed="rId3" cstate="print"/>
          <a:srcRect/>
          <a:stretch>
            <a:fillRect/>
          </a:stretch>
        </p:blipFill>
        <p:spPr bwMode="auto">
          <a:xfrm>
            <a:off x="611560" y="836712"/>
            <a:ext cx="8073624" cy="5328592"/>
          </a:xfrm>
          <a:prstGeom prst="rect">
            <a:avLst/>
          </a:prstGeom>
          <a:noFill/>
        </p:spPr>
      </p:pic>
      <p:sp>
        <p:nvSpPr>
          <p:cNvPr id="6" name="TextBox 5"/>
          <p:cNvSpPr txBox="1"/>
          <p:nvPr/>
        </p:nvSpPr>
        <p:spPr>
          <a:xfrm>
            <a:off x="467544" y="44624"/>
            <a:ext cx="7297190" cy="523220"/>
          </a:xfrm>
          <a:prstGeom prst="rect">
            <a:avLst/>
          </a:prstGeom>
          <a:noFill/>
        </p:spPr>
        <p:txBody>
          <a:bodyPr wrap="none" rtlCol="0">
            <a:spAutoFit/>
          </a:bodyPr>
          <a:lstStyle/>
          <a:p>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10 procurement item of the ITER Korea</a:t>
            </a:r>
            <a:endParaRPr lang="ko-KR" altLang="en-US" sz="28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간지"/>
          <p:cNvPicPr>
            <a:picLocks noChangeAspect="1" noChangeArrowheads="1"/>
          </p:cNvPicPr>
          <p:nvPr/>
        </p:nvPicPr>
        <p:blipFill>
          <a:blip r:embed="rId2" cstate="print">
            <a:lum bright="10000" contrast="20000"/>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123" name="TextBox 3"/>
          <p:cNvSpPr txBox="1">
            <a:spLocks noChangeArrowheads="1"/>
          </p:cNvSpPr>
          <p:nvPr/>
        </p:nvSpPr>
        <p:spPr bwMode="auto">
          <a:xfrm>
            <a:off x="3419872" y="2753633"/>
            <a:ext cx="3744416" cy="1323439"/>
          </a:xfrm>
          <a:prstGeom prst="rect">
            <a:avLst/>
          </a:prstGeom>
          <a:noFill/>
          <a:ln w="9525">
            <a:noFill/>
            <a:miter lim="800000"/>
            <a:headEnd/>
            <a:tailEnd/>
          </a:ln>
        </p:spPr>
        <p:txBody>
          <a:bodyPr wrap="square">
            <a:spAutoFit/>
          </a:bodyPr>
          <a:lstStyle/>
          <a:p>
            <a:pPr marL="447675" indent="-447675"/>
            <a:r>
              <a:rPr lang="en-US" altLang="ko-KR" sz="4000" b="1" dirty="0">
                <a:latin typeface="맑은 고딕" pitchFamily="50" charset="-127"/>
                <a:ea typeface="맑은 고딕" pitchFamily="50" charset="-127"/>
              </a:rPr>
              <a:t>I. </a:t>
            </a:r>
            <a:r>
              <a:rPr lang="en-US" altLang="ko-KR" sz="4000" b="1" dirty="0" smtClean="0">
                <a:latin typeface="맑은 고딕" pitchFamily="50" charset="-127"/>
                <a:ea typeface="맑은 고딕" pitchFamily="50" charset="-127"/>
              </a:rPr>
              <a:t>Introduction       of NFRI</a:t>
            </a:r>
            <a:endParaRPr lang="ko-KR" altLang="en-US" sz="4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70024" y="116456"/>
            <a:ext cx="4429418" cy="503590"/>
          </a:xfrm>
          <a:prstGeom prst="rect">
            <a:avLst/>
          </a:prstGeom>
          <a:noFill/>
          <a:ln w="9525">
            <a:noFill/>
            <a:miter lim="800000"/>
            <a:headEnd/>
            <a:tailEnd/>
          </a:ln>
        </p:spPr>
        <p:txBody>
          <a:bodyPr wrap="none" tIns="36000" bIns="36000" anchor="ctr">
            <a:spAutoFit/>
          </a:bodyPr>
          <a:lstStyle/>
          <a:p>
            <a:pPr>
              <a:spcBef>
                <a:spcPct val="20000"/>
              </a:spcBef>
            </a:pPr>
            <a:r>
              <a:rPr lang="en-US" altLang="ko-KR" sz="2800" b="1" dirty="0">
                <a:solidFill>
                  <a:schemeClr val="bg1"/>
                </a:solidFill>
                <a:latin typeface="Tahoma" pitchFamily="34" charset="0"/>
                <a:ea typeface="Tahoma" pitchFamily="34" charset="0"/>
                <a:cs typeface="Tahoma" pitchFamily="34" charset="0"/>
              </a:rPr>
              <a:t>ITER VUV Spectroscopy</a:t>
            </a:r>
          </a:p>
        </p:txBody>
      </p:sp>
      <p:sp>
        <p:nvSpPr>
          <p:cNvPr id="6147" name="Text Box 4"/>
          <p:cNvSpPr txBox="1">
            <a:spLocks noChangeArrowheads="1"/>
          </p:cNvSpPr>
          <p:nvPr/>
        </p:nvSpPr>
        <p:spPr bwMode="auto">
          <a:xfrm>
            <a:off x="276225" y="3716338"/>
            <a:ext cx="8543925" cy="2643801"/>
          </a:xfrm>
          <a:prstGeom prst="rect">
            <a:avLst/>
          </a:prstGeom>
          <a:noFill/>
          <a:ln w="9525">
            <a:solidFill>
              <a:srgbClr val="008000"/>
            </a:solidFill>
            <a:miter lim="800000"/>
            <a:headEnd/>
            <a:tailEnd/>
          </a:ln>
        </p:spPr>
        <p:txBody>
          <a:bodyPr>
            <a:spAutoFit/>
          </a:bodyPr>
          <a:lstStyle/>
          <a:p>
            <a:pPr eaLnBrk="0" latinLnBrk="0" hangingPunct="0">
              <a:lnSpc>
                <a:spcPct val="110000"/>
              </a:lnSpc>
              <a:spcAft>
                <a:spcPct val="20000"/>
              </a:spcAft>
              <a:buFont typeface="Wingdings" pitchFamily="2" charset="2"/>
              <a:buChar char="u"/>
            </a:pPr>
            <a:r>
              <a:rPr kumimoji="0" lang="en-GB" altLang="ko-KR" dirty="0">
                <a:solidFill>
                  <a:srgbClr val="FF0000"/>
                </a:solidFill>
                <a:latin typeface="Tahoma" pitchFamily="34" charset="0"/>
                <a:ea typeface="Tahoma" pitchFamily="34" charset="0"/>
                <a:cs typeface="Tahoma" pitchFamily="34" charset="0"/>
              </a:rPr>
              <a:t> Elements which may be abundant in the ITER plasma:</a:t>
            </a:r>
          </a:p>
          <a:p>
            <a:pPr lvl="1" eaLnBrk="0" latinLnBrk="0" hangingPunct="0">
              <a:lnSpc>
                <a:spcPct val="110000"/>
              </a:lnSpc>
              <a:spcAft>
                <a:spcPct val="20000"/>
              </a:spcAft>
              <a:buFontTx/>
              <a:buChar char="•"/>
            </a:pPr>
            <a:r>
              <a:rPr kumimoji="0" lang="en-GB" altLang="ko-KR" sz="1600" b="1" dirty="0">
                <a:solidFill>
                  <a:schemeClr val="accent2"/>
                </a:solidFill>
                <a:latin typeface="Tahoma" pitchFamily="34" charset="0"/>
                <a:ea typeface="Tahoma" pitchFamily="34" charset="0"/>
                <a:cs typeface="Tahoma" pitchFamily="34" charset="0"/>
              </a:rPr>
              <a:t> First wall materials:	 	</a:t>
            </a:r>
            <a:r>
              <a:rPr kumimoji="0" lang="en-GB" altLang="ko-KR" sz="1600" b="1" dirty="0">
                <a:solidFill>
                  <a:srgbClr val="FF0000"/>
                </a:solidFill>
                <a:latin typeface="Tahoma" pitchFamily="34" charset="0"/>
                <a:ea typeface="Tahoma" pitchFamily="34" charset="0"/>
                <a:cs typeface="Tahoma" pitchFamily="34" charset="0"/>
              </a:rPr>
              <a:t>Be, Cu (First wall), C, W (</a:t>
            </a:r>
            <a:r>
              <a:rPr kumimoji="0" lang="en-GB" altLang="ko-KR" sz="1600" b="1" dirty="0" err="1">
                <a:solidFill>
                  <a:srgbClr val="FF0000"/>
                </a:solidFill>
                <a:latin typeface="Tahoma" pitchFamily="34" charset="0"/>
                <a:ea typeface="Tahoma" pitchFamily="34" charset="0"/>
                <a:cs typeface="Tahoma" pitchFamily="34" charset="0"/>
              </a:rPr>
              <a:t>Divertor</a:t>
            </a:r>
            <a:r>
              <a:rPr kumimoji="0" lang="en-GB" altLang="ko-KR" sz="1600" b="1" dirty="0">
                <a:solidFill>
                  <a:srgbClr val="FF0000"/>
                </a:solidFill>
                <a:latin typeface="Tahoma" pitchFamily="34" charset="0"/>
                <a:ea typeface="Tahoma" pitchFamily="34" charset="0"/>
                <a:cs typeface="Tahoma" pitchFamily="34" charset="0"/>
              </a:rPr>
              <a:t>)</a:t>
            </a:r>
          </a:p>
          <a:p>
            <a:pPr lvl="1" eaLnBrk="0" latinLnBrk="0" hangingPunct="0">
              <a:lnSpc>
                <a:spcPct val="110000"/>
              </a:lnSpc>
              <a:spcAft>
                <a:spcPct val="20000"/>
              </a:spcAft>
              <a:buFontTx/>
              <a:buChar char="•"/>
            </a:pPr>
            <a:r>
              <a:rPr kumimoji="0" lang="en-GB" altLang="ko-KR" sz="1600" dirty="0">
                <a:solidFill>
                  <a:schemeClr val="accent2"/>
                </a:solidFill>
                <a:latin typeface="Tahoma" pitchFamily="34" charset="0"/>
                <a:ea typeface="Tahoma" pitchFamily="34" charset="0"/>
                <a:cs typeface="Tahoma" pitchFamily="34" charset="0"/>
              </a:rPr>
              <a:t> Fuel:			H, D, T</a:t>
            </a:r>
          </a:p>
          <a:p>
            <a:pPr lvl="1" eaLnBrk="0" latinLnBrk="0" hangingPunct="0">
              <a:lnSpc>
                <a:spcPct val="110000"/>
              </a:lnSpc>
              <a:spcAft>
                <a:spcPct val="20000"/>
              </a:spcAft>
              <a:buFontTx/>
              <a:buChar char="•"/>
            </a:pPr>
            <a:r>
              <a:rPr kumimoji="0" lang="en-GB" altLang="ko-KR" sz="1600" dirty="0">
                <a:solidFill>
                  <a:schemeClr val="accent2"/>
                </a:solidFill>
                <a:latin typeface="Tahoma" pitchFamily="34" charset="0"/>
                <a:ea typeface="Tahoma" pitchFamily="34" charset="0"/>
                <a:cs typeface="Tahoma" pitchFamily="34" charset="0"/>
              </a:rPr>
              <a:t> Fusion product:		He</a:t>
            </a:r>
          </a:p>
          <a:p>
            <a:pPr lvl="1" eaLnBrk="0" latinLnBrk="0" hangingPunct="0">
              <a:lnSpc>
                <a:spcPct val="110000"/>
              </a:lnSpc>
              <a:spcAft>
                <a:spcPct val="20000"/>
              </a:spcAft>
              <a:buFontTx/>
              <a:buChar char="•"/>
            </a:pPr>
            <a:r>
              <a:rPr kumimoji="0" lang="en-GB" altLang="ko-KR" sz="1600" dirty="0">
                <a:latin typeface="Tahoma" pitchFamily="34" charset="0"/>
                <a:ea typeface="Tahoma" pitchFamily="34" charset="0"/>
                <a:cs typeface="Tahoma" pitchFamily="34" charset="0"/>
              </a:rPr>
              <a:t> </a:t>
            </a:r>
            <a:r>
              <a:rPr kumimoji="0" lang="en-GB" altLang="ko-KR" sz="1600" dirty="0">
                <a:solidFill>
                  <a:schemeClr val="accent2"/>
                </a:solidFill>
                <a:latin typeface="Tahoma" pitchFamily="34" charset="0"/>
                <a:ea typeface="Tahoma" pitchFamily="34" charset="0"/>
                <a:cs typeface="Tahoma" pitchFamily="34" charset="0"/>
              </a:rPr>
              <a:t>Seeded impurities:		</a:t>
            </a:r>
            <a:r>
              <a:rPr kumimoji="0" lang="en-GB" altLang="ko-KR" sz="1600" b="1" dirty="0">
                <a:solidFill>
                  <a:schemeClr val="accent2"/>
                </a:solidFill>
                <a:latin typeface="Tahoma" pitchFamily="34" charset="0"/>
                <a:ea typeface="Tahoma" pitchFamily="34" charset="0"/>
                <a:cs typeface="Tahoma" pitchFamily="34" charset="0"/>
              </a:rPr>
              <a:t>N (ELMs control), Ne, </a:t>
            </a:r>
            <a:r>
              <a:rPr kumimoji="0" lang="en-GB" altLang="ko-KR" sz="1600" b="1" dirty="0" err="1">
                <a:solidFill>
                  <a:schemeClr val="accent2"/>
                </a:solidFill>
                <a:latin typeface="Tahoma" pitchFamily="34" charset="0"/>
                <a:ea typeface="Tahoma" pitchFamily="34" charset="0"/>
                <a:cs typeface="Tahoma" pitchFamily="34" charset="0"/>
              </a:rPr>
              <a:t>Ar</a:t>
            </a:r>
            <a:r>
              <a:rPr kumimoji="0" lang="en-GB" altLang="ko-KR" sz="1600" b="1" dirty="0" smtClean="0">
                <a:solidFill>
                  <a:schemeClr val="accent2"/>
                </a:solidFill>
                <a:latin typeface="Tahoma" pitchFamily="34" charset="0"/>
                <a:ea typeface="Tahoma" pitchFamily="34" charset="0"/>
                <a:cs typeface="Tahoma" pitchFamily="34" charset="0"/>
              </a:rPr>
              <a:t>,</a:t>
            </a:r>
          </a:p>
          <a:p>
            <a:pPr lvl="1" eaLnBrk="0" latinLnBrk="0" hangingPunct="0">
              <a:lnSpc>
                <a:spcPct val="110000"/>
              </a:lnSpc>
              <a:spcAft>
                <a:spcPct val="20000"/>
              </a:spcAft>
            </a:pPr>
            <a:r>
              <a:rPr kumimoji="0" lang="en-GB" altLang="ko-KR" sz="1600" b="1" dirty="0" smtClean="0">
                <a:solidFill>
                  <a:schemeClr val="accent2"/>
                </a:solidFill>
                <a:latin typeface="Tahoma" pitchFamily="34" charset="0"/>
                <a:ea typeface="Tahoma" pitchFamily="34" charset="0"/>
                <a:cs typeface="Tahoma" pitchFamily="34" charset="0"/>
              </a:rPr>
              <a:t>                                                     </a:t>
            </a:r>
            <a:r>
              <a:rPr kumimoji="0" lang="en-GB" altLang="ko-KR" sz="1600" b="1" dirty="0">
                <a:solidFill>
                  <a:schemeClr val="accent2"/>
                </a:solidFill>
                <a:latin typeface="Tahoma" pitchFamily="34" charset="0"/>
                <a:ea typeface="Tahoma" pitchFamily="34" charset="0"/>
                <a:cs typeface="Tahoma" pitchFamily="34" charset="0"/>
              </a:rPr>
              <a:t>Kr (</a:t>
            </a:r>
            <a:r>
              <a:rPr kumimoji="0" lang="en-GB" altLang="ko-KR" sz="1600" b="1" dirty="0" err="1">
                <a:solidFill>
                  <a:schemeClr val="accent2"/>
                </a:solidFill>
                <a:latin typeface="Tahoma" pitchFamily="34" charset="0"/>
                <a:ea typeface="Tahoma" pitchFamily="34" charset="0"/>
                <a:cs typeface="Tahoma" pitchFamily="34" charset="0"/>
              </a:rPr>
              <a:t>Radiative</a:t>
            </a:r>
            <a:r>
              <a:rPr kumimoji="0" lang="en-GB" altLang="ko-KR" sz="1600" b="1" dirty="0">
                <a:solidFill>
                  <a:schemeClr val="accent2"/>
                </a:solidFill>
                <a:latin typeface="Tahoma" pitchFamily="34" charset="0"/>
                <a:ea typeface="Tahoma" pitchFamily="34" charset="0"/>
                <a:cs typeface="Tahoma" pitchFamily="34" charset="0"/>
              </a:rPr>
              <a:t> </a:t>
            </a:r>
            <a:r>
              <a:rPr kumimoji="0" lang="en-GB" altLang="ko-KR" sz="1600" b="1" dirty="0" err="1">
                <a:solidFill>
                  <a:schemeClr val="accent2"/>
                </a:solidFill>
                <a:latin typeface="Tahoma" pitchFamily="34" charset="0"/>
                <a:ea typeface="Tahoma" pitchFamily="34" charset="0"/>
                <a:cs typeface="Tahoma" pitchFamily="34" charset="0"/>
              </a:rPr>
              <a:t>divertor</a:t>
            </a:r>
            <a:r>
              <a:rPr kumimoji="0" lang="en-GB" altLang="ko-KR" sz="1600" b="1" dirty="0">
                <a:solidFill>
                  <a:schemeClr val="accent2"/>
                </a:solidFill>
                <a:latin typeface="Tahoma" pitchFamily="34" charset="0"/>
                <a:ea typeface="Tahoma" pitchFamily="34" charset="0"/>
                <a:cs typeface="Tahoma" pitchFamily="34" charset="0"/>
              </a:rPr>
              <a:t>) </a:t>
            </a:r>
          </a:p>
          <a:p>
            <a:pPr lvl="1" eaLnBrk="0" latinLnBrk="0" hangingPunct="0">
              <a:lnSpc>
                <a:spcPct val="110000"/>
              </a:lnSpc>
              <a:spcAft>
                <a:spcPct val="20000"/>
              </a:spcAft>
              <a:buFontTx/>
              <a:buChar char="•"/>
            </a:pPr>
            <a:r>
              <a:rPr kumimoji="0" lang="en-GB" altLang="ko-KR" sz="1600" dirty="0">
                <a:solidFill>
                  <a:schemeClr val="accent2"/>
                </a:solidFill>
                <a:latin typeface="Tahoma" pitchFamily="34" charset="0"/>
                <a:ea typeface="Tahoma" pitchFamily="34" charset="0"/>
                <a:cs typeface="Tahoma" pitchFamily="34" charset="0"/>
              </a:rPr>
              <a:t> Structural materials:		Cr, Fe, Ni, …</a:t>
            </a:r>
          </a:p>
          <a:p>
            <a:pPr lvl="1" eaLnBrk="0" latinLnBrk="0" hangingPunct="0">
              <a:lnSpc>
                <a:spcPct val="110000"/>
              </a:lnSpc>
              <a:spcAft>
                <a:spcPct val="20000"/>
              </a:spcAft>
              <a:buFontTx/>
              <a:buChar char="•"/>
            </a:pPr>
            <a:r>
              <a:rPr kumimoji="0" lang="en-GB" altLang="ko-KR" sz="1600" dirty="0">
                <a:solidFill>
                  <a:schemeClr val="accent2"/>
                </a:solidFill>
                <a:latin typeface="Tahoma" pitchFamily="34" charset="0"/>
                <a:ea typeface="Tahoma" pitchFamily="34" charset="0"/>
                <a:cs typeface="Tahoma" pitchFamily="34" charset="0"/>
              </a:rPr>
              <a:t> Others:			Li, O, Al, Si, </a:t>
            </a:r>
            <a:r>
              <a:rPr kumimoji="0" lang="en-GB" altLang="ko-KR" sz="1600" dirty="0" err="1">
                <a:solidFill>
                  <a:schemeClr val="accent2"/>
                </a:solidFill>
                <a:latin typeface="Tahoma" pitchFamily="34" charset="0"/>
                <a:ea typeface="Tahoma" pitchFamily="34" charset="0"/>
                <a:cs typeface="Tahoma" pitchFamily="34" charset="0"/>
              </a:rPr>
              <a:t>Zr</a:t>
            </a:r>
            <a:r>
              <a:rPr kumimoji="0" lang="en-GB" altLang="ko-KR" sz="1600" dirty="0">
                <a:solidFill>
                  <a:schemeClr val="accent2"/>
                </a:solidFill>
                <a:latin typeface="Tahoma" pitchFamily="34" charset="0"/>
                <a:ea typeface="Tahoma" pitchFamily="34" charset="0"/>
                <a:cs typeface="Tahoma" pitchFamily="34" charset="0"/>
              </a:rPr>
              <a:t>, Mo, …</a:t>
            </a:r>
          </a:p>
        </p:txBody>
      </p:sp>
      <p:sp>
        <p:nvSpPr>
          <p:cNvPr id="7" name="Rectangle 5"/>
          <p:cNvSpPr>
            <a:spLocks noChangeArrowheads="1"/>
          </p:cNvSpPr>
          <p:nvPr/>
        </p:nvSpPr>
        <p:spPr bwMode="auto">
          <a:xfrm>
            <a:off x="249238" y="1093788"/>
            <a:ext cx="8604250" cy="2374900"/>
          </a:xfrm>
          <a:prstGeom prst="rect">
            <a:avLst/>
          </a:prstGeom>
          <a:noFill/>
          <a:ln w="9525">
            <a:noFill/>
            <a:miter lim="800000"/>
            <a:headEnd/>
            <a:tailEnd/>
          </a:ln>
          <a:effectLst/>
        </p:spPr>
        <p:txBody>
          <a:bodyPr lIns="0" tIns="0" rIns="0">
            <a:spAutoFit/>
          </a:bodyPr>
          <a:lstStyle/>
          <a:p>
            <a:pPr>
              <a:lnSpc>
                <a:spcPct val="105000"/>
              </a:lnSpc>
              <a:spcAft>
                <a:spcPct val="30000"/>
              </a:spcAft>
              <a:buFont typeface="Wingdings" pitchFamily="2" charset="2"/>
              <a:buChar char="u"/>
              <a:defRPr/>
            </a:pPr>
            <a:r>
              <a:rPr kumimoji="0" lang="en-GB" altLang="ko-KR" dirty="0">
                <a:solidFill>
                  <a:schemeClr val="accent2"/>
                </a:solidFill>
                <a:latin typeface="Tahoma" pitchFamily="34" charset="0"/>
                <a:ea typeface="Tahoma" pitchFamily="34" charset="0"/>
                <a:cs typeface="Tahoma" pitchFamily="34" charset="0"/>
              </a:rPr>
              <a:t> Impurity Species Monitoring:</a:t>
            </a:r>
            <a:r>
              <a:rPr kumimoji="0" lang="en-GB" altLang="ko-KR" dirty="0">
                <a:latin typeface="Tahoma" pitchFamily="34" charset="0"/>
                <a:ea typeface="Tahoma" pitchFamily="34" charset="0"/>
                <a:cs typeface="Tahoma" pitchFamily="34" charset="0"/>
              </a:rPr>
              <a:t> </a:t>
            </a:r>
          </a:p>
          <a:p>
            <a:pPr marL="360000" indent="-216000">
              <a:spcAft>
                <a:spcPts val="600"/>
              </a:spcAft>
              <a:buFont typeface="Wingdings" pitchFamily="2" charset="2"/>
              <a:buChar char="l"/>
              <a:defRPr/>
            </a:pPr>
            <a:r>
              <a:rPr kumimoji="0" lang="en-GB" altLang="ko-KR" sz="1600" dirty="0">
                <a:latin typeface="Tahoma" pitchFamily="34" charset="0"/>
                <a:ea typeface="Tahoma" pitchFamily="34" charset="0"/>
                <a:cs typeface="Tahoma" pitchFamily="34" charset="0"/>
              </a:rPr>
              <a:t>The plasma facing materials in ITER are </a:t>
            </a:r>
            <a:r>
              <a:rPr kumimoji="0" lang="en-GB" altLang="ko-KR" sz="1600" dirty="0">
                <a:solidFill>
                  <a:srgbClr val="FF0000"/>
                </a:solidFill>
                <a:latin typeface="Tahoma" pitchFamily="34" charset="0"/>
                <a:ea typeface="Tahoma" pitchFamily="34" charset="0"/>
                <a:cs typeface="Tahoma" pitchFamily="34" charset="0"/>
              </a:rPr>
              <a:t>beryllium-coated copper in the first wall</a:t>
            </a:r>
            <a:r>
              <a:rPr kumimoji="0" lang="en-GB" altLang="ko-KR" sz="1600" dirty="0">
                <a:latin typeface="Tahoma" pitchFamily="34" charset="0"/>
                <a:ea typeface="Tahoma" pitchFamily="34" charset="0"/>
                <a:cs typeface="Tahoma" pitchFamily="34" charset="0"/>
              </a:rPr>
              <a:t>, and </a:t>
            </a:r>
            <a:r>
              <a:rPr kumimoji="0" lang="en-GB" altLang="ko-KR" sz="1600" dirty="0">
                <a:solidFill>
                  <a:srgbClr val="FF0000"/>
                </a:solidFill>
                <a:latin typeface="Tahoma" pitchFamily="34" charset="0"/>
                <a:ea typeface="Tahoma" pitchFamily="34" charset="0"/>
                <a:cs typeface="Tahoma" pitchFamily="34" charset="0"/>
              </a:rPr>
              <a:t>carbon and tungsten in the </a:t>
            </a:r>
            <a:r>
              <a:rPr kumimoji="0" lang="en-GB" altLang="ko-KR" sz="1600" dirty="0" err="1">
                <a:solidFill>
                  <a:srgbClr val="FF0000"/>
                </a:solidFill>
                <a:latin typeface="Tahoma" pitchFamily="34" charset="0"/>
                <a:ea typeface="Tahoma" pitchFamily="34" charset="0"/>
                <a:cs typeface="Tahoma" pitchFamily="34" charset="0"/>
              </a:rPr>
              <a:t>divertor</a:t>
            </a:r>
            <a:r>
              <a:rPr kumimoji="0" lang="en-GB" altLang="ko-KR" sz="1600" dirty="0">
                <a:latin typeface="Tahoma" pitchFamily="34" charset="0"/>
                <a:ea typeface="Tahoma" pitchFamily="34" charset="0"/>
                <a:cs typeface="Tahoma" pitchFamily="34" charset="0"/>
              </a:rPr>
              <a:t>. </a:t>
            </a:r>
            <a:r>
              <a:rPr kumimoji="0" lang="en-GB" altLang="ko-KR" sz="1600" dirty="0" smtClean="0">
                <a:latin typeface="Tahoma" pitchFamily="34" charset="0"/>
                <a:ea typeface="Tahoma" pitchFamily="34" charset="0"/>
                <a:cs typeface="Tahoma" pitchFamily="34" charset="0"/>
              </a:rPr>
              <a:t>To effect a </a:t>
            </a:r>
            <a:r>
              <a:rPr kumimoji="0" lang="en-GB" altLang="ko-KR" sz="1600" dirty="0" err="1" smtClean="0">
                <a:latin typeface="Tahoma" pitchFamily="34" charset="0"/>
                <a:ea typeface="Tahoma" pitchFamily="34" charset="0"/>
                <a:cs typeface="Tahoma" pitchFamily="34" charset="0"/>
              </a:rPr>
              <a:t>radiative</a:t>
            </a:r>
            <a:r>
              <a:rPr kumimoji="0" lang="en-GB" altLang="ko-KR" sz="1600" dirty="0" smtClean="0">
                <a:latin typeface="Tahoma" pitchFamily="34" charset="0"/>
                <a:ea typeface="Tahoma" pitchFamily="34" charset="0"/>
                <a:cs typeface="Tahoma" pitchFamily="34" charset="0"/>
              </a:rPr>
              <a:t> </a:t>
            </a:r>
            <a:r>
              <a:rPr kumimoji="0" lang="en-GB" altLang="ko-KR" sz="1600" dirty="0" err="1" smtClean="0">
                <a:latin typeface="Tahoma" pitchFamily="34" charset="0"/>
                <a:ea typeface="Tahoma" pitchFamily="34" charset="0"/>
                <a:cs typeface="Tahoma" pitchFamily="34" charset="0"/>
              </a:rPr>
              <a:t>divertor</a:t>
            </a:r>
            <a:r>
              <a:rPr kumimoji="0" lang="en-GB" altLang="ko-KR" sz="1600" dirty="0" smtClean="0">
                <a:latin typeface="Tahoma" pitchFamily="34" charset="0"/>
                <a:ea typeface="Tahoma" pitchFamily="34" charset="0"/>
                <a:cs typeface="Tahoma" pitchFamily="34" charset="0"/>
              </a:rPr>
              <a:t>, and possibly for diagnostic use, noble </a:t>
            </a:r>
            <a:r>
              <a:rPr kumimoji="0" lang="en-GB" altLang="ko-KR" sz="1600" dirty="0">
                <a:latin typeface="Tahoma" pitchFamily="34" charset="0"/>
                <a:ea typeface="Tahoma" pitchFamily="34" charset="0"/>
                <a:cs typeface="Tahoma" pitchFamily="34" charset="0"/>
              </a:rPr>
              <a:t>gases such as neon, argon and krypton will be injected. </a:t>
            </a:r>
          </a:p>
          <a:p>
            <a:pPr marL="360000" indent="-216000">
              <a:spcAft>
                <a:spcPts val="600"/>
              </a:spcAft>
              <a:buFont typeface="Wingdings" pitchFamily="2" charset="2"/>
              <a:buChar char="l"/>
              <a:defRPr/>
            </a:pPr>
            <a:r>
              <a:rPr lang="en-US" altLang="ko-KR" sz="1600" dirty="0">
                <a:solidFill>
                  <a:srgbClr val="FF0000"/>
                </a:solidFill>
                <a:latin typeface="Tahoma" pitchFamily="34" charset="0"/>
                <a:ea typeface="Tahoma" pitchFamily="34" charset="0"/>
                <a:cs typeface="Tahoma" pitchFamily="34" charset="0"/>
              </a:rPr>
              <a:t>Real-time impurity monitoring </a:t>
            </a:r>
            <a:r>
              <a:rPr kumimoji="0" lang="en-GB" altLang="ko-KR" sz="1600" dirty="0">
                <a:latin typeface="Tahoma" pitchFamily="34" charset="0"/>
                <a:ea typeface="Tahoma" pitchFamily="34" charset="0"/>
                <a:cs typeface="Tahoma" pitchFamily="34" charset="0"/>
              </a:rPr>
              <a:t>of these elements must be obtained continuously for </a:t>
            </a:r>
            <a:r>
              <a:rPr kumimoji="0" lang="en-GB" altLang="ko-KR" sz="1600" dirty="0">
                <a:solidFill>
                  <a:schemeClr val="accent2"/>
                </a:solidFill>
                <a:latin typeface="Tahoma" pitchFamily="34" charset="0"/>
                <a:ea typeface="Tahoma" pitchFamily="34" charset="0"/>
                <a:cs typeface="Tahoma" pitchFamily="34" charset="0"/>
              </a:rPr>
              <a:t>physics reasons</a:t>
            </a:r>
            <a:r>
              <a:rPr kumimoji="0" lang="en-GB" altLang="ko-KR" sz="1600" dirty="0">
                <a:latin typeface="Tahoma" pitchFamily="34" charset="0"/>
                <a:ea typeface="Tahoma" pitchFamily="34" charset="0"/>
                <a:cs typeface="Tahoma" pitchFamily="34" charset="0"/>
              </a:rPr>
              <a:t>, but also for the </a:t>
            </a:r>
            <a:r>
              <a:rPr kumimoji="0" lang="en-GB" altLang="ko-KR" sz="1600" dirty="0">
                <a:solidFill>
                  <a:schemeClr val="accent2"/>
                </a:solidFill>
                <a:latin typeface="Tahoma" pitchFamily="34" charset="0"/>
                <a:ea typeface="Tahoma" pitchFamily="34" charset="0"/>
                <a:cs typeface="Tahoma" pitchFamily="34" charset="0"/>
              </a:rPr>
              <a:t>first-wall protection</a:t>
            </a:r>
            <a:r>
              <a:rPr kumimoji="0" lang="en-GB" altLang="ko-KR" sz="1600" dirty="0">
                <a:latin typeface="Tahoma" pitchFamily="34" charset="0"/>
                <a:ea typeface="Tahoma" pitchFamily="34" charset="0"/>
                <a:cs typeface="Tahoma" pitchFamily="34" charset="0"/>
              </a:rPr>
              <a:t> (Cu spectral lines would imply damage). </a:t>
            </a:r>
          </a:p>
          <a:p>
            <a:pPr marL="360000" indent="-216000">
              <a:spcAft>
                <a:spcPts val="600"/>
              </a:spcAft>
              <a:buFont typeface="Wingdings" pitchFamily="2" charset="2"/>
              <a:buChar char="l"/>
              <a:defRPr/>
            </a:pPr>
            <a:r>
              <a:rPr kumimoji="0" lang="en-GB" altLang="ko-KR" sz="1600" dirty="0">
                <a:solidFill>
                  <a:schemeClr val="accent2"/>
                </a:solidFill>
                <a:latin typeface="Tahoma" pitchFamily="34" charset="0"/>
                <a:ea typeface="Tahoma" pitchFamily="34" charset="0"/>
                <a:cs typeface="Tahoma" pitchFamily="34" charset="0"/>
              </a:rPr>
              <a:t>The absolute quantity </a:t>
            </a:r>
            <a:r>
              <a:rPr kumimoji="0" lang="en-GB" altLang="ko-KR" sz="1600" dirty="0">
                <a:latin typeface="Tahoma" pitchFamily="34" charset="0"/>
                <a:ea typeface="Tahoma" pitchFamily="34" charset="0"/>
                <a:cs typeface="Tahoma" pitchFamily="34" charset="0"/>
              </a:rPr>
              <a:t>of the species </a:t>
            </a:r>
            <a:r>
              <a:rPr kumimoji="0" lang="en-GB" altLang="ko-KR" sz="1600" dirty="0">
                <a:solidFill>
                  <a:schemeClr val="accent2"/>
                </a:solidFill>
                <a:latin typeface="Tahoma" pitchFamily="34" charset="0"/>
                <a:ea typeface="Tahoma" pitchFamily="34" charset="0"/>
                <a:cs typeface="Tahoma" pitchFamily="34" charset="0"/>
              </a:rPr>
              <a:t>as well as their rate of increase is required.</a:t>
            </a:r>
            <a:r>
              <a:rPr kumimoji="0" lang="en-GB" altLang="ko-KR" sz="1600" dirty="0">
                <a:latin typeface="Tahoma" pitchFamily="34" charset="0"/>
                <a:ea typeface="Tahoma" pitchFamily="34" charset="0"/>
                <a:cs typeface="Tahoma" pitchFamily="34" charset="0"/>
              </a:rPr>
              <a:t> </a:t>
            </a:r>
          </a:p>
          <a:p>
            <a:pPr marL="360000" indent="-216000">
              <a:spcAft>
                <a:spcPts val="600"/>
              </a:spcAft>
              <a:buFont typeface="Wingdings" pitchFamily="2" charset="2"/>
              <a:buChar char="l"/>
              <a:defRPr/>
            </a:pPr>
            <a:r>
              <a:rPr kumimoji="0" lang="en-GB" altLang="ko-KR" sz="1600" dirty="0">
                <a:solidFill>
                  <a:schemeClr val="accent2"/>
                </a:solidFill>
                <a:latin typeface="Tahoma" pitchFamily="34" charset="0"/>
                <a:ea typeface="Tahoma" pitchFamily="34" charset="0"/>
                <a:cs typeface="Tahoma" pitchFamily="34" charset="0"/>
              </a:rPr>
              <a:t>10 ms time resolution</a:t>
            </a:r>
            <a:r>
              <a:rPr kumimoji="0" lang="en-GB" altLang="ko-KR" sz="1600" dirty="0">
                <a:latin typeface="Tahoma" pitchFamily="34" charset="0"/>
                <a:ea typeface="Tahoma" pitchFamily="34" charset="0"/>
                <a:cs typeface="Tahoma" pitchFamily="34" charset="0"/>
              </a:rPr>
              <a:t> is required to follow intentional shape changes.</a:t>
            </a:r>
            <a:endParaRPr kumimoji="0" lang="en-GB" sz="1600" dirty="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96329" y="117275"/>
            <a:ext cx="7290778" cy="503590"/>
          </a:xfrm>
          <a:prstGeom prst="rect">
            <a:avLst/>
          </a:prstGeom>
          <a:noFill/>
          <a:ln w="9525">
            <a:noFill/>
            <a:miter lim="800000"/>
            <a:headEnd/>
            <a:tailEnd/>
          </a:ln>
        </p:spPr>
        <p:txBody>
          <a:bodyPr wrap="none" tIns="36000" bIns="36000" anchor="ctr">
            <a:spAutoFit/>
          </a:bodyPr>
          <a:lstStyle/>
          <a:p>
            <a:pPr>
              <a:spcBef>
                <a:spcPct val="20000"/>
              </a:spcBef>
            </a:pPr>
            <a:r>
              <a:rPr lang="en-US" altLang="ko-KR" sz="2800" b="1" dirty="0">
                <a:solidFill>
                  <a:schemeClr val="bg1"/>
                </a:solidFill>
                <a:latin typeface="Tahoma" pitchFamily="34" charset="0"/>
                <a:ea typeface="Tahoma" pitchFamily="34" charset="0"/>
                <a:cs typeface="Tahoma" pitchFamily="34" charset="0"/>
              </a:rPr>
              <a:t>Impurity Transport Study Plan of KODA</a:t>
            </a:r>
          </a:p>
        </p:txBody>
      </p:sp>
      <p:sp>
        <p:nvSpPr>
          <p:cNvPr id="9219" name="내용 개체 틀 2"/>
          <p:cNvSpPr txBox="1">
            <a:spLocks/>
          </p:cNvSpPr>
          <p:nvPr/>
        </p:nvSpPr>
        <p:spPr bwMode="auto">
          <a:xfrm>
            <a:off x="323528" y="836712"/>
            <a:ext cx="8572500" cy="5674237"/>
          </a:xfrm>
          <a:prstGeom prst="rect">
            <a:avLst/>
          </a:prstGeom>
          <a:noFill/>
          <a:ln w="9525">
            <a:noFill/>
            <a:miter lim="800000"/>
            <a:headEnd/>
            <a:tailEnd/>
          </a:ln>
        </p:spPr>
        <p:txBody>
          <a:bodyPr lIns="72000" tIns="36000" rIns="72000" bIns="36000">
            <a:spAutoFit/>
          </a:bodyPr>
          <a:lstStyle/>
          <a:p>
            <a:pPr marL="360000" indent="-360000" eaLnBrk="0" latinLnBrk="0" hangingPunct="0">
              <a:lnSpc>
                <a:spcPct val="150000"/>
              </a:lnSpc>
              <a:spcBef>
                <a:spcPts val="600"/>
              </a:spcBef>
              <a:spcAft>
                <a:spcPts val="600"/>
              </a:spcAft>
              <a:buFont typeface="Wingdings" pitchFamily="2" charset="2"/>
              <a:buChar char="v"/>
            </a:pPr>
            <a:r>
              <a:rPr lang="en-US" altLang="ko-KR" dirty="0">
                <a:solidFill>
                  <a:srgbClr val="FF0000"/>
                </a:solidFill>
                <a:latin typeface="Tahoma" pitchFamily="34" charset="0"/>
                <a:ea typeface="Tahoma" pitchFamily="34" charset="0"/>
                <a:cs typeface="Tahoma" pitchFamily="34" charset="0"/>
              </a:rPr>
              <a:t>Impurity modeling (or transport) codes based on Atomic Data </a:t>
            </a:r>
            <a:r>
              <a:rPr lang="en-US" altLang="ko-KR" dirty="0">
                <a:latin typeface="Tahoma" pitchFamily="34" charset="0"/>
                <a:ea typeface="Tahoma" pitchFamily="34" charset="0"/>
                <a:cs typeface="Tahoma" pitchFamily="34" charset="0"/>
              </a:rPr>
              <a:t>numerically calculate the evolution of the impurity densities in time, space, and ionization states in ITER</a:t>
            </a:r>
            <a:r>
              <a:rPr lang="en-US" altLang="ko-KR" dirty="0" smtClean="0">
                <a:latin typeface="Tahoma" pitchFamily="34" charset="0"/>
                <a:ea typeface="Tahoma" pitchFamily="34" charset="0"/>
                <a:cs typeface="Tahoma" pitchFamily="34" charset="0"/>
              </a:rPr>
              <a:t>. </a:t>
            </a:r>
          </a:p>
          <a:p>
            <a:pPr marL="360000" indent="-360000" eaLnBrk="0" latinLnBrk="0" hangingPunct="0">
              <a:lnSpc>
                <a:spcPct val="150000"/>
              </a:lnSpc>
              <a:spcBef>
                <a:spcPts val="600"/>
              </a:spcBef>
              <a:spcAft>
                <a:spcPts val="600"/>
              </a:spcAft>
              <a:buFont typeface="Wingdings" pitchFamily="2" charset="2"/>
              <a:buChar char="v"/>
            </a:pPr>
            <a:r>
              <a:rPr lang="en-US" altLang="ko-KR" dirty="0" smtClean="0">
                <a:latin typeface="Tahoma" pitchFamily="34" charset="0"/>
                <a:ea typeface="Tahoma" pitchFamily="34" charset="0"/>
                <a:cs typeface="Tahoma" pitchFamily="34" charset="0"/>
              </a:rPr>
              <a:t>K</a:t>
            </a:r>
            <a:r>
              <a:rPr lang="en-US" altLang="ko-KR" dirty="0" smtClean="0">
                <a:solidFill>
                  <a:schemeClr val="accent2"/>
                </a:solidFill>
                <a:latin typeface="Tahoma" pitchFamily="34" charset="0"/>
                <a:ea typeface="Tahoma" pitchFamily="34" charset="0"/>
                <a:cs typeface="Tahoma" pitchFamily="34" charset="0"/>
              </a:rPr>
              <a:t>O </a:t>
            </a:r>
            <a:r>
              <a:rPr lang="en-US" altLang="ko-KR" dirty="0">
                <a:solidFill>
                  <a:schemeClr val="accent2"/>
                </a:solidFill>
                <a:latin typeface="Tahoma" pitchFamily="34" charset="0"/>
                <a:ea typeface="Tahoma" pitchFamily="34" charset="0"/>
                <a:cs typeface="Tahoma" pitchFamily="34" charset="0"/>
              </a:rPr>
              <a:t>has interest in developing physics program on impurity study of ITER and the POSTECH is supporting ITER Korea (KODA) in impurity transport </a:t>
            </a:r>
            <a:r>
              <a:rPr lang="en-US" altLang="ko-KR" dirty="0" smtClean="0">
                <a:solidFill>
                  <a:schemeClr val="accent2"/>
                </a:solidFill>
                <a:latin typeface="Tahoma" pitchFamily="34" charset="0"/>
                <a:ea typeface="Tahoma" pitchFamily="34" charset="0"/>
                <a:cs typeface="Tahoma" pitchFamily="34" charset="0"/>
              </a:rPr>
              <a:t>study.</a:t>
            </a:r>
          </a:p>
          <a:p>
            <a:pPr marL="360000" indent="-360000" eaLnBrk="0" latinLnBrk="0" hangingPunct="0">
              <a:lnSpc>
                <a:spcPct val="150000"/>
              </a:lnSpc>
              <a:spcBef>
                <a:spcPts val="600"/>
              </a:spcBef>
              <a:spcAft>
                <a:spcPts val="600"/>
              </a:spcAft>
              <a:buFont typeface="Wingdings" pitchFamily="2" charset="2"/>
              <a:buChar char="v"/>
            </a:pPr>
            <a:r>
              <a:rPr lang="en-US" altLang="ko-KR" dirty="0" smtClean="0">
                <a:latin typeface="Tahoma" pitchFamily="34" charset="0"/>
                <a:ea typeface="Tahoma" pitchFamily="34" charset="0"/>
                <a:cs typeface="Tahoma" pitchFamily="34" charset="0"/>
              </a:rPr>
              <a:t>The </a:t>
            </a:r>
            <a:r>
              <a:rPr lang="en-US" altLang="ko-KR" dirty="0">
                <a:latin typeface="Tahoma" pitchFamily="34" charset="0"/>
                <a:ea typeface="Tahoma" pitchFamily="34" charset="0"/>
                <a:cs typeface="Tahoma" pitchFamily="34" charset="0"/>
              </a:rPr>
              <a:t>responsibility for preliminary and final design will be handed over to the KODA. </a:t>
            </a:r>
            <a:endParaRPr lang="en-US" altLang="ko-KR" dirty="0" smtClean="0">
              <a:latin typeface="Tahoma" pitchFamily="34" charset="0"/>
              <a:ea typeface="Tahoma" pitchFamily="34" charset="0"/>
              <a:cs typeface="Tahoma" pitchFamily="34" charset="0"/>
            </a:endParaRPr>
          </a:p>
          <a:p>
            <a:pPr marL="360000" indent="-360000" eaLnBrk="0" latinLnBrk="0" hangingPunct="0">
              <a:lnSpc>
                <a:spcPct val="150000"/>
              </a:lnSpc>
              <a:spcBef>
                <a:spcPts val="600"/>
              </a:spcBef>
              <a:spcAft>
                <a:spcPts val="600"/>
              </a:spcAft>
              <a:buFont typeface="Wingdings" pitchFamily="2" charset="2"/>
              <a:buChar char="v"/>
            </a:pPr>
            <a:r>
              <a:rPr lang="en-US" altLang="ko-KR" dirty="0" smtClean="0">
                <a:latin typeface="Tahoma" pitchFamily="34" charset="0"/>
                <a:ea typeface="Tahoma" pitchFamily="34" charset="0"/>
                <a:cs typeface="Tahoma" pitchFamily="34" charset="0"/>
              </a:rPr>
              <a:t>The </a:t>
            </a:r>
            <a:r>
              <a:rPr lang="en-US" altLang="ko-KR" dirty="0">
                <a:latin typeface="Tahoma" pitchFamily="34" charset="0"/>
                <a:ea typeface="Tahoma" pitchFamily="34" charset="0"/>
                <a:cs typeface="Tahoma" pitchFamily="34" charset="0"/>
              </a:rPr>
              <a:t>POSTECH has launched the calculation of the one-dimensional </a:t>
            </a:r>
            <a:r>
              <a:rPr lang="en-US" altLang="ko-KR" dirty="0" smtClean="0">
                <a:latin typeface="Tahoma" pitchFamily="34" charset="0"/>
                <a:ea typeface="Tahoma" pitchFamily="34" charset="0"/>
                <a:cs typeface="Tahoma" pitchFamily="34" charset="0"/>
              </a:rPr>
              <a:t>time-dependent </a:t>
            </a:r>
            <a:r>
              <a:rPr lang="en-US" altLang="ko-KR" dirty="0">
                <a:latin typeface="Tahoma" pitchFamily="34" charset="0"/>
                <a:ea typeface="Tahoma" pitchFamily="34" charset="0"/>
                <a:cs typeface="Tahoma" pitchFamily="34" charset="0"/>
              </a:rPr>
              <a:t>radial profiles of impurity ions for transport study in </a:t>
            </a:r>
            <a:r>
              <a:rPr lang="en-US" altLang="ko-KR" dirty="0" err="1">
                <a:latin typeface="Tahoma" pitchFamily="34" charset="0"/>
                <a:ea typeface="Tahoma" pitchFamily="34" charset="0"/>
                <a:cs typeface="Tahoma" pitchFamily="34" charset="0"/>
              </a:rPr>
              <a:t>Tokamak</a:t>
            </a:r>
            <a:r>
              <a:rPr lang="en-US" altLang="ko-KR" dirty="0">
                <a:latin typeface="Tahoma" pitchFamily="34" charset="0"/>
                <a:ea typeface="Tahoma" pitchFamily="34" charset="0"/>
                <a:cs typeface="Tahoma" pitchFamily="34" charset="0"/>
              </a:rPr>
              <a:t> using the MIST (Multiple Ionization State Transport) Code.</a:t>
            </a:r>
          </a:p>
          <a:p>
            <a:pPr marL="708025" lvl="1" indent="-250825" eaLnBrk="0" latinLnBrk="0" hangingPunct="0">
              <a:lnSpc>
                <a:spcPct val="150000"/>
              </a:lnSpc>
              <a:spcBef>
                <a:spcPts val="600"/>
              </a:spcBef>
              <a:spcAft>
                <a:spcPts val="600"/>
              </a:spcAft>
              <a:buFont typeface="Wingdings" pitchFamily="2" charset="2"/>
              <a:buChar char="§"/>
            </a:pPr>
            <a:r>
              <a:rPr lang="en-US" altLang="ko-KR" dirty="0">
                <a:latin typeface="Tahoma" pitchFamily="34" charset="0"/>
                <a:ea typeface="Tahoma" pitchFamily="34" charset="0"/>
                <a:cs typeface="Tahoma" pitchFamily="34" charset="0"/>
              </a:rPr>
              <a:t>Expand the impurity study to ITER relevant analysis through international collaboration.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s-job_00\바탕 화면\엄마\핵융합연구소PT100617\피티PNG\Nfri ending-03-4.png"/>
          <p:cNvPicPr>
            <a:picLocks noChangeAspect="1" noChangeArrowheads="1"/>
          </p:cNvPicPr>
          <p:nvPr/>
        </p:nvPicPr>
        <p:blipFill>
          <a:blip r:embed="rId2" cstate="email"/>
          <a:srcRect/>
          <a:stretch>
            <a:fillRect/>
          </a:stretch>
        </p:blipFill>
        <p:spPr bwMode="auto">
          <a:xfrm>
            <a:off x="2915816" y="1988840"/>
            <a:ext cx="3516313" cy="1069975"/>
          </a:xfrm>
          <a:prstGeom prst="rect">
            <a:avLst/>
          </a:prstGeom>
          <a:noFill/>
        </p:spPr>
      </p:pic>
      <p:sp>
        <p:nvSpPr>
          <p:cNvPr id="5" name="직사각형 4"/>
          <p:cNvSpPr/>
          <p:nvPr/>
        </p:nvSpPr>
        <p:spPr>
          <a:xfrm>
            <a:off x="2771800" y="3140968"/>
            <a:ext cx="4057650" cy="523875"/>
          </a:xfrm>
          <a:prstGeom prst="rect">
            <a:avLst/>
          </a:prstGeom>
        </p:spPr>
        <p:txBody>
          <a:bodyPr wrap="none">
            <a:spAutoFit/>
          </a:bodyPr>
          <a:lstStyle/>
          <a:p>
            <a:pPr marL="342900" indent="-342900" fontAlgn="auto">
              <a:spcBef>
                <a:spcPct val="20000"/>
              </a:spcBef>
              <a:spcAft>
                <a:spcPts val="0"/>
              </a:spcAft>
              <a:defRPr/>
            </a:pPr>
            <a:r>
              <a:rPr kumimoji="0" lang="en-US" altLang="ko-KR" sz="2800" b="1" dirty="0">
                <a:solidFill>
                  <a:srgbClr val="002060"/>
                </a:solidFill>
                <a:effectLst>
                  <a:outerShdw blurRad="38100" dist="38100" dir="2700000" algn="tl">
                    <a:srgbClr val="000000">
                      <a:alpha val="43137"/>
                    </a:srgbClr>
                  </a:outerShdw>
                </a:effectLst>
                <a:latin typeface="Tahoma" pitchFamily="34" charset="0"/>
                <a:ea typeface="+mn-ea"/>
                <a:cs typeface="Tahoma" pitchFamily="34" charset="0"/>
              </a:rPr>
              <a:t>http://dcpp.nfri.re.kr</a:t>
            </a:r>
            <a:endParaRPr kumimoji="0" lang="ko-KR" altLang="en-US" sz="2800" b="1" dirty="0">
              <a:solidFill>
                <a:srgbClr val="002060"/>
              </a:solidFill>
              <a:effectLst>
                <a:outerShdw blurRad="38100" dist="38100" dir="2700000" algn="tl">
                  <a:srgbClr val="000000">
                    <a:alpha val="43137"/>
                  </a:srgbClr>
                </a:outerShdw>
              </a:effectLst>
              <a:latin typeface="Tahoma" pitchFamily="34" charset="0"/>
              <a:ea typeface="+mn-ea"/>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18864" y="72008"/>
            <a:ext cx="8229600" cy="620688"/>
          </a:xfrm>
        </p:spPr>
        <p:txBody>
          <a:bodyPr/>
          <a:lstStyle/>
          <a:p>
            <a:pPr algn="l"/>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Location</a:t>
            </a:r>
            <a:endParaRPr lang="ko-KR" altLang="en-US" sz="28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3" name="내용 개체 틀 2"/>
          <p:cNvSpPr>
            <a:spLocks noGrp="1"/>
          </p:cNvSpPr>
          <p:nvPr>
            <p:ph idx="1"/>
          </p:nvPr>
        </p:nvSpPr>
        <p:spPr/>
        <p:txBody>
          <a:bodyPr/>
          <a:lstStyle/>
          <a:p>
            <a:endParaRPr lang="ko-KR" altLang="en-US" dirty="0"/>
          </a:p>
        </p:txBody>
      </p:sp>
      <p:pic>
        <p:nvPicPr>
          <p:cNvPr id="6" name="Picture 3" descr="G:\연구자료\adas학회\발표자료\2010\사용자 지정 2.jpg"/>
          <p:cNvPicPr>
            <a:picLocks noChangeAspect="1" noChangeArrowheads="1"/>
          </p:cNvPicPr>
          <p:nvPr/>
        </p:nvPicPr>
        <p:blipFill>
          <a:blip r:embed="rId2" cstate="print"/>
          <a:srcRect/>
          <a:stretch>
            <a:fillRect/>
          </a:stretch>
        </p:blipFill>
        <p:spPr bwMode="auto">
          <a:xfrm>
            <a:off x="539552" y="1628800"/>
            <a:ext cx="3191759" cy="2984575"/>
          </a:xfrm>
          <a:prstGeom prst="rect">
            <a:avLst/>
          </a:prstGeom>
          <a:noFill/>
        </p:spPr>
      </p:pic>
      <p:sp>
        <p:nvSpPr>
          <p:cNvPr id="7" name="타원 6"/>
          <p:cNvSpPr/>
          <p:nvPr/>
        </p:nvSpPr>
        <p:spPr>
          <a:xfrm>
            <a:off x="6084168" y="4149080"/>
            <a:ext cx="360040" cy="2160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Picture 2" descr="G:\연구자료\adas학회\발표자료\2010\사용자 지정 1.jpg"/>
          <p:cNvPicPr>
            <a:picLocks noChangeAspect="1" noChangeArrowheads="1"/>
          </p:cNvPicPr>
          <p:nvPr/>
        </p:nvPicPr>
        <p:blipFill>
          <a:blip r:embed="rId3" cstate="print"/>
          <a:srcRect/>
          <a:stretch>
            <a:fillRect/>
          </a:stretch>
        </p:blipFill>
        <p:spPr bwMode="auto">
          <a:xfrm>
            <a:off x="3923928" y="836712"/>
            <a:ext cx="4608512" cy="4823194"/>
          </a:xfrm>
          <a:prstGeom prst="rect">
            <a:avLst/>
          </a:prstGeom>
          <a:noFill/>
        </p:spPr>
      </p:pic>
      <p:sp>
        <p:nvSpPr>
          <p:cNvPr id="11" name="타원 10"/>
          <p:cNvSpPr/>
          <p:nvPr/>
        </p:nvSpPr>
        <p:spPr>
          <a:xfrm>
            <a:off x="6012160" y="4149080"/>
            <a:ext cx="360040" cy="2160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왼쪽 화살표 14"/>
          <p:cNvSpPr/>
          <p:nvPr/>
        </p:nvSpPr>
        <p:spPr>
          <a:xfrm rot="968504">
            <a:off x="3745502" y="3662750"/>
            <a:ext cx="2232248" cy="425397"/>
          </a:xfrm>
          <a:prstGeom prst="lef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1763688" y="4221088"/>
            <a:ext cx="777777" cy="369332"/>
          </a:xfrm>
          <a:prstGeom prst="rect">
            <a:avLst/>
          </a:prstGeom>
          <a:noFill/>
        </p:spPr>
        <p:txBody>
          <a:bodyPr wrap="none" rtlCol="0">
            <a:spAutoFit/>
          </a:bodyPr>
          <a:lstStyle/>
          <a:p>
            <a:r>
              <a:rPr lang="en-US" altLang="ko-KR" b="1" dirty="0" smtClean="0">
                <a:solidFill>
                  <a:schemeClr val="bg1"/>
                </a:solidFill>
                <a:latin typeface="Tahoma" pitchFamily="34" charset="0"/>
                <a:ea typeface="Tahoma" pitchFamily="34" charset="0"/>
                <a:cs typeface="Tahoma" pitchFamily="34" charset="0"/>
              </a:rPr>
              <a:t>NFRI</a:t>
            </a:r>
            <a:endParaRPr lang="ko-KR" altLang="en-US" b="1" dirty="0">
              <a:solidFill>
                <a:schemeClr val="bg1"/>
              </a:solidFill>
              <a:latin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7"/>
          <p:cNvSpPr>
            <a:spLocks noChangeArrowheads="1"/>
          </p:cNvSpPr>
          <p:nvPr/>
        </p:nvSpPr>
        <p:spPr bwMode="auto">
          <a:xfrm>
            <a:off x="690563" y="92075"/>
            <a:ext cx="7083425" cy="573088"/>
          </a:xfrm>
          <a:prstGeom prst="rect">
            <a:avLst/>
          </a:prstGeom>
          <a:noFill/>
          <a:ln w="9525">
            <a:noFill/>
            <a:miter lim="800000"/>
            <a:headEnd/>
            <a:tailEnd/>
          </a:ln>
        </p:spPr>
        <p:txBody>
          <a:bodyPr lIns="0" tIns="0" rIns="0" bIns="0" anchor="ctr"/>
          <a:lstStyle/>
          <a:p>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National Fusion Research Institute</a:t>
            </a:r>
            <a:endParaRPr lang="en-US" altLang="ko-KR"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14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ko-KR" altLang="en-US"/>
          </a:p>
        </p:txBody>
      </p:sp>
      <p:sp>
        <p:nvSpPr>
          <p:cNvPr id="12" name="Text Box 5"/>
          <p:cNvSpPr txBox="1">
            <a:spLocks noChangeArrowheads="1"/>
          </p:cNvSpPr>
          <p:nvPr/>
        </p:nvSpPr>
        <p:spPr bwMode="auto">
          <a:xfrm>
            <a:off x="683568" y="764704"/>
            <a:ext cx="7645400" cy="941796"/>
          </a:xfrm>
          <a:prstGeom prst="rect">
            <a:avLst/>
          </a:prstGeom>
          <a:noFill/>
          <a:ln w="9525" algn="ctr">
            <a:noFill/>
            <a:miter lim="800000"/>
            <a:headEnd/>
            <a:tailEnd/>
          </a:ln>
        </p:spPr>
        <p:txBody>
          <a:bodyPr>
            <a:spAutoFit/>
          </a:bodyPr>
          <a:lstStyle/>
          <a:p>
            <a:pPr marL="342900" indent="-342900">
              <a:lnSpc>
                <a:spcPct val="120000"/>
              </a:lnSpc>
            </a:pPr>
            <a:r>
              <a:rPr kumimoji="0" lang="en-US" altLang="ko-KR" b="1" dirty="0" smtClean="0">
                <a:solidFill>
                  <a:srgbClr val="002060"/>
                </a:solidFill>
                <a:latin typeface="Tahoma" pitchFamily="34" charset="0"/>
                <a:ea typeface="맑은 고딕" pitchFamily="50" charset="-127"/>
              </a:rPr>
              <a:t>Purpose</a:t>
            </a:r>
          </a:p>
          <a:p>
            <a:pPr marL="342900" indent="-342900">
              <a:lnSpc>
                <a:spcPct val="120000"/>
              </a:lnSpc>
            </a:pPr>
            <a:r>
              <a:rPr kumimoji="0" lang="en-US" altLang="ko-KR" sz="1400" dirty="0" smtClean="0">
                <a:solidFill>
                  <a:srgbClr val="002060"/>
                </a:solidFill>
                <a:latin typeface="Tahoma" pitchFamily="34" charset="0"/>
                <a:ea typeface="Tahoma" pitchFamily="34" charset="0"/>
                <a:cs typeface="Tahoma" pitchFamily="34" charset="0"/>
              </a:rPr>
              <a:t>    - Technology </a:t>
            </a:r>
            <a:r>
              <a:rPr kumimoji="0" lang="en-US" altLang="ko-KR" sz="1400" dirty="0">
                <a:solidFill>
                  <a:srgbClr val="002060"/>
                </a:solidFill>
                <a:latin typeface="Tahoma" pitchFamily="34" charset="0"/>
                <a:ea typeface="Tahoma" pitchFamily="34" charset="0"/>
                <a:cs typeface="Tahoma" pitchFamily="34" charset="0"/>
              </a:rPr>
              <a:t>development for construction of </a:t>
            </a:r>
            <a:r>
              <a:rPr kumimoji="0" lang="en-US" altLang="ko-KR" sz="1400" dirty="0" smtClean="0">
                <a:solidFill>
                  <a:srgbClr val="002060"/>
                </a:solidFill>
                <a:latin typeface="Tahoma" pitchFamily="34" charset="0"/>
                <a:ea typeface="Tahoma" pitchFamily="34" charset="0"/>
                <a:cs typeface="Tahoma" pitchFamily="34" charset="0"/>
              </a:rPr>
              <a:t>Korean </a:t>
            </a:r>
            <a:r>
              <a:rPr kumimoji="0" lang="en-US" altLang="ko-KR" sz="1400" dirty="0">
                <a:solidFill>
                  <a:srgbClr val="002060"/>
                </a:solidFill>
                <a:latin typeface="Tahoma" pitchFamily="34" charset="0"/>
                <a:ea typeface="Tahoma" pitchFamily="34" charset="0"/>
                <a:cs typeface="Tahoma" pitchFamily="34" charset="0"/>
              </a:rPr>
              <a:t>fusion reactors and commercialization of fusion energy as a world leader in fusion energy research and development</a:t>
            </a:r>
          </a:p>
        </p:txBody>
      </p:sp>
      <p:graphicFrame>
        <p:nvGraphicFramePr>
          <p:cNvPr id="14" name="Object 2"/>
          <p:cNvGraphicFramePr>
            <a:graphicFrameLocks noChangeAspect="1"/>
          </p:cNvGraphicFramePr>
          <p:nvPr/>
        </p:nvGraphicFramePr>
        <p:xfrm>
          <a:off x="1960563" y="1836267"/>
          <a:ext cx="5559425" cy="1843087"/>
        </p:xfrm>
        <a:graphic>
          <a:graphicData uri="http://schemas.openxmlformats.org/presentationml/2006/ole">
            <p:oleObj spid="_x0000_s6192" name="Image" r:id="rId3" imgW="17993651" imgH="8253968" progId="">
              <p:embed/>
            </p:oleObj>
          </a:graphicData>
        </a:graphic>
      </p:graphicFrame>
      <p:sp>
        <p:nvSpPr>
          <p:cNvPr id="15" name="Text Box 7"/>
          <p:cNvSpPr txBox="1">
            <a:spLocks noChangeArrowheads="1"/>
          </p:cNvSpPr>
          <p:nvPr/>
        </p:nvSpPr>
        <p:spPr bwMode="auto">
          <a:xfrm>
            <a:off x="642938" y="3501008"/>
            <a:ext cx="1019175" cy="369888"/>
          </a:xfrm>
          <a:prstGeom prst="rect">
            <a:avLst/>
          </a:prstGeom>
          <a:noFill/>
          <a:ln w="9525" algn="ctr">
            <a:noFill/>
            <a:miter lim="800000"/>
            <a:headEnd/>
            <a:tailEnd/>
          </a:ln>
        </p:spPr>
        <p:txBody>
          <a:bodyPr wrap="none">
            <a:spAutoFit/>
          </a:bodyPr>
          <a:lstStyle/>
          <a:p>
            <a:pPr marL="179388" indent="-179388" algn="ctr"/>
            <a:r>
              <a:rPr kumimoji="0" lang="en-US" altLang="ko-KR" b="1" dirty="0">
                <a:solidFill>
                  <a:srgbClr val="002060"/>
                </a:solidFill>
                <a:latin typeface="Tahoma" pitchFamily="34" charset="0"/>
                <a:ea typeface="Tahoma" pitchFamily="34" charset="0"/>
                <a:cs typeface="Tahoma" pitchFamily="34" charset="0"/>
              </a:rPr>
              <a:t>History</a:t>
            </a:r>
          </a:p>
        </p:txBody>
      </p:sp>
      <p:sp>
        <p:nvSpPr>
          <p:cNvPr id="16" name="Text Box 8"/>
          <p:cNvSpPr txBox="1">
            <a:spLocks noChangeArrowheads="1"/>
          </p:cNvSpPr>
          <p:nvPr/>
        </p:nvSpPr>
        <p:spPr bwMode="auto">
          <a:xfrm>
            <a:off x="971600" y="3756317"/>
            <a:ext cx="6580328" cy="3139321"/>
          </a:xfrm>
          <a:prstGeom prst="rect">
            <a:avLst/>
          </a:prstGeom>
          <a:noFill/>
          <a:ln w="9525" algn="ctr">
            <a:noFill/>
            <a:miter lim="800000"/>
            <a:headEnd/>
            <a:tailEnd/>
          </a:ln>
          <a:effectLst/>
        </p:spPr>
        <p:txBody>
          <a:bodyPr wrap="none">
            <a:spAutoFit/>
          </a:bodyPr>
          <a:lstStyle/>
          <a:p>
            <a:pPr marL="342900" indent="-342900" fontAlgn="auto">
              <a:lnSpc>
                <a:spcPct val="150000"/>
              </a:lnSpc>
              <a:spcBef>
                <a:spcPts val="0"/>
              </a:spcBef>
              <a:spcAft>
                <a:spcPts val="0"/>
              </a:spcAft>
              <a:defRPr/>
            </a:pPr>
            <a:r>
              <a:rPr kumimoji="0" lang="en-US" altLang="ko-KR" sz="1200" dirty="0">
                <a:solidFill>
                  <a:srgbClr val="FF0000"/>
                </a:solidFill>
                <a:latin typeface="Tahoma" pitchFamily="34" charset="0"/>
                <a:ea typeface="Tahoma" pitchFamily="34" charset="0"/>
                <a:cs typeface="Tahoma" pitchFamily="34" charset="0"/>
              </a:rPr>
              <a:t>1995. 12</a:t>
            </a:r>
            <a:r>
              <a:rPr kumimoji="0" lang="en-US" altLang="ko-KR" sz="1200" dirty="0">
                <a:solidFill>
                  <a:srgbClr val="002060"/>
                </a:solidFill>
                <a:latin typeface="Tahoma" pitchFamily="34" charset="0"/>
                <a:ea typeface="Tahoma" pitchFamily="34" charset="0"/>
                <a:cs typeface="Tahoma" pitchFamily="34" charset="0"/>
              </a:rPr>
              <a:t>.  The master plan of KSTAR project was approved by national fusion R&amp;D committee</a:t>
            </a:r>
          </a:p>
          <a:p>
            <a:pPr marL="342900" indent="-342900" fontAlgn="auto">
              <a:lnSpc>
                <a:spcPct val="150000"/>
              </a:lnSpc>
              <a:spcBef>
                <a:spcPts val="0"/>
              </a:spcBef>
              <a:spcAft>
                <a:spcPts val="0"/>
              </a:spcAft>
              <a:defRPr/>
            </a:pPr>
            <a:r>
              <a:rPr kumimoji="0" lang="en-US" altLang="ko-KR" sz="1200" dirty="0">
                <a:solidFill>
                  <a:srgbClr val="002060"/>
                </a:solidFill>
                <a:latin typeface="Tahoma" pitchFamily="34" charset="0"/>
                <a:ea typeface="Tahoma" pitchFamily="34" charset="0"/>
                <a:cs typeface="Tahoma" pitchFamily="34" charset="0"/>
              </a:rPr>
              <a:t>1996. </a:t>
            </a:r>
            <a:r>
              <a:rPr kumimoji="0" lang="en-US" altLang="ko-KR" sz="1200" dirty="0" smtClean="0">
                <a:solidFill>
                  <a:srgbClr val="002060"/>
                </a:solidFill>
                <a:latin typeface="Tahoma" pitchFamily="34" charset="0"/>
                <a:ea typeface="Tahoma" pitchFamily="34" charset="0"/>
                <a:cs typeface="Tahoma" pitchFamily="34" charset="0"/>
              </a:rPr>
              <a:t>01</a:t>
            </a:r>
            <a:r>
              <a:rPr kumimoji="0" lang="en-US" altLang="ko-KR" sz="1200" dirty="0">
                <a:solidFill>
                  <a:srgbClr val="002060"/>
                </a:solidFill>
                <a:latin typeface="Tahoma" pitchFamily="34" charset="0"/>
                <a:ea typeface="Tahoma" pitchFamily="34" charset="0"/>
                <a:cs typeface="Tahoma" pitchFamily="34" charset="0"/>
              </a:rPr>
              <a:t>.  The National Fusion R&amp;D Center was established (in KBSI)</a:t>
            </a:r>
          </a:p>
          <a:p>
            <a:pPr marL="342900" indent="-342900" fontAlgn="auto">
              <a:lnSpc>
                <a:spcPct val="150000"/>
              </a:lnSpc>
              <a:spcBef>
                <a:spcPts val="0"/>
              </a:spcBef>
              <a:spcAft>
                <a:spcPts val="0"/>
              </a:spcAft>
              <a:defRPr/>
            </a:pPr>
            <a:r>
              <a:rPr kumimoji="0" lang="en-US" altLang="ko-KR" sz="1200" dirty="0">
                <a:solidFill>
                  <a:srgbClr val="002060"/>
                </a:solidFill>
                <a:latin typeface="Tahoma" pitchFamily="34" charset="0"/>
                <a:ea typeface="Tahoma" pitchFamily="34" charset="0"/>
                <a:cs typeface="Tahoma" pitchFamily="34" charset="0"/>
              </a:rPr>
              <a:t>2002</a:t>
            </a:r>
            <a:r>
              <a:rPr kumimoji="0" lang="en-US" altLang="ko-KR" sz="1200" dirty="0" smtClean="0">
                <a:solidFill>
                  <a:srgbClr val="002060"/>
                </a:solidFill>
                <a:latin typeface="Tahoma" pitchFamily="34" charset="0"/>
                <a:ea typeface="Tahoma" pitchFamily="34" charset="0"/>
                <a:cs typeface="Tahoma" pitchFamily="34" charset="0"/>
              </a:rPr>
              <a:t>. 09</a:t>
            </a:r>
            <a:r>
              <a:rPr kumimoji="0" lang="en-US" altLang="ko-KR" sz="1200" dirty="0">
                <a:solidFill>
                  <a:srgbClr val="002060"/>
                </a:solidFill>
                <a:latin typeface="Tahoma" pitchFamily="34" charset="0"/>
                <a:ea typeface="Tahoma" pitchFamily="34" charset="0"/>
                <a:cs typeface="Tahoma" pitchFamily="34" charset="0"/>
              </a:rPr>
              <a:t>.  The ceremony for the completion of KSTAR experimental building was held</a:t>
            </a:r>
          </a:p>
          <a:p>
            <a:pPr marL="342900" indent="-342900" fontAlgn="auto">
              <a:lnSpc>
                <a:spcPct val="150000"/>
              </a:lnSpc>
              <a:spcBef>
                <a:spcPts val="0"/>
              </a:spcBef>
              <a:spcAft>
                <a:spcPts val="0"/>
              </a:spcAft>
              <a:defRPr/>
            </a:pPr>
            <a:r>
              <a:rPr kumimoji="0" lang="en-US" altLang="ko-KR" sz="1200" dirty="0">
                <a:solidFill>
                  <a:srgbClr val="002060"/>
                </a:solidFill>
                <a:latin typeface="Tahoma" pitchFamily="34" charset="0"/>
                <a:ea typeface="Tahoma" pitchFamily="34" charset="0"/>
                <a:cs typeface="Tahoma" pitchFamily="34" charset="0"/>
              </a:rPr>
              <a:t>2005</a:t>
            </a:r>
            <a:r>
              <a:rPr kumimoji="0" lang="en-US" altLang="ko-KR" sz="1200" dirty="0" smtClean="0">
                <a:solidFill>
                  <a:srgbClr val="002060"/>
                </a:solidFill>
                <a:latin typeface="Tahoma" pitchFamily="34" charset="0"/>
                <a:ea typeface="Tahoma" pitchFamily="34" charset="0"/>
                <a:cs typeface="Tahoma" pitchFamily="34" charset="0"/>
              </a:rPr>
              <a:t>. </a:t>
            </a:r>
            <a:r>
              <a:rPr kumimoji="0" lang="en-US" altLang="ko-KR" sz="1200" dirty="0">
                <a:solidFill>
                  <a:srgbClr val="002060"/>
                </a:solidFill>
                <a:latin typeface="Tahoma" pitchFamily="34" charset="0"/>
                <a:ea typeface="Tahoma" pitchFamily="34" charset="0"/>
                <a:cs typeface="Tahoma" pitchFamily="34" charset="0"/>
              </a:rPr>
              <a:t>10.  National Fusion Research Center (NFRC) was established</a:t>
            </a:r>
          </a:p>
          <a:p>
            <a:pPr marL="342900" indent="-342900" fontAlgn="auto">
              <a:lnSpc>
                <a:spcPct val="150000"/>
              </a:lnSpc>
              <a:spcBef>
                <a:spcPts val="0"/>
              </a:spcBef>
              <a:spcAft>
                <a:spcPts val="0"/>
              </a:spcAft>
              <a:defRPr/>
            </a:pPr>
            <a:r>
              <a:rPr kumimoji="0" lang="en-US" altLang="ko-KR" sz="1200" dirty="0">
                <a:solidFill>
                  <a:srgbClr val="FF0000"/>
                </a:solidFill>
                <a:latin typeface="Tahoma" pitchFamily="34" charset="0"/>
                <a:ea typeface="Tahoma" pitchFamily="34" charset="0"/>
                <a:cs typeface="Tahoma" pitchFamily="34" charset="0"/>
              </a:rPr>
              <a:t>2007</a:t>
            </a:r>
            <a:r>
              <a:rPr kumimoji="0" lang="en-US" altLang="ko-KR" sz="1200" dirty="0" smtClean="0">
                <a:solidFill>
                  <a:srgbClr val="FF0000"/>
                </a:solidFill>
                <a:latin typeface="Tahoma" pitchFamily="34" charset="0"/>
                <a:ea typeface="Tahoma" pitchFamily="34" charset="0"/>
                <a:cs typeface="Tahoma" pitchFamily="34" charset="0"/>
              </a:rPr>
              <a:t>. 09</a:t>
            </a:r>
            <a:r>
              <a:rPr kumimoji="0" lang="en-US" altLang="ko-KR" sz="1200" dirty="0">
                <a:solidFill>
                  <a:srgbClr val="FF0000"/>
                </a:solidFill>
                <a:latin typeface="Tahoma" pitchFamily="34" charset="0"/>
                <a:ea typeface="Tahoma" pitchFamily="34" charset="0"/>
                <a:cs typeface="Tahoma" pitchFamily="34" charset="0"/>
              </a:rPr>
              <a:t>.  </a:t>
            </a:r>
            <a:r>
              <a:rPr kumimoji="0" lang="en-US" altLang="ko-KR" sz="1200" dirty="0">
                <a:solidFill>
                  <a:srgbClr val="002060"/>
                </a:solidFill>
                <a:latin typeface="Tahoma" pitchFamily="34" charset="0"/>
                <a:ea typeface="Tahoma" pitchFamily="34" charset="0"/>
                <a:cs typeface="Tahoma" pitchFamily="34" charset="0"/>
              </a:rPr>
              <a:t>KSTAR construction will be finished</a:t>
            </a:r>
          </a:p>
          <a:p>
            <a:pPr marL="342900" indent="-342900" fontAlgn="auto">
              <a:lnSpc>
                <a:spcPct val="150000"/>
              </a:lnSpc>
              <a:spcBef>
                <a:spcPts val="0"/>
              </a:spcBef>
              <a:spcAft>
                <a:spcPts val="0"/>
              </a:spcAft>
              <a:buFontTx/>
              <a:buAutoNum type="arabicPeriod" startAt="2007"/>
              <a:defRPr/>
            </a:pPr>
            <a:r>
              <a:rPr kumimoji="0" lang="en-US" altLang="ko-KR" sz="1200" dirty="0" smtClean="0">
                <a:solidFill>
                  <a:srgbClr val="002060"/>
                </a:solidFill>
                <a:latin typeface="Tahoma" pitchFamily="34" charset="0"/>
                <a:ea typeface="Tahoma" pitchFamily="34" charset="0"/>
                <a:cs typeface="Tahoma" pitchFamily="34" charset="0"/>
              </a:rPr>
              <a:t> 10</a:t>
            </a:r>
            <a:r>
              <a:rPr kumimoji="0" lang="en-US" altLang="ko-KR" sz="1200" dirty="0">
                <a:solidFill>
                  <a:srgbClr val="002060"/>
                </a:solidFill>
                <a:latin typeface="Tahoma" pitchFamily="34" charset="0"/>
                <a:ea typeface="Tahoma" pitchFamily="34" charset="0"/>
                <a:cs typeface="Tahoma" pitchFamily="34" charset="0"/>
              </a:rPr>
              <a:t>.  National Fusion Research Institute (NFRI) was established</a:t>
            </a:r>
          </a:p>
          <a:p>
            <a:pPr fontAlgn="auto">
              <a:lnSpc>
                <a:spcPct val="150000"/>
              </a:lnSpc>
              <a:spcBef>
                <a:spcPts val="0"/>
              </a:spcBef>
              <a:spcAft>
                <a:spcPts val="0"/>
              </a:spcAft>
              <a:defRPr/>
            </a:pPr>
            <a:r>
              <a:rPr kumimoji="0" lang="en-US" altLang="ko-KR" sz="1200" dirty="0">
                <a:ln w="50800"/>
                <a:solidFill>
                  <a:srgbClr val="FF0000"/>
                </a:solidFill>
                <a:latin typeface="Tahoma" pitchFamily="34" charset="0"/>
                <a:ea typeface="Tahoma" pitchFamily="34" charset="0"/>
                <a:cs typeface="Tahoma" pitchFamily="34" charset="0"/>
              </a:rPr>
              <a:t>2008. 07</a:t>
            </a:r>
            <a:r>
              <a:rPr kumimoji="0" lang="en-US" altLang="ko-KR" sz="1200" dirty="0">
                <a:ln w="50800"/>
                <a:solidFill>
                  <a:srgbClr val="002060"/>
                </a:solidFill>
                <a:latin typeface="Tahoma" pitchFamily="34" charset="0"/>
                <a:ea typeface="Tahoma" pitchFamily="34" charset="0"/>
                <a:cs typeface="Tahoma" pitchFamily="34" charset="0"/>
              </a:rPr>
              <a:t>. </a:t>
            </a:r>
            <a:r>
              <a:rPr kumimoji="0" lang="en-US" altLang="ko-KR" sz="1200" dirty="0" smtClean="0">
                <a:ln w="50800"/>
                <a:solidFill>
                  <a:srgbClr val="002060"/>
                </a:solidFill>
                <a:latin typeface="Tahoma" pitchFamily="34" charset="0"/>
                <a:ea typeface="Tahoma" pitchFamily="34" charset="0"/>
                <a:cs typeface="Tahoma" pitchFamily="34" charset="0"/>
              </a:rPr>
              <a:t> KSTAR </a:t>
            </a:r>
            <a:r>
              <a:rPr kumimoji="0" lang="en-US" altLang="ko-KR" sz="1200" dirty="0">
                <a:ln w="50800"/>
                <a:solidFill>
                  <a:srgbClr val="002060"/>
                </a:solidFill>
                <a:latin typeface="Tahoma" pitchFamily="34" charset="0"/>
                <a:ea typeface="Tahoma" pitchFamily="34" charset="0"/>
                <a:cs typeface="Tahoma" pitchFamily="34" charset="0"/>
              </a:rPr>
              <a:t>has successfully achieved its First Plasma </a:t>
            </a:r>
          </a:p>
          <a:p>
            <a:pPr marL="987425" indent="-987425" fontAlgn="auto">
              <a:lnSpc>
                <a:spcPct val="150000"/>
              </a:lnSpc>
              <a:spcBef>
                <a:spcPts val="0"/>
              </a:spcBef>
              <a:spcAft>
                <a:spcPts val="0"/>
              </a:spcAft>
              <a:defRPr/>
            </a:pPr>
            <a:r>
              <a:rPr kumimoji="0" lang="en-US" altLang="ko-KR" sz="1200" dirty="0">
                <a:ln w="50800"/>
                <a:solidFill>
                  <a:srgbClr val="002060"/>
                </a:solidFill>
                <a:latin typeface="Tahoma" pitchFamily="34" charset="0"/>
                <a:ea typeface="Tahoma" pitchFamily="34" charset="0"/>
                <a:cs typeface="Tahoma" pitchFamily="34" charset="0"/>
              </a:rPr>
              <a:t>2008. 09. </a:t>
            </a:r>
            <a:r>
              <a:rPr kumimoji="0" lang="en-US" altLang="ko-KR" sz="1200" dirty="0" smtClean="0">
                <a:ln w="50800"/>
                <a:solidFill>
                  <a:srgbClr val="002060"/>
                </a:solidFill>
                <a:latin typeface="Tahoma" pitchFamily="34" charset="0"/>
                <a:ea typeface="Tahoma" pitchFamily="34" charset="0"/>
                <a:cs typeface="Tahoma" pitchFamily="34" charset="0"/>
              </a:rPr>
              <a:t> Dr</a:t>
            </a:r>
            <a:r>
              <a:rPr kumimoji="0" lang="en-US" altLang="ko-KR" sz="1200" dirty="0">
                <a:ln w="50800"/>
                <a:solidFill>
                  <a:srgbClr val="002060"/>
                </a:solidFill>
                <a:latin typeface="Tahoma" pitchFamily="34" charset="0"/>
                <a:ea typeface="Tahoma" pitchFamily="34" charset="0"/>
                <a:cs typeface="Tahoma" pitchFamily="34" charset="0"/>
              </a:rPr>
              <a:t>. </a:t>
            </a:r>
            <a:r>
              <a:rPr kumimoji="0" lang="en-US" altLang="ko-KR" sz="1200" dirty="0" err="1">
                <a:ln w="50800"/>
                <a:solidFill>
                  <a:srgbClr val="002060"/>
                </a:solidFill>
                <a:latin typeface="Tahoma" pitchFamily="34" charset="0"/>
                <a:ea typeface="Tahoma" pitchFamily="34" charset="0"/>
                <a:cs typeface="Tahoma" pitchFamily="34" charset="0"/>
              </a:rPr>
              <a:t>Gyung</a:t>
            </a:r>
            <a:r>
              <a:rPr kumimoji="0" lang="en-US" altLang="ko-KR" sz="1200" dirty="0">
                <a:ln w="50800"/>
                <a:solidFill>
                  <a:srgbClr val="002060"/>
                </a:solidFill>
                <a:latin typeface="Tahoma" pitchFamily="34" charset="0"/>
                <a:ea typeface="Tahoma" pitchFamily="34" charset="0"/>
                <a:cs typeface="Tahoma" pitchFamily="34" charset="0"/>
              </a:rPr>
              <a:t>-Su Lee has been named the new President of the </a:t>
            </a:r>
            <a:r>
              <a:rPr kumimoji="0" lang="en-US" altLang="ko-KR" sz="1200" dirty="0" smtClean="0">
                <a:ln w="50800"/>
                <a:solidFill>
                  <a:srgbClr val="002060"/>
                </a:solidFill>
                <a:latin typeface="Tahoma" pitchFamily="34" charset="0"/>
                <a:ea typeface="Tahoma" pitchFamily="34" charset="0"/>
                <a:cs typeface="Tahoma" pitchFamily="34" charset="0"/>
              </a:rPr>
              <a:t>NFRI</a:t>
            </a:r>
          </a:p>
          <a:p>
            <a:pPr marL="987425" indent="-987425" fontAlgn="auto">
              <a:lnSpc>
                <a:spcPct val="150000"/>
              </a:lnSpc>
              <a:spcBef>
                <a:spcPts val="0"/>
              </a:spcBef>
              <a:spcAft>
                <a:spcPts val="0"/>
              </a:spcAft>
              <a:defRPr/>
            </a:pPr>
            <a:r>
              <a:rPr kumimoji="0" lang="en-US" altLang="ko-KR" sz="1200" dirty="0" smtClean="0">
                <a:solidFill>
                  <a:srgbClr val="002060"/>
                </a:solidFill>
                <a:latin typeface="Tahoma" pitchFamily="34" charset="0"/>
                <a:ea typeface="Tahoma" pitchFamily="34" charset="0"/>
                <a:cs typeface="Tahoma" pitchFamily="34" charset="0"/>
              </a:rPr>
              <a:t>2009. 09.  KSTAR full fledged experiments Ceremony </a:t>
            </a:r>
          </a:p>
          <a:p>
            <a:pPr marL="987425" indent="-987425" fontAlgn="auto">
              <a:lnSpc>
                <a:spcPct val="150000"/>
              </a:lnSpc>
              <a:spcBef>
                <a:spcPts val="0"/>
              </a:spcBef>
              <a:spcAft>
                <a:spcPts val="0"/>
              </a:spcAft>
              <a:defRPr/>
            </a:pPr>
            <a:r>
              <a:rPr kumimoji="0" lang="en-US" altLang="ko-KR" sz="1200" dirty="0" smtClean="0">
                <a:solidFill>
                  <a:srgbClr val="FF0000"/>
                </a:solidFill>
                <a:latin typeface="Tahoma" pitchFamily="34" charset="0"/>
                <a:ea typeface="Tahoma" pitchFamily="34" charset="0"/>
                <a:cs typeface="Tahoma" pitchFamily="34" charset="0"/>
              </a:rPr>
              <a:t>2010. 03</a:t>
            </a:r>
            <a:r>
              <a:rPr kumimoji="0" lang="en-US" altLang="ko-KR" sz="1200" dirty="0" smtClean="0">
                <a:solidFill>
                  <a:srgbClr val="002060"/>
                </a:solidFill>
                <a:latin typeface="Tahoma" pitchFamily="34" charset="0"/>
                <a:ea typeface="Tahoma" pitchFamily="34" charset="0"/>
                <a:cs typeface="Tahoma" pitchFamily="34" charset="0"/>
              </a:rPr>
              <a:t>.  Groundbreaking ceremony of the Convergence Plasma Research Center</a:t>
            </a:r>
          </a:p>
          <a:p>
            <a:pPr marL="987425" indent="-987425" fontAlgn="auto">
              <a:lnSpc>
                <a:spcPct val="150000"/>
              </a:lnSpc>
              <a:spcBef>
                <a:spcPts val="0"/>
              </a:spcBef>
              <a:spcAft>
                <a:spcPts val="0"/>
              </a:spcAft>
              <a:defRPr/>
            </a:pPr>
            <a:endParaRPr kumimoji="0" lang="en-US" altLang="ko-KR" sz="1200" dirty="0">
              <a:solidFill>
                <a:srgbClr val="002060"/>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7"/>
          <p:cNvSpPr>
            <a:spLocks noChangeArrowheads="1"/>
          </p:cNvSpPr>
          <p:nvPr/>
        </p:nvSpPr>
        <p:spPr bwMode="auto">
          <a:xfrm>
            <a:off x="539552" y="188640"/>
            <a:ext cx="7083425" cy="573088"/>
          </a:xfrm>
          <a:prstGeom prst="rect">
            <a:avLst/>
          </a:prstGeom>
          <a:noFill/>
          <a:ln w="9525">
            <a:noFill/>
            <a:miter lim="800000"/>
            <a:headEnd/>
            <a:tailEnd/>
          </a:ln>
        </p:spPr>
        <p:txBody>
          <a:bodyPr lIns="0" tIns="0" rIns="0" bIns="0" anchor="ctr"/>
          <a:lstStyle/>
          <a:p>
            <a:r>
              <a:rPr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Organization of NFRI</a:t>
            </a:r>
          </a:p>
          <a:p>
            <a:endParaRPr lang="en-US" altLang="ko-KR"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14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ko-KR" altLang="en-US"/>
          </a:p>
        </p:txBody>
      </p:sp>
      <p:pic>
        <p:nvPicPr>
          <p:cNvPr id="17" name="그림 16" descr="organization.jpg"/>
          <p:cNvPicPr>
            <a:picLocks noChangeAspect="1"/>
          </p:cNvPicPr>
          <p:nvPr/>
        </p:nvPicPr>
        <p:blipFill>
          <a:blip r:embed="rId2" cstate="print"/>
          <a:stretch>
            <a:fillRect/>
          </a:stretch>
        </p:blipFill>
        <p:spPr>
          <a:xfrm>
            <a:off x="395536" y="764704"/>
            <a:ext cx="4842945" cy="5714676"/>
          </a:xfrm>
          <a:prstGeom prst="rect">
            <a:avLst/>
          </a:prstGeom>
        </p:spPr>
      </p:pic>
      <p:cxnSp>
        <p:nvCxnSpPr>
          <p:cNvPr id="19" name="직선 화살표 연결선 18"/>
          <p:cNvCxnSpPr/>
          <p:nvPr/>
        </p:nvCxnSpPr>
        <p:spPr>
          <a:xfrm>
            <a:off x="4283968" y="3573016"/>
            <a:ext cx="1008112" cy="1588"/>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
        <p:nvSpPr>
          <p:cNvPr id="13" name="모서리가 둥근 직사각형 12"/>
          <p:cNvSpPr/>
          <p:nvPr/>
        </p:nvSpPr>
        <p:spPr>
          <a:xfrm>
            <a:off x="3131840" y="3429000"/>
            <a:ext cx="115212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5436096" y="1628800"/>
            <a:ext cx="3384376" cy="5047536"/>
          </a:xfrm>
          <a:prstGeom prst="rect">
            <a:avLst/>
          </a:prstGeom>
          <a:noFill/>
        </p:spPr>
        <p:txBody>
          <a:bodyPr wrap="square" rtlCol="0">
            <a:spAutoFit/>
          </a:bodyPr>
          <a:lstStyle/>
          <a:p>
            <a:pPr marL="447675" indent="-265113" fontAlgn="auto">
              <a:spcBef>
                <a:spcPts val="0"/>
              </a:spcBef>
              <a:spcAft>
                <a:spcPts val="0"/>
              </a:spcAft>
              <a:buFont typeface="Wingdings" pitchFamily="2" charset="2"/>
              <a:buChar char="v"/>
              <a:defRPr/>
            </a:pPr>
            <a:r>
              <a:rPr kumimoji="0" lang="en-US" altLang="ko-KR" sz="1400" b="1" dirty="0" smtClean="0">
                <a:solidFill>
                  <a:srgbClr val="002060"/>
                </a:solidFill>
                <a:latin typeface="Tahoma" pitchFamily="34" charset="0"/>
                <a:ea typeface="Tahoma" pitchFamily="34" charset="0"/>
                <a:cs typeface="Tahoma" pitchFamily="34" charset="0"/>
              </a:rPr>
              <a:t>Plasma application technologies based on the specific properties of     plasma. </a:t>
            </a:r>
          </a:p>
          <a:p>
            <a:pPr marL="447675" indent="-265113" fontAlgn="auto">
              <a:spcBef>
                <a:spcPts val="0"/>
              </a:spcBef>
              <a:spcAft>
                <a:spcPts val="0"/>
              </a:spcAft>
              <a:buFont typeface="Wingdings" pitchFamily="2" charset="2"/>
              <a:buChar char="v"/>
              <a:defRPr/>
            </a:pPr>
            <a:r>
              <a:rPr kumimoji="0" lang="en-US" altLang="ko-KR" sz="1400" b="1" dirty="0" smtClean="0">
                <a:solidFill>
                  <a:srgbClr val="002060"/>
                </a:solidFill>
                <a:latin typeface="Tahoma" pitchFamily="34" charset="0"/>
                <a:ea typeface="Tahoma" pitchFamily="34" charset="0"/>
                <a:cs typeface="Tahoma" pitchFamily="34" charset="0"/>
              </a:rPr>
              <a:t>The operating conditions for plasma  can be in various environments from  Ultra low to atmospheric pressure.</a:t>
            </a:r>
          </a:p>
          <a:p>
            <a:pPr marL="447675" indent="-265113" fontAlgn="auto">
              <a:spcBef>
                <a:spcPts val="0"/>
              </a:spcBef>
              <a:spcAft>
                <a:spcPts val="0"/>
              </a:spcAft>
              <a:buFont typeface="Wingdings" pitchFamily="2" charset="2"/>
              <a:buChar char="v"/>
              <a:defRPr/>
            </a:pPr>
            <a:r>
              <a:rPr kumimoji="0" lang="en-US" altLang="ko-KR" sz="1400" b="1" dirty="0" smtClean="0">
                <a:solidFill>
                  <a:srgbClr val="002060"/>
                </a:solidFill>
                <a:latin typeface="Tahoma" pitchFamily="34" charset="0"/>
                <a:ea typeface="Tahoma" pitchFamily="34" charset="0"/>
                <a:cs typeface="Tahoma" pitchFamily="34" charset="0"/>
              </a:rPr>
              <a:t>Plasma application technologies have been in application for pressure many industrial field such a BT,NT,IT,ET, and ST</a:t>
            </a:r>
          </a:p>
          <a:p>
            <a:pPr marL="228600" indent="-228600" fontAlgn="auto">
              <a:spcBef>
                <a:spcPts val="0"/>
              </a:spcBef>
              <a:spcAft>
                <a:spcPts val="0"/>
              </a:spcAft>
              <a:defRPr/>
            </a:pPr>
            <a:endParaRPr kumimoji="0" lang="en-US" altLang="ko-KR" sz="1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228600" indent="-228600" fontAlgn="auto">
              <a:spcBef>
                <a:spcPts val="0"/>
              </a:spcBef>
              <a:spcAft>
                <a:spcPts val="0"/>
              </a:spcAft>
              <a:defRPr/>
            </a:pPr>
            <a:endParaRPr kumimoji="0" lang="en-US" altLang="ko-KR" sz="1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228600" indent="-228600" fontAlgn="auto">
              <a:spcBef>
                <a:spcPts val="0"/>
              </a:spcBef>
              <a:spcAft>
                <a:spcPts val="0"/>
              </a:spcAft>
              <a:defRPr/>
            </a:pPr>
            <a:r>
              <a:rPr kumimoji="0" lang="en-US" altLang="ko-KR" sz="1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 center for plasma properties (DCPP)</a:t>
            </a:r>
          </a:p>
          <a:p>
            <a:pPr marL="228600" indent="-228600" fontAlgn="auto">
              <a:spcBef>
                <a:spcPts val="0"/>
              </a:spcBef>
              <a:spcAft>
                <a:spcPts val="0"/>
              </a:spcAft>
              <a:defRPr/>
            </a:pPr>
            <a:endParaRPr kumimoji="0" lang="en-US" altLang="ko-KR" sz="14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228600" indent="-228600" fontAlgn="auto">
              <a:spcBef>
                <a:spcPts val="0"/>
              </a:spcBef>
              <a:spcAft>
                <a:spcPts val="0"/>
              </a:spcAft>
              <a:defRPr/>
            </a:pPr>
            <a:r>
              <a:rPr kumimoji="0" lang="en-US" altLang="ko-KR" sz="1400"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Plasma Simulation</a:t>
            </a:r>
          </a:p>
          <a:p>
            <a:pPr marL="228600" indent="-228600" fontAlgn="auto">
              <a:spcBef>
                <a:spcPts val="0"/>
              </a:spcBef>
              <a:spcAft>
                <a:spcPts val="0"/>
              </a:spcAft>
              <a:defRPr/>
            </a:pPr>
            <a:r>
              <a:rPr kumimoji="0" lang="en-US" altLang="ko-KR" sz="1400"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A+M data research</a:t>
            </a:r>
          </a:p>
          <a:p>
            <a:pPr marL="228600" indent="-228600" fontAlgn="auto">
              <a:spcBef>
                <a:spcPts val="0"/>
              </a:spcBef>
              <a:spcAft>
                <a:spcPts val="0"/>
              </a:spcAft>
              <a:defRPr/>
            </a:pPr>
            <a:r>
              <a:rPr kumimoji="0" lang="en-US" altLang="ko-KR" sz="1400"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Basic research for plasma processing</a:t>
            </a:r>
          </a:p>
          <a:p>
            <a:pPr marL="447675" indent="-265113" fontAlgn="auto">
              <a:spcBef>
                <a:spcPts val="0"/>
              </a:spcBef>
              <a:spcAft>
                <a:spcPts val="0"/>
              </a:spcAft>
              <a:buFont typeface="Wingdings" pitchFamily="2" charset="2"/>
              <a:buChar char="v"/>
              <a:defRPr/>
            </a:pPr>
            <a:endParaRPr kumimoji="0" lang="en-US" altLang="ko-KR" sz="1400" b="1" dirty="0" smtClean="0">
              <a:solidFill>
                <a:srgbClr val="002060"/>
              </a:solidFill>
              <a:latin typeface="Tahoma" pitchFamily="34" charset="0"/>
              <a:ea typeface="Tahoma" pitchFamily="34" charset="0"/>
              <a:cs typeface="Tahoma" pitchFamily="34" charset="0"/>
            </a:endParaRPr>
          </a:p>
          <a:p>
            <a:r>
              <a:rPr lang="en-US" altLang="ko-KR" sz="1400" dirty="0" smtClean="0">
                <a:latin typeface="Tahoma" pitchFamily="34" charset="0"/>
                <a:cs typeface="Tahoma" pitchFamily="34" charset="0"/>
              </a:rPr>
              <a:t> </a:t>
            </a:r>
            <a:endParaRPr lang="ko-KR" altLang="en-US" sz="1400" dirty="0">
              <a:latin typeface="Tahoma" pitchFamily="34" charset="0"/>
              <a:cs typeface="Tahoma" pitchFamily="34" charset="0"/>
            </a:endParaRPr>
          </a:p>
        </p:txBody>
      </p:sp>
      <p:sp>
        <p:nvSpPr>
          <p:cNvPr id="10" name="TextBox 9"/>
          <p:cNvSpPr txBox="1"/>
          <p:nvPr/>
        </p:nvSpPr>
        <p:spPr>
          <a:xfrm>
            <a:off x="5292080" y="980728"/>
            <a:ext cx="3653564" cy="923330"/>
          </a:xfrm>
          <a:prstGeom prst="rect">
            <a:avLst/>
          </a:prstGeom>
          <a:noFill/>
        </p:spPr>
        <p:txBody>
          <a:bodyPr wrap="none" rtlCol="0">
            <a:spAutoFit/>
          </a:bodyPr>
          <a:lstStyle/>
          <a:p>
            <a:pPr marL="228600" indent="-228600" fontAlgn="auto">
              <a:spcBef>
                <a:spcPts val="0"/>
              </a:spcBef>
              <a:spcAft>
                <a:spcPts val="0"/>
              </a:spcAft>
              <a:defRPr/>
            </a:pPr>
            <a:r>
              <a:rPr kumimoji="0" lang="en-US" altLang="ko-KR" b="1" dirty="0" smtClean="0">
                <a:solidFill>
                  <a:srgbClr val="002060"/>
                </a:solidFill>
                <a:latin typeface="Tahoma" pitchFamily="34" charset="0"/>
                <a:ea typeface="Tahoma" pitchFamily="34" charset="0"/>
                <a:cs typeface="Tahoma" pitchFamily="34" charset="0"/>
              </a:rPr>
              <a:t>Convergence plasma research</a:t>
            </a:r>
          </a:p>
          <a:p>
            <a:pPr marL="228600" indent="-228600" fontAlgn="auto">
              <a:spcBef>
                <a:spcPts val="0"/>
              </a:spcBef>
              <a:spcAft>
                <a:spcPts val="0"/>
              </a:spcAft>
              <a:defRPr/>
            </a:pPr>
            <a:r>
              <a:rPr kumimoji="0" lang="en-US" altLang="ko-KR" b="1" dirty="0" smtClean="0">
                <a:solidFill>
                  <a:srgbClr val="002060"/>
                </a:solidFill>
                <a:latin typeface="Tahoma" pitchFamily="34" charset="0"/>
                <a:ea typeface="Tahoma" pitchFamily="34" charset="0"/>
                <a:cs typeface="Tahoma" pitchFamily="34" charset="0"/>
              </a:rPr>
              <a:t>center</a:t>
            </a:r>
          </a:p>
          <a:p>
            <a:endParaRPr lang="ko-KR" altLang="en-US"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8"/>
          <p:cNvSpPr>
            <a:spLocks noChangeArrowheads="1"/>
          </p:cNvSpPr>
          <p:nvPr/>
        </p:nvSpPr>
        <p:spPr bwMode="auto">
          <a:xfrm>
            <a:off x="315913" y="2163763"/>
            <a:ext cx="8496300" cy="4505325"/>
          </a:xfrm>
          <a:prstGeom prst="roundRect">
            <a:avLst>
              <a:gd name="adj" fmla="val 3903"/>
            </a:avLst>
          </a:prstGeom>
          <a:solidFill>
            <a:srgbClr val="2F79CB">
              <a:alpha val="10001"/>
            </a:srgbClr>
          </a:solidFill>
          <a:ln w="3175" algn="ctr">
            <a:solidFill>
              <a:srgbClr val="2B6FB9"/>
            </a:solidFill>
            <a:round/>
            <a:headEnd/>
            <a:tailEnd/>
          </a:ln>
          <a:effectLst/>
        </p:spPr>
        <p:txBody>
          <a:bodyPr wrap="none" anchor="ctr"/>
          <a:lstStyle/>
          <a:p>
            <a:pPr algn="ctr" fontAlgn="auto">
              <a:spcBef>
                <a:spcPts val="0"/>
              </a:spcBef>
              <a:spcAft>
                <a:spcPts val="0"/>
              </a:spcAft>
              <a:defRPr/>
            </a:pPr>
            <a:endParaRPr kumimoji="0" lang="ko-KR" altLang="ko-KR" sz="1400">
              <a:solidFill>
                <a:schemeClr val="bg1"/>
              </a:solidFill>
              <a:effectLst>
                <a:outerShdw blurRad="38100" dist="38100" dir="2700000" algn="tl">
                  <a:srgbClr val="000000"/>
                </a:outerShdw>
              </a:effectLst>
              <a:latin typeface="Tahoma" pitchFamily="34" charset="0"/>
              <a:ea typeface="HY헤드라인M" pitchFamily="18" charset="-127"/>
              <a:cs typeface="Tahoma" pitchFamily="34" charset="0"/>
            </a:endParaRPr>
          </a:p>
        </p:txBody>
      </p:sp>
      <p:sp>
        <p:nvSpPr>
          <p:cNvPr id="3" name="AutoShape 167"/>
          <p:cNvSpPr>
            <a:spLocks noChangeArrowheads="1"/>
          </p:cNvSpPr>
          <p:nvPr/>
        </p:nvSpPr>
        <p:spPr bwMode="auto">
          <a:xfrm>
            <a:off x="1384300" y="827088"/>
            <a:ext cx="7175500" cy="1162050"/>
          </a:xfrm>
          <a:prstGeom prst="roundRect">
            <a:avLst>
              <a:gd name="adj" fmla="val 3903"/>
            </a:avLst>
          </a:prstGeom>
          <a:solidFill>
            <a:srgbClr val="2F79CB">
              <a:alpha val="10001"/>
            </a:srgbClr>
          </a:solidFill>
          <a:ln w="3175" algn="ctr">
            <a:solidFill>
              <a:srgbClr val="2B6FB9"/>
            </a:solidFill>
            <a:round/>
            <a:headEnd/>
            <a:tailEnd/>
          </a:ln>
          <a:effectLst/>
        </p:spPr>
        <p:txBody>
          <a:bodyPr wrap="none" anchor="ctr"/>
          <a:lstStyle/>
          <a:p>
            <a:pPr algn="ctr" fontAlgn="auto">
              <a:spcBef>
                <a:spcPts val="0"/>
              </a:spcBef>
              <a:spcAft>
                <a:spcPts val="0"/>
              </a:spcAft>
              <a:defRPr/>
            </a:pPr>
            <a:endParaRPr kumimoji="0" lang="ko-KR" altLang="ko-KR" sz="1400">
              <a:solidFill>
                <a:srgbClr val="002060"/>
              </a:solidFill>
              <a:effectLst>
                <a:outerShdw blurRad="38100" dist="38100" dir="2700000" algn="tl">
                  <a:srgbClr val="000000"/>
                </a:outerShdw>
              </a:effectLst>
              <a:latin typeface="Tahoma" pitchFamily="34" charset="0"/>
              <a:ea typeface="HY헤드라인M" pitchFamily="18" charset="-127"/>
              <a:cs typeface="Tahoma" pitchFamily="34" charset="0"/>
            </a:endParaRPr>
          </a:p>
        </p:txBody>
      </p:sp>
      <p:sp>
        <p:nvSpPr>
          <p:cNvPr id="12292" name="Oval 131"/>
          <p:cNvSpPr>
            <a:spLocks noChangeArrowheads="1"/>
          </p:cNvSpPr>
          <p:nvPr/>
        </p:nvSpPr>
        <p:spPr bwMode="auto">
          <a:xfrm>
            <a:off x="6718300" y="3749675"/>
            <a:ext cx="1336675" cy="1336675"/>
          </a:xfrm>
          <a:prstGeom prst="ellipse">
            <a:avLst/>
          </a:prstGeom>
          <a:solidFill>
            <a:srgbClr val="99CC00"/>
          </a:solidFill>
          <a:ln w="9525">
            <a:noFill/>
            <a:round/>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293" name="AutoShape 132"/>
          <p:cNvSpPr>
            <a:spLocks noChangeArrowheads="1"/>
          </p:cNvSpPr>
          <p:nvPr/>
        </p:nvSpPr>
        <p:spPr bwMode="auto">
          <a:xfrm rot="2846340" flipH="1" flipV="1">
            <a:off x="1577975" y="4994275"/>
            <a:ext cx="381000" cy="457200"/>
          </a:xfrm>
          <a:prstGeom prst="downArrow">
            <a:avLst>
              <a:gd name="adj1" fmla="val 50000"/>
              <a:gd name="adj2" fmla="val 30000"/>
            </a:avLst>
          </a:prstGeom>
          <a:solidFill>
            <a:srgbClr val="336699"/>
          </a:solidFill>
          <a:ln w="9525">
            <a:noFill/>
            <a:miter lim="800000"/>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294" name="AutoShape 133"/>
          <p:cNvSpPr>
            <a:spLocks noChangeArrowheads="1"/>
          </p:cNvSpPr>
          <p:nvPr/>
        </p:nvSpPr>
        <p:spPr bwMode="auto">
          <a:xfrm flipV="1">
            <a:off x="2555875" y="5464175"/>
            <a:ext cx="381000" cy="457200"/>
          </a:xfrm>
          <a:prstGeom prst="downArrow">
            <a:avLst>
              <a:gd name="adj1" fmla="val 50000"/>
              <a:gd name="adj2" fmla="val 30000"/>
            </a:avLst>
          </a:prstGeom>
          <a:solidFill>
            <a:srgbClr val="336699"/>
          </a:solidFill>
          <a:ln w="9525">
            <a:noFill/>
            <a:miter lim="800000"/>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295" name="AutoShape 134"/>
          <p:cNvSpPr>
            <a:spLocks noChangeArrowheads="1"/>
          </p:cNvSpPr>
          <p:nvPr/>
        </p:nvSpPr>
        <p:spPr bwMode="auto">
          <a:xfrm rot="18753660" flipV="1">
            <a:off x="3521075" y="5019675"/>
            <a:ext cx="381000" cy="457200"/>
          </a:xfrm>
          <a:prstGeom prst="downArrow">
            <a:avLst>
              <a:gd name="adj1" fmla="val 50000"/>
              <a:gd name="adj2" fmla="val 30000"/>
            </a:avLst>
          </a:prstGeom>
          <a:solidFill>
            <a:srgbClr val="336699"/>
          </a:solidFill>
          <a:ln w="9525">
            <a:noFill/>
            <a:miter lim="800000"/>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296" name="AutoShape 135"/>
          <p:cNvSpPr>
            <a:spLocks noChangeArrowheads="1"/>
          </p:cNvSpPr>
          <p:nvPr/>
        </p:nvSpPr>
        <p:spPr bwMode="auto">
          <a:xfrm rot="-5491432">
            <a:off x="1281113" y="4206875"/>
            <a:ext cx="381000" cy="457200"/>
          </a:xfrm>
          <a:prstGeom prst="downArrow">
            <a:avLst>
              <a:gd name="adj1" fmla="val 50000"/>
              <a:gd name="adj2" fmla="val 30000"/>
            </a:avLst>
          </a:prstGeom>
          <a:solidFill>
            <a:srgbClr val="336699"/>
          </a:solidFill>
          <a:ln w="9525">
            <a:noFill/>
            <a:miter lim="800000"/>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297" name="AutoShape 136"/>
          <p:cNvSpPr>
            <a:spLocks noChangeArrowheads="1"/>
          </p:cNvSpPr>
          <p:nvPr/>
        </p:nvSpPr>
        <p:spPr bwMode="auto">
          <a:xfrm>
            <a:off x="2746375" y="3254375"/>
            <a:ext cx="3581400" cy="2362200"/>
          </a:xfrm>
          <a:prstGeom prst="rightArrow">
            <a:avLst>
              <a:gd name="adj1" fmla="val 50000"/>
              <a:gd name="adj2" fmla="val 37903"/>
            </a:avLst>
          </a:prstGeom>
          <a:gradFill rotWithShape="0">
            <a:gsLst>
              <a:gs pos="0">
                <a:schemeClr val="tx1"/>
              </a:gs>
              <a:gs pos="100000">
                <a:srgbClr val="3366FF"/>
              </a:gs>
            </a:gsLst>
            <a:lin ang="0" scaled="1"/>
          </a:gradFill>
          <a:ln w="9525">
            <a:solidFill>
              <a:schemeClr val="tx1"/>
            </a:solidFill>
            <a:miter lim="800000"/>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298" name="AutoShape 137"/>
          <p:cNvSpPr>
            <a:spLocks noChangeArrowheads="1"/>
          </p:cNvSpPr>
          <p:nvPr/>
        </p:nvSpPr>
        <p:spPr bwMode="auto">
          <a:xfrm rot="18753660" flipH="1">
            <a:off x="1589088" y="3357563"/>
            <a:ext cx="381000" cy="457200"/>
          </a:xfrm>
          <a:prstGeom prst="downArrow">
            <a:avLst>
              <a:gd name="adj1" fmla="val 50000"/>
              <a:gd name="adj2" fmla="val 30000"/>
            </a:avLst>
          </a:prstGeom>
          <a:solidFill>
            <a:srgbClr val="336699"/>
          </a:solidFill>
          <a:ln w="9525">
            <a:noFill/>
            <a:miter lim="800000"/>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299" name="AutoShape 138"/>
          <p:cNvSpPr>
            <a:spLocks noChangeArrowheads="1"/>
          </p:cNvSpPr>
          <p:nvPr/>
        </p:nvSpPr>
        <p:spPr bwMode="auto">
          <a:xfrm>
            <a:off x="2543175" y="2911475"/>
            <a:ext cx="381000" cy="457200"/>
          </a:xfrm>
          <a:prstGeom prst="downArrow">
            <a:avLst>
              <a:gd name="adj1" fmla="val 50000"/>
              <a:gd name="adj2" fmla="val 30000"/>
            </a:avLst>
          </a:prstGeom>
          <a:solidFill>
            <a:srgbClr val="336699"/>
          </a:solidFill>
          <a:ln w="9525">
            <a:noFill/>
            <a:miter lim="800000"/>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00" name="AutoShape 139"/>
          <p:cNvSpPr>
            <a:spLocks noChangeArrowheads="1"/>
          </p:cNvSpPr>
          <p:nvPr/>
        </p:nvSpPr>
        <p:spPr bwMode="auto">
          <a:xfrm rot="2846340">
            <a:off x="3508375" y="3355975"/>
            <a:ext cx="381000" cy="457200"/>
          </a:xfrm>
          <a:prstGeom prst="downArrow">
            <a:avLst>
              <a:gd name="adj1" fmla="val 50000"/>
              <a:gd name="adj2" fmla="val 30000"/>
            </a:avLst>
          </a:prstGeom>
          <a:solidFill>
            <a:srgbClr val="336699"/>
          </a:solidFill>
          <a:ln w="9525">
            <a:noFill/>
            <a:miter lim="800000"/>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01" name="Oval 140"/>
          <p:cNvSpPr>
            <a:spLocks noChangeArrowheads="1"/>
          </p:cNvSpPr>
          <p:nvPr/>
        </p:nvSpPr>
        <p:spPr bwMode="auto">
          <a:xfrm>
            <a:off x="2076450" y="3754438"/>
            <a:ext cx="1336675" cy="1336675"/>
          </a:xfrm>
          <a:prstGeom prst="ellipse">
            <a:avLst/>
          </a:prstGeom>
          <a:solidFill>
            <a:srgbClr val="99CC00"/>
          </a:solidFill>
          <a:ln w="9525">
            <a:noFill/>
            <a:round/>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02" name="Oval 141"/>
          <p:cNvSpPr>
            <a:spLocks noChangeArrowheads="1"/>
          </p:cNvSpPr>
          <p:nvPr/>
        </p:nvSpPr>
        <p:spPr bwMode="auto">
          <a:xfrm>
            <a:off x="415925" y="4029075"/>
            <a:ext cx="1066800" cy="838200"/>
          </a:xfrm>
          <a:prstGeom prst="ellipse">
            <a:avLst/>
          </a:prstGeom>
          <a:solidFill>
            <a:srgbClr val="336699"/>
          </a:solidFill>
          <a:ln w="9525">
            <a:noFill/>
            <a:round/>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03" name="Text Box 142"/>
          <p:cNvSpPr txBox="1">
            <a:spLocks noChangeArrowheads="1"/>
          </p:cNvSpPr>
          <p:nvPr/>
        </p:nvSpPr>
        <p:spPr bwMode="auto">
          <a:xfrm>
            <a:off x="323850" y="4148138"/>
            <a:ext cx="1220788" cy="590349"/>
          </a:xfrm>
          <a:prstGeom prst="rect">
            <a:avLst/>
          </a:prstGeom>
          <a:noFill/>
          <a:ln w="9525">
            <a:noFill/>
            <a:miter lim="800000"/>
            <a:headEnd/>
            <a:tailEnd/>
          </a:ln>
        </p:spPr>
        <p:txBody>
          <a:bodyPr lIns="36000" tIns="18000" rIns="36000" bIns="18000">
            <a:spAutoFit/>
          </a:bodyPr>
          <a:lstStyle/>
          <a:p>
            <a:pPr algn="ctr">
              <a:spcBef>
                <a:spcPct val="50000"/>
              </a:spcBef>
            </a:pPr>
            <a:r>
              <a:rPr kumimoji="0" lang="en-US" altLang="ko-KR" sz="1200">
                <a:solidFill>
                  <a:schemeClr val="bg1"/>
                </a:solidFill>
                <a:latin typeface="Tahoma" pitchFamily="34" charset="0"/>
                <a:ea typeface="Tahoma" pitchFamily="34" charset="0"/>
                <a:cs typeface="Tahoma" pitchFamily="34" charset="0"/>
              </a:rPr>
              <a:t>Reaction</a:t>
            </a:r>
            <a:br>
              <a:rPr kumimoji="0" lang="en-US" altLang="ko-KR" sz="1200">
                <a:solidFill>
                  <a:schemeClr val="bg1"/>
                </a:solidFill>
                <a:latin typeface="Tahoma" pitchFamily="34" charset="0"/>
                <a:ea typeface="Tahoma" pitchFamily="34" charset="0"/>
                <a:cs typeface="Tahoma" pitchFamily="34" charset="0"/>
              </a:rPr>
            </a:br>
            <a:r>
              <a:rPr kumimoji="0" lang="en-US" altLang="ko-KR" sz="1200">
                <a:solidFill>
                  <a:schemeClr val="bg1"/>
                </a:solidFill>
                <a:latin typeface="Tahoma" pitchFamily="34" charset="0"/>
                <a:ea typeface="Tahoma" pitchFamily="34" charset="0"/>
                <a:cs typeface="Tahoma" pitchFamily="34" charset="0"/>
              </a:rPr>
              <a:t>Rate</a:t>
            </a:r>
            <a:br>
              <a:rPr kumimoji="0" lang="en-US" altLang="ko-KR" sz="1200">
                <a:solidFill>
                  <a:schemeClr val="bg1"/>
                </a:solidFill>
                <a:latin typeface="Tahoma" pitchFamily="34" charset="0"/>
                <a:ea typeface="Tahoma" pitchFamily="34" charset="0"/>
                <a:cs typeface="Tahoma" pitchFamily="34" charset="0"/>
              </a:rPr>
            </a:br>
            <a:r>
              <a:rPr kumimoji="0" lang="en-US" altLang="ko-KR" sz="1200">
                <a:solidFill>
                  <a:schemeClr val="bg1"/>
                </a:solidFill>
                <a:latin typeface="Tahoma" pitchFamily="34" charset="0"/>
                <a:ea typeface="Tahoma" pitchFamily="34" charset="0"/>
                <a:cs typeface="Tahoma" pitchFamily="34" charset="0"/>
              </a:rPr>
              <a:t>Coefficient</a:t>
            </a:r>
          </a:p>
        </p:txBody>
      </p:sp>
      <p:sp>
        <p:nvSpPr>
          <p:cNvPr id="12304" name="Oval 143"/>
          <p:cNvSpPr>
            <a:spLocks noChangeArrowheads="1"/>
          </p:cNvSpPr>
          <p:nvPr/>
        </p:nvSpPr>
        <p:spPr bwMode="auto">
          <a:xfrm>
            <a:off x="915988" y="5172075"/>
            <a:ext cx="1066800" cy="838200"/>
          </a:xfrm>
          <a:prstGeom prst="ellipse">
            <a:avLst/>
          </a:prstGeom>
          <a:solidFill>
            <a:srgbClr val="336699"/>
          </a:solidFill>
          <a:ln w="9525">
            <a:noFill/>
            <a:round/>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05" name="Text Box 144"/>
          <p:cNvSpPr txBox="1">
            <a:spLocks noChangeArrowheads="1"/>
          </p:cNvSpPr>
          <p:nvPr/>
        </p:nvSpPr>
        <p:spPr bwMode="auto">
          <a:xfrm>
            <a:off x="839788" y="5387975"/>
            <a:ext cx="1220787" cy="405683"/>
          </a:xfrm>
          <a:prstGeom prst="rect">
            <a:avLst/>
          </a:prstGeom>
          <a:noFill/>
          <a:ln w="9525">
            <a:noFill/>
            <a:miter lim="800000"/>
            <a:headEnd/>
            <a:tailEnd/>
          </a:ln>
        </p:spPr>
        <p:txBody>
          <a:bodyPr lIns="36000" tIns="18000" rIns="36000" bIns="18000">
            <a:spAutoFit/>
          </a:bodyPr>
          <a:lstStyle/>
          <a:p>
            <a:pPr algn="ctr">
              <a:spcBef>
                <a:spcPct val="50000"/>
              </a:spcBef>
            </a:pPr>
            <a:r>
              <a:rPr kumimoji="0" lang="en-US" altLang="ko-KR" sz="1200">
                <a:solidFill>
                  <a:schemeClr val="bg1"/>
                </a:solidFill>
                <a:latin typeface="Tahoma" pitchFamily="34" charset="0"/>
                <a:ea typeface="Tahoma" pitchFamily="34" charset="0"/>
                <a:cs typeface="Tahoma" pitchFamily="34" charset="0"/>
              </a:rPr>
              <a:t>Simulation</a:t>
            </a:r>
            <a:br>
              <a:rPr kumimoji="0" lang="en-US" altLang="ko-KR" sz="1200">
                <a:solidFill>
                  <a:schemeClr val="bg1"/>
                </a:solidFill>
                <a:latin typeface="Tahoma" pitchFamily="34" charset="0"/>
                <a:ea typeface="Tahoma" pitchFamily="34" charset="0"/>
                <a:cs typeface="Tahoma" pitchFamily="34" charset="0"/>
              </a:rPr>
            </a:br>
            <a:r>
              <a:rPr kumimoji="0" lang="en-US" altLang="ko-KR" sz="1200">
                <a:solidFill>
                  <a:schemeClr val="bg1"/>
                </a:solidFill>
                <a:latin typeface="Tahoma" pitchFamily="34" charset="0"/>
                <a:ea typeface="Tahoma" pitchFamily="34" charset="0"/>
                <a:cs typeface="Tahoma" pitchFamily="34" charset="0"/>
              </a:rPr>
              <a:t>Software</a:t>
            </a:r>
          </a:p>
        </p:txBody>
      </p:sp>
      <p:sp>
        <p:nvSpPr>
          <p:cNvPr id="12306" name="Oval 145"/>
          <p:cNvSpPr>
            <a:spLocks noChangeArrowheads="1"/>
          </p:cNvSpPr>
          <p:nvPr/>
        </p:nvSpPr>
        <p:spPr bwMode="auto">
          <a:xfrm>
            <a:off x="3508375" y="5172075"/>
            <a:ext cx="1066800" cy="838200"/>
          </a:xfrm>
          <a:prstGeom prst="ellipse">
            <a:avLst/>
          </a:prstGeom>
          <a:solidFill>
            <a:srgbClr val="336699"/>
          </a:solidFill>
          <a:ln w="9525">
            <a:noFill/>
            <a:round/>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07" name="Text Box 146"/>
          <p:cNvSpPr txBox="1">
            <a:spLocks noChangeArrowheads="1"/>
          </p:cNvSpPr>
          <p:nvPr/>
        </p:nvSpPr>
        <p:spPr bwMode="auto">
          <a:xfrm>
            <a:off x="3432175" y="5459413"/>
            <a:ext cx="1220788" cy="221018"/>
          </a:xfrm>
          <a:prstGeom prst="rect">
            <a:avLst/>
          </a:prstGeom>
          <a:noFill/>
          <a:ln w="9525">
            <a:noFill/>
            <a:miter lim="800000"/>
            <a:headEnd/>
            <a:tailEnd/>
          </a:ln>
        </p:spPr>
        <p:txBody>
          <a:bodyPr lIns="36000" tIns="18000" rIns="36000" bIns="18000">
            <a:spAutoFit/>
          </a:bodyPr>
          <a:lstStyle/>
          <a:p>
            <a:pPr algn="ctr">
              <a:spcBef>
                <a:spcPct val="50000"/>
              </a:spcBef>
            </a:pPr>
            <a:r>
              <a:rPr kumimoji="0" lang="en-US" altLang="ko-KR" sz="1200">
                <a:solidFill>
                  <a:schemeClr val="bg1"/>
                </a:solidFill>
                <a:latin typeface="Tahoma" pitchFamily="34" charset="0"/>
                <a:ea typeface="Tahoma" pitchFamily="34" charset="0"/>
                <a:cs typeface="Tahoma" pitchFamily="34" charset="0"/>
              </a:rPr>
              <a:t>Documentation</a:t>
            </a:r>
          </a:p>
        </p:txBody>
      </p:sp>
      <p:sp>
        <p:nvSpPr>
          <p:cNvPr id="12308" name="Oval 147"/>
          <p:cNvSpPr>
            <a:spLocks noChangeArrowheads="1"/>
          </p:cNvSpPr>
          <p:nvPr/>
        </p:nvSpPr>
        <p:spPr bwMode="auto">
          <a:xfrm>
            <a:off x="865188" y="2862263"/>
            <a:ext cx="1066800" cy="838200"/>
          </a:xfrm>
          <a:prstGeom prst="ellipse">
            <a:avLst/>
          </a:prstGeom>
          <a:solidFill>
            <a:srgbClr val="336699"/>
          </a:solidFill>
          <a:ln w="9525">
            <a:noFill/>
            <a:round/>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09" name="Text Box 148"/>
          <p:cNvSpPr txBox="1">
            <a:spLocks noChangeArrowheads="1"/>
          </p:cNvSpPr>
          <p:nvPr/>
        </p:nvSpPr>
        <p:spPr bwMode="auto">
          <a:xfrm>
            <a:off x="788988" y="3068638"/>
            <a:ext cx="1220787" cy="405683"/>
          </a:xfrm>
          <a:prstGeom prst="rect">
            <a:avLst/>
          </a:prstGeom>
          <a:noFill/>
          <a:ln w="9525">
            <a:noFill/>
            <a:miter lim="800000"/>
            <a:headEnd/>
            <a:tailEnd/>
          </a:ln>
        </p:spPr>
        <p:txBody>
          <a:bodyPr lIns="36000" tIns="18000" rIns="36000" bIns="18000">
            <a:spAutoFit/>
          </a:bodyPr>
          <a:lstStyle/>
          <a:p>
            <a:pPr algn="ctr">
              <a:spcBef>
                <a:spcPct val="50000"/>
              </a:spcBef>
            </a:pPr>
            <a:r>
              <a:rPr kumimoji="0" lang="en-US" altLang="ko-KR" sz="1200">
                <a:solidFill>
                  <a:schemeClr val="bg1"/>
                </a:solidFill>
                <a:latin typeface="Tahoma" pitchFamily="34" charset="0"/>
                <a:ea typeface="Tahoma" pitchFamily="34" charset="0"/>
                <a:cs typeface="Tahoma" pitchFamily="34" charset="0"/>
              </a:rPr>
              <a:t>Electron</a:t>
            </a:r>
            <a:br>
              <a:rPr kumimoji="0" lang="en-US" altLang="ko-KR" sz="1200">
                <a:solidFill>
                  <a:schemeClr val="bg1"/>
                </a:solidFill>
                <a:latin typeface="Tahoma" pitchFamily="34" charset="0"/>
                <a:ea typeface="Tahoma" pitchFamily="34" charset="0"/>
                <a:cs typeface="Tahoma" pitchFamily="34" charset="0"/>
              </a:rPr>
            </a:br>
            <a:r>
              <a:rPr kumimoji="0" lang="en-US" altLang="ko-KR" sz="1200">
                <a:solidFill>
                  <a:schemeClr val="bg1"/>
                </a:solidFill>
                <a:latin typeface="Tahoma" pitchFamily="34" charset="0"/>
                <a:ea typeface="Tahoma" pitchFamily="34" charset="0"/>
                <a:cs typeface="Tahoma" pitchFamily="34" charset="0"/>
              </a:rPr>
              <a:t>Impact</a:t>
            </a:r>
          </a:p>
        </p:txBody>
      </p:sp>
      <p:sp>
        <p:nvSpPr>
          <p:cNvPr id="12310" name="Oval 149"/>
          <p:cNvSpPr>
            <a:spLocks noChangeArrowheads="1"/>
          </p:cNvSpPr>
          <p:nvPr/>
        </p:nvSpPr>
        <p:spPr bwMode="auto">
          <a:xfrm>
            <a:off x="2209800" y="2276475"/>
            <a:ext cx="1066800" cy="838200"/>
          </a:xfrm>
          <a:prstGeom prst="ellipse">
            <a:avLst/>
          </a:prstGeom>
          <a:solidFill>
            <a:srgbClr val="336699"/>
          </a:solidFill>
          <a:ln w="9525">
            <a:noFill/>
            <a:round/>
            <a:headEnd/>
            <a:tailEnd/>
          </a:ln>
        </p:spPr>
        <p:txBody>
          <a:bodyPr wrap="none" anchor="ctr"/>
          <a:lstStyle/>
          <a:p>
            <a:endParaRPr kumimoji="0" lang="ko-KR" altLang="en-US">
              <a:solidFill>
                <a:srgbClr val="002060"/>
              </a:solidFill>
              <a:latin typeface="Tahoma" pitchFamily="34" charset="0"/>
              <a:ea typeface="맑은 고딕" pitchFamily="50" charset="-127"/>
              <a:cs typeface="Tahoma" pitchFamily="34" charset="0"/>
            </a:endParaRPr>
          </a:p>
        </p:txBody>
      </p:sp>
      <p:sp>
        <p:nvSpPr>
          <p:cNvPr id="12311" name="Text Box 150"/>
          <p:cNvSpPr txBox="1">
            <a:spLocks noChangeArrowheads="1"/>
          </p:cNvSpPr>
          <p:nvPr/>
        </p:nvSpPr>
        <p:spPr bwMode="auto">
          <a:xfrm>
            <a:off x="2133600" y="2455863"/>
            <a:ext cx="1220788" cy="406400"/>
          </a:xfrm>
          <a:prstGeom prst="rect">
            <a:avLst/>
          </a:prstGeom>
          <a:noFill/>
          <a:ln w="9525">
            <a:noFill/>
            <a:miter lim="800000"/>
            <a:headEnd/>
            <a:tailEnd/>
          </a:ln>
        </p:spPr>
        <p:txBody>
          <a:bodyPr lIns="36000" tIns="18000" rIns="36000" bIns="18000">
            <a:spAutoFit/>
          </a:bodyPr>
          <a:lstStyle/>
          <a:p>
            <a:pPr algn="ctr">
              <a:spcBef>
                <a:spcPct val="50000"/>
              </a:spcBef>
            </a:pPr>
            <a:r>
              <a:rPr kumimoji="0" lang="en-US" altLang="ko-KR" sz="1200">
                <a:solidFill>
                  <a:schemeClr val="bg1"/>
                </a:solidFill>
                <a:latin typeface="Tahoma" pitchFamily="34" charset="0"/>
                <a:ea typeface="Tahoma" pitchFamily="34" charset="0"/>
                <a:cs typeface="Tahoma" pitchFamily="34" charset="0"/>
              </a:rPr>
              <a:t>Ion</a:t>
            </a:r>
            <a:br>
              <a:rPr kumimoji="0" lang="en-US" altLang="ko-KR" sz="1200">
                <a:solidFill>
                  <a:schemeClr val="bg1"/>
                </a:solidFill>
                <a:latin typeface="Tahoma" pitchFamily="34" charset="0"/>
                <a:ea typeface="Tahoma" pitchFamily="34" charset="0"/>
                <a:cs typeface="Tahoma" pitchFamily="34" charset="0"/>
              </a:rPr>
            </a:br>
            <a:r>
              <a:rPr kumimoji="0" lang="en-US" altLang="ko-KR" sz="1200">
                <a:solidFill>
                  <a:schemeClr val="bg1"/>
                </a:solidFill>
                <a:latin typeface="Tahoma" pitchFamily="34" charset="0"/>
                <a:ea typeface="Tahoma" pitchFamily="34" charset="0"/>
                <a:cs typeface="Tahoma" pitchFamily="34" charset="0"/>
              </a:rPr>
              <a:t>Impact</a:t>
            </a:r>
          </a:p>
        </p:txBody>
      </p:sp>
      <p:sp>
        <p:nvSpPr>
          <p:cNvPr id="12312" name="Oval 151"/>
          <p:cNvSpPr>
            <a:spLocks noChangeArrowheads="1"/>
          </p:cNvSpPr>
          <p:nvPr/>
        </p:nvSpPr>
        <p:spPr bwMode="auto">
          <a:xfrm>
            <a:off x="3508375" y="2809875"/>
            <a:ext cx="1066800" cy="838200"/>
          </a:xfrm>
          <a:prstGeom prst="ellipse">
            <a:avLst/>
          </a:prstGeom>
          <a:solidFill>
            <a:srgbClr val="336699"/>
          </a:solidFill>
          <a:ln w="9525">
            <a:noFill/>
            <a:round/>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13" name="Text Box 152"/>
          <p:cNvSpPr txBox="1">
            <a:spLocks noChangeArrowheads="1"/>
          </p:cNvSpPr>
          <p:nvPr/>
        </p:nvSpPr>
        <p:spPr bwMode="auto">
          <a:xfrm>
            <a:off x="3432175" y="2908300"/>
            <a:ext cx="1220788" cy="590349"/>
          </a:xfrm>
          <a:prstGeom prst="rect">
            <a:avLst/>
          </a:prstGeom>
          <a:noFill/>
          <a:ln w="9525">
            <a:noFill/>
            <a:miter lim="800000"/>
            <a:headEnd/>
            <a:tailEnd/>
          </a:ln>
        </p:spPr>
        <p:txBody>
          <a:bodyPr lIns="36000" tIns="18000" rIns="36000" bIns="18000">
            <a:spAutoFit/>
          </a:bodyPr>
          <a:lstStyle/>
          <a:p>
            <a:pPr algn="ctr">
              <a:spcBef>
                <a:spcPct val="50000"/>
              </a:spcBef>
            </a:pPr>
            <a:r>
              <a:rPr kumimoji="0" lang="en-US" altLang="ko-KR" sz="1200">
                <a:solidFill>
                  <a:schemeClr val="bg1"/>
                </a:solidFill>
                <a:latin typeface="Tahoma" pitchFamily="34" charset="0"/>
                <a:ea typeface="Tahoma" pitchFamily="34" charset="0"/>
                <a:cs typeface="Tahoma" pitchFamily="34" charset="0"/>
              </a:rPr>
              <a:t>Heavy</a:t>
            </a:r>
            <a:br>
              <a:rPr kumimoji="0" lang="en-US" altLang="ko-KR" sz="1200">
                <a:solidFill>
                  <a:schemeClr val="bg1"/>
                </a:solidFill>
                <a:latin typeface="Tahoma" pitchFamily="34" charset="0"/>
                <a:ea typeface="Tahoma" pitchFamily="34" charset="0"/>
                <a:cs typeface="Tahoma" pitchFamily="34" charset="0"/>
              </a:rPr>
            </a:br>
            <a:r>
              <a:rPr kumimoji="0" lang="en-US" altLang="ko-KR" sz="1200">
                <a:solidFill>
                  <a:schemeClr val="bg1"/>
                </a:solidFill>
                <a:latin typeface="Tahoma" pitchFamily="34" charset="0"/>
                <a:ea typeface="Tahoma" pitchFamily="34" charset="0"/>
                <a:cs typeface="Tahoma" pitchFamily="34" charset="0"/>
              </a:rPr>
              <a:t>Particle</a:t>
            </a:r>
            <a:br>
              <a:rPr kumimoji="0" lang="en-US" altLang="ko-KR" sz="1200">
                <a:solidFill>
                  <a:schemeClr val="bg1"/>
                </a:solidFill>
                <a:latin typeface="Tahoma" pitchFamily="34" charset="0"/>
                <a:ea typeface="Tahoma" pitchFamily="34" charset="0"/>
                <a:cs typeface="Tahoma" pitchFamily="34" charset="0"/>
              </a:rPr>
            </a:br>
            <a:r>
              <a:rPr kumimoji="0" lang="en-US" altLang="ko-KR" sz="1200">
                <a:solidFill>
                  <a:schemeClr val="bg1"/>
                </a:solidFill>
                <a:latin typeface="Tahoma" pitchFamily="34" charset="0"/>
                <a:ea typeface="Tahoma" pitchFamily="34" charset="0"/>
                <a:cs typeface="Tahoma" pitchFamily="34" charset="0"/>
              </a:rPr>
              <a:t>Collision</a:t>
            </a:r>
          </a:p>
        </p:txBody>
      </p:sp>
      <p:sp>
        <p:nvSpPr>
          <p:cNvPr id="12314" name="Oval 153"/>
          <p:cNvSpPr>
            <a:spLocks noChangeArrowheads="1"/>
          </p:cNvSpPr>
          <p:nvPr/>
        </p:nvSpPr>
        <p:spPr bwMode="auto">
          <a:xfrm>
            <a:off x="2212975" y="5705475"/>
            <a:ext cx="1066800" cy="838200"/>
          </a:xfrm>
          <a:prstGeom prst="ellipse">
            <a:avLst/>
          </a:prstGeom>
          <a:solidFill>
            <a:srgbClr val="336699"/>
          </a:solidFill>
          <a:ln w="9525">
            <a:noFill/>
            <a:round/>
            <a:headEnd/>
            <a:tailEnd/>
          </a:ln>
        </p:spPr>
        <p:txBody>
          <a:bodyPr wrap="none" anchor="ctr"/>
          <a:lstStyle/>
          <a:p>
            <a:endParaRPr kumimoji="0" lang="ko-KR" altLang="en-US">
              <a:latin typeface="Tahoma" pitchFamily="34" charset="0"/>
              <a:ea typeface="맑은 고딕" pitchFamily="50" charset="-127"/>
              <a:cs typeface="Tahoma" pitchFamily="34" charset="0"/>
            </a:endParaRPr>
          </a:p>
        </p:txBody>
      </p:sp>
      <p:sp>
        <p:nvSpPr>
          <p:cNvPr id="12315" name="Text Box 154"/>
          <p:cNvSpPr txBox="1">
            <a:spLocks noChangeArrowheads="1"/>
          </p:cNvSpPr>
          <p:nvPr/>
        </p:nvSpPr>
        <p:spPr bwMode="auto">
          <a:xfrm>
            <a:off x="2259013" y="6003925"/>
            <a:ext cx="992187" cy="221018"/>
          </a:xfrm>
          <a:prstGeom prst="rect">
            <a:avLst/>
          </a:prstGeom>
          <a:noFill/>
          <a:ln w="9525">
            <a:noFill/>
            <a:miter lim="800000"/>
            <a:headEnd/>
            <a:tailEnd/>
          </a:ln>
        </p:spPr>
        <p:txBody>
          <a:bodyPr lIns="36000" tIns="18000" rIns="36000" bIns="18000">
            <a:spAutoFit/>
          </a:bodyPr>
          <a:lstStyle/>
          <a:p>
            <a:pPr algn="ctr">
              <a:spcBef>
                <a:spcPct val="50000"/>
              </a:spcBef>
            </a:pPr>
            <a:r>
              <a:rPr kumimoji="0" lang="en-US" altLang="ko-KR" sz="1200">
                <a:solidFill>
                  <a:schemeClr val="bg1"/>
                </a:solidFill>
                <a:latin typeface="Tahoma" pitchFamily="34" charset="0"/>
                <a:ea typeface="Tahoma" pitchFamily="34" charset="0"/>
                <a:cs typeface="Tahoma" pitchFamily="34" charset="0"/>
              </a:rPr>
              <a:t>Visualization</a:t>
            </a:r>
          </a:p>
        </p:txBody>
      </p:sp>
      <p:sp>
        <p:nvSpPr>
          <p:cNvPr id="12316" name="Text Box 155"/>
          <p:cNvSpPr txBox="1">
            <a:spLocks noChangeArrowheads="1"/>
          </p:cNvSpPr>
          <p:nvPr/>
        </p:nvSpPr>
        <p:spPr bwMode="auto">
          <a:xfrm>
            <a:off x="2135188" y="4194175"/>
            <a:ext cx="1220787" cy="393700"/>
          </a:xfrm>
          <a:prstGeom prst="rect">
            <a:avLst/>
          </a:prstGeom>
          <a:noFill/>
          <a:ln w="9525">
            <a:noFill/>
            <a:miter lim="800000"/>
            <a:headEnd/>
            <a:tailEnd/>
          </a:ln>
        </p:spPr>
        <p:txBody>
          <a:bodyPr lIns="36000" tIns="18000" rIns="36000" bIns="18000"/>
          <a:lstStyle/>
          <a:p>
            <a:pPr algn="ctr">
              <a:spcBef>
                <a:spcPct val="50000"/>
              </a:spcBef>
            </a:pPr>
            <a:r>
              <a:rPr kumimoji="0" lang="en-US" altLang="ko-KR" sz="1200" b="1">
                <a:latin typeface="Tahoma" pitchFamily="34" charset="0"/>
                <a:ea typeface="Tahoma" pitchFamily="34" charset="0"/>
                <a:cs typeface="Tahoma" pitchFamily="34" charset="0"/>
              </a:rPr>
              <a:t>Plasma</a:t>
            </a:r>
            <a:br>
              <a:rPr kumimoji="0" lang="en-US" altLang="ko-KR" sz="1200" b="1">
                <a:latin typeface="Tahoma" pitchFamily="34" charset="0"/>
                <a:ea typeface="Tahoma" pitchFamily="34" charset="0"/>
                <a:cs typeface="Tahoma" pitchFamily="34" charset="0"/>
              </a:rPr>
            </a:br>
            <a:r>
              <a:rPr kumimoji="0" lang="en-US" altLang="ko-KR" sz="1200" b="1">
                <a:latin typeface="Tahoma" pitchFamily="34" charset="0"/>
                <a:ea typeface="Tahoma" pitchFamily="34" charset="0"/>
                <a:cs typeface="Tahoma" pitchFamily="34" charset="0"/>
              </a:rPr>
              <a:t>Database</a:t>
            </a:r>
          </a:p>
        </p:txBody>
      </p:sp>
      <p:sp>
        <p:nvSpPr>
          <p:cNvPr id="12317" name="Text Box 156"/>
          <p:cNvSpPr txBox="1">
            <a:spLocks noChangeArrowheads="1"/>
          </p:cNvSpPr>
          <p:nvPr/>
        </p:nvSpPr>
        <p:spPr bwMode="auto">
          <a:xfrm>
            <a:off x="3878263" y="3937000"/>
            <a:ext cx="1905000" cy="1015663"/>
          </a:xfrm>
          <a:prstGeom prst="rect">
            <a:avLst/>
          </a:prstGeom>
          <a:noFill/>
          <a:ln w="9525">
            <a:noFill/>
            <a:miter lim="800000"/>
            <a:headEnd/>
            <a:tailEnd/>
          </a:ln>
        </p:spPr>
        <p:txBody>
          <a:bodyPr>
            <a:spAutoFit/>
          </a:bodyPr>
          <a:lstStyle/>
          <a:p>
            <a:pPr>
              <a:spcBef>
                <a:spcPct val="50000"/>
              </a:spcBef>
            </a:pPr>
            <a:r>
              <a:rPr kumimoji="0" lang="en-US" altLang="ko-KR" sz="1200" b="1">
                <a:solidFill>
                  <a:schemeClr val="bg1"/>
                </a:solidFill>
                <a:latin typeface="Tahoma" pitchFamily="34" charset="0"/>
                <a:ea typeface="Tahoma" pitchFamily="34" charset="0"/>
                <a:cs typeface="Tahoma" pitchFamily="34" charset="0"/>
              </a:rPr>
              <a:t>Provide advantages in time to device maker and assist in USER (industry, Institute, University)</a:t>
            </a:r>
          </a:p>
        </p:txBody>
      </p:sp>
      <p:sp>
        <p:nvSpPr>
          <p:cNvPr id="12318" name="WordArt 157"/>
          <p:cNvSpPr>
            <a:spLocks noChangeArrowheads="1" noChangeShapeType="1" noTextEdit="1"/>
          </p:cNvSpPr>
          <p:nvPr/>
        </p:nvSpPr>
        <p:spPr bwMode="auto">
          <a:xfrm>
            <a:off x="1817688" y="3508375"/>
            <a:ext cx="1889125" cy="1889125"/>
          </a:xfrm>
          <a:prstGeom prst="rect">
            <a:avLst/>
          </a:prstGeom>
        </p:spPr>
        <p:txBody>
          <a:bodyPr spcFirstLastPara="1" wrap="none" fromWordArt="1">
            <a:prstTxWarp prst="textArchUp">
              <a:avLst>
                <a:gd name="adj" fmla="val 5772002"/>
              </a:avLst>
            </a:prstTxWarp>
          </a:bodyPr>
          <a:lstStyle/>
          <a:p>
            <a:pPr algn="ctr"/>
            <a:r>
              <a:rPr lang="en-US" altLang="ko-KR" sz="1400" kern="10">
                <a:ln w="9525">
                  <a:noFill/>
                  <a:round/>
                  <a:headEnd/>
                  <a:tailEnd/>
                </a:ln>
                <a:solidFill>
                  <a:srgbClr val="FFCC00"/>
                </a:solidFill>
                <a:latin typeface="Tahoma" pitchFamily="34" charset="0"/>
                <a:ea typeface="Tahoma" pitchFamily="34" charset="0"/>
                <a:cs typeface="Tahoma" pitchFamily="34" charset="0"/>
              </a:rPr>
              <a:t>Integration-Evaluation-Compilation-Standardization-Dissimination</a:t>
            </a:r>
            <a:endParaRPr lang="ko-KR" altLang="en-US" sz="1400" kern="10">
              <a:ln w="9525">
                <a:noFill/>
                <a:round/>
                <a:headEnd/>
                <a:tailEnd/>
              </a:ln>
              <a:solidFill>
                <a:srgbClr val="FFCC00"/>
              </a:solidFill>
              <a:latin typeface="Tahoma" pitchFamily="34" charset="0"/>
              <a:cs typeface="Tahoma" pitchFamily="34" charset="0"/>
            </a:endParaRPr>
          </a:p>
        </p:txBody>
      </p:sp>
      <p:sp>
        <p:nvSpPr>
          <p:cNvPr id="12319" name="WordArt 158"/>
          <p:cNvSpPr>
            <a:spLocks noChangeArrowheads="1" noChangeShapeType="1" noTextEdit="1"/>
          </p:cNvSpPr>
          <p:nvPr/>
        </p:nvSpPr>
        <p:spPr bwMode="auto">
          <a:xfrm>
            <a:off x="6175375" y="3244850"/>
            <a:ext cx="2384425" cy="2384425"/>
          </a:xfrm>
          <a:prstGeom prst="rect">
            <a:avLst/>
          </a:prstGeom>
        </p:spPr>
        <p:txBody>
          <a:bodyPr spcFirstLastPara="1" wrap="none" fromWordArt="1">
            <a:prstTxWarp prst="textArchUp">
              <a:avLst>
                <a:gd name="adj" fmla="val 5818738"/>
              </a:avLst>
            </a:prstTxWarp>
          </a:bodyPr>
          <a:lstStyle/>
          <a:p>
            <a:pPr algn="ctr"/>
            <a:r>
              <a:rPr lang="en-US" altLang="ko-KR" sz="1400" kern="10">
                <a:ln w="9525">
                  <a:noFill/>
                  <a:round/>
                  <a:headEnd/>
                  <a:tailEnd/>
                </a:ln>
                <a:solidFill>
                  <a:srgbClr val="FFCC00"/>
                </a:solidFill>
                <a:latin typeface="Tahoma" pitchFamily="34" charset="0"/>
                <a:ea typeface="Tahoma" pitchFamily="34" charset="0"/>
                <a:cs typeface="Tahoma" pitchFamily="34" charset="0"/>
              </a:rPr>
              <a:t>Develop Application-Specific Standard Products for Many Customers</a:t>
            </a:r>
            <a:endParaRPr lang="ko-KR" altLang="en-US" sz="1400" kern="10">
              <a:ln w="9525">
                <a:noFill/>
                <a:round/>
                <a:headEnd/>
                <a:tailEnd/>
              </a:ln>
              <a:solidFill>
                <a:srgbClr val="FFCC00"/>
              </a:solidFill>
              <a:latin typeface="Tahoma" pitchFamily="34" charset="0"/>
              <a:cs typeface="Tahoma" pitchFamily="34" charset="0"/>
            </a:endParaRPr>
          </a:p>
        </p:txBody>
      </p:sp>
      <p:sp>
        <p:nvSpPr>
          <p:cNvPr id="12320" name="Text Box 159"/>
          <p:cNvSpPr txBox="1">
            <a:spLocks noChangeArrowheads="1"/>
          </p:cNvSpPr>
          <p:nvPr/>
        </p:nvSpPr>
        <p:spPr bwMode="auto">
          <a:xfrm>
            <a:off x="6783388" y="4119563"/>
            <a:ext cx="1220787" cy="533400"/>
          </a:xfrm>
          <a:prstGeom prst="rect">
            <a:avLst/>
          </a:prstGeom>
          <a:noFill/>
          <a:ln w="9525">
            <a:noFill/>
            <a:miter lim="800000"/>
            <a:headEnd/>
            <a:tailEnd/>
          </a:ln>
        </p:spPr>
        <p:txBody>
          <a:bodyPr lIns="36000" tIns="18000" rIns="36000" bIns="18000"/>
          <a:lstStyle/>
          <a:p>
            <a:pPr algn="ctr">
              <a:spcBef>
                <a:spcPct val="50000"/>
              </a:spcBef>
            </a:pPr>
            <a:r>
              <a:rPr kumimoji="0" lang="en-US" altLang="ko-KR" sz="1200" b="1">
                <a:latin typeface="Tahoma" pitchFamily="34" charset="0"/>
                <a:ea typeface="Tahoma" pitchFamily="34" charset="0"/>
                <a:cs typeface="Tahoma" pitchFamily="34" charset="0"/>
              </a:rPr>
              <a:t>Integrated Device Manufacturer</a:t>
            </a:r>
          </a:p>
        </p:txBody>
      </p:sp>
      <p:sp>
        <p:nvSpPr>
          <p:cNvPr id="12321" name="Oval 161"/>
          <p:cNvSpPr>
            <a:spLocks noChangeArrowheads="1"/>
          </p:cNvSpPr>
          <p:nvPr/>
        </p:nvSpPr>
        <p:spPr bwMode="auto">
          <a:xfrm rot="-579034">
            <a:off x="442913" y="982663"/>
            <a:ext cx="1681162" cy="871537"/>
          </a:xfrm>
          <a:prstGeom prst="ellipse">
            <a:avLst/>
          </a:prstGeom>
          <a:solidFill>
            <a:srgbClr val="00CC00"/>
          </a:solidFill>
          <a:ln w="9525">
            <a:noFill/>
            <a:round/>
            <a:headEnd/>
            <a:tailEnd/>
          </a:ln>
        </p:spPr>
        <p:txBody>
          <a:bodyPr wrap="none" anchor="ctr"/>
          <a:lstStyle/>
          <a:p>
            <a:endParaRPr kumimoji="0" lang="ko-KR" altLang="en-US">
              <a:solidFill>
                <a:srgbClr val="002060"/>
              </a:solidFill>
              <a:latin typeface="Tahoma" pitchFamily="34" charset="0"/>
              <a:ea typeface="맑은 고딕" pitchFamily="50" charset="-127"/>
              <a:cs typeface="Tahoma" pitchFamily="34" charset="0"/>
            </a:endParaRPr>
          </a:p>
        </p:txBody>
      </p:sp>
      <p:sp>
        <p:nvSpPr>
          <p:cNvPr id="12322" name="Oval 162"/>
          <p:cNvSpPr>
            <a:spLocks noChangeArrowheads="1"/>
          </p:cNvSpPr>
          <p:nvPr/>
        </p:nvSpPr>
        <p:spPr bwMode="auto">
          <a:xfrm>
            <a:off x="642938" y="1011238"/>
            <a:ext cx="1298575" cy="769937"/>
          </a:xfrm>
          <a:prstGeom prst="ellipse">
            <a:avLst/>
          </a:prstGeom>
          <a:solidFill>
            <a:srgbClr val="99FF99"/>
          </a:solidFill>
          <a:ln w="9525">
            <a:noFill/>
            <a:round/>
            <a:headEnd/>
            <a:tailEnd/>
          </a:ln>
        </p:spPr>
        <p:txBody>
          <a:bodyPr wrap="none" anchor="ctr"/>
          <a:lstStyle/>
          <a:p>
            <a:endParaRPr kumimoji="0" lang="ko-KR" altLang="en-US">
              <a:solidFill>
                <a:srgbClr val="002060"/>
              </a:solidFill>
              <a:latin typeface="Tahoma" pitchFamily="34" charset="0"/>
              <a:ea typeface="맑은 고딕" pitchFamily="50" charset="-127"/>
              <a:cs typeface="Tahoma" pitchFamily="34" charset="0"/>
            </a:endParaRPr>
          </a:p>
        </p:txBody>
      </p:sp>
      <p:sp>
        <p:nvSpPr>
          <p:cNvPr id="12323" name="Rectangle 163"/>
          <p:cNvSpPr>
            <a:spLocks noChangeArrowheads="1"/>
          </p:cNvSpPr>
          <p:nvPr/>
        </p:nvSpPr>
        <p:spPr bwMode="auto">
          <a:xfrm>
            <a:off x="759351" y="1079500"/>
            <a:ext cx="1040349" cy="553998"/>
          </a:xfrm>
          <a:prstGeom prst="rect">
            <a:avLst/>
          </a:prstGeom>
          <a:noFill/>
          <a:ln w="12700">
            <a:noFill/>
            <a:miter lim="800000"/>
            <a:headEnd/>
            <a:tailEnd/>
          </a:ln>
        </p:spPr>
        <p:txBody>
          <a:bodyPr wrap="none" lIns="0" tIns="0" rIns="0" bIns="0">
            <a:spAutoFit/>
          </a:bodyPr>
          <a:lstStyle/>
          <a:p>
            <a:pPr algn="ctr">
              <a:buSzPct val="80000"/>
            </a:pPr>
            <a:r>
              <a:rPr kumimoji="0" lang="en-US" altLang="ko-KR" b="1">
                <a:solidFill>
                  <a:srgbClr val="002060"/>
                </a:solidFill>
                <a:latin typeface="Tahoma" pitchFamily="34" charset="0"/>
                <a:ea typeface="Tahoma" pitchFamily="34" charset="0"/>
                <a:cs typeface="Tahoma" pitchFamily="34" charset="0"/>
                <a:sym typeface="Wingdings" pitchFamily="2" charset="2"/>
              </a:rPr>
              <a:t>Main</a:t>
            </a:r>
          </a:p>
          <a:p>
            <a:pPr algn="ctr">
              <a:buSzPct val="80000"/>
            </a:pPr>
            <a:r>
              <a:rPr kumimoji="0" lang="en-US" altLang="ko-KR" b="1">
                <a:solidFill>
                  <a:srgbClr val="002060"/>
                </a:solidFill>
                <a:latin typeface="Tahoma" pitchFamily="34" charset="0"/>
                <a:ea typeface="Tahoma" pitchFamily="34" charset="0"/>
                <a:cs typeface="Tahoma" pitchFamily="34" charset="0"/>
                <a:sym typeface="Wingdings" pitchFamily="2" charset="2"/>
              </a:rPr>
              <a:t>Contents</a:t>
            </a:r>
          </a:p>
        </p:txBody>
      </p:sp>
      <p:sp>
        <p:nvSpPr>
          <p:cNvPr id="12324" name="TextBox 40"/>
          <p:cNvSpPr txBox="1">
            <a:spLocks noChangeArrowheads="1"/>
          </p:cNvSpPr>
          <p:nvPr/>
        </p:nvSpPr>
        <p:spPr bwMode="auto">
          <a:xfrm>
            <a:off x="1979613" y="833438"/>
            <a:ext cx="6724650" cy="1169987"/>
          </a:xfrm>
          <a:prstGeom prst="rect">
            <a:avLst/>
          </a:prstGeom>
          <a:noFill/>
          <a:ln w="9525">
            <a:noFill/>
            <a:miter lim="800000"/>
            <a:headEnd/>
            <a:tailEnd/>
          </a:ln>
        </p:spPr>
        <p:txBody>
          <a:bodyPr wrap="none">
            <a:spAutoFit/>
          </a:bodyPr>
          <a:lstStyle/>
          <a:p>
            <a:pPr>
              <a:buFont typeface="Arial" charset="0"/>
              <a:buChar char="•"/>
            </a:pPr>
            <a:r>
              <a:rPr kumimoji="0" lang="en-US" altLang="ko-KR" sz="1400" dirty="0">
                <a:solidFill>
                  <a:srgbClr val="002060"/>
                </a:solidFill>
                <a:latin typeface="Tahoma" pitchFamily="34" charset="0"/>
                <a:ea typeface="Tahoma" pitchFamily="34" charset="0"/>
                <a:cs typeface="Tahoma" pitchFamily="34" charset="0"/>
              </a:rPr>
              <a:t> </a:t>
            </a:r>
            <a:r>
              <a:rPr kumimoji="0" lang="en-US" altLang="ko-KR" sz="1400" dirty="0" smtClean="0">
                <a:solidFill>
                  <a:srgbClr val="002060"/>
                </a:solidFill>
                <a:latin typeface="Tahoma" pitchFamily="34" charset="0"/>
                <a:ea typeface="Tahoma" pitchFamily="34" charset="0"/>
                <a:cs typeface="Tahoma" pitchFamily="34" charset="0"/>
              </a:rPr>
              <a:t>Making </a:t>
            </a:r>
            <a:r>
              <a:rPr kumimoji="0" lang="en-US" altLang="ko-KR" sz="1400" dirty="0">
                <a:solidFill>
                  <a:srgbClr val="002060"/>
                </a:solidFill>
                <a:latin typeface="Tahoma" pitchFamily="34" charset="0"/>
                <a:ea typeface="Tahoma" pitchFamily="34" charset="0"/>
                <a:cs typeface="Tahoma" pitchFamily="34" charset="0"/>
              </a:rPr>
              <a:t>of national information resources on plasma properties by basic data </a:t>
            </a:r>
            <a:br>
              <a:rPr kumimoji="0" lang="en-US" altLang="ko-KR" sz="1400" dirty="0">
                <a:solidFill>
                  <a:srgbClr val="002060"/>
                </a:solidFill>
                <a:latin typeface="Tahoma" pitchFamily="34" charset="0"/>
                <a:ea typeface="Tahoma" pitchFamily="34" charset="0"/>
                <a:cs typeface="Tahoma" pitchFamily="34" charset="0"/>
              </a:rPr>
            </a:br>
            <a:r>
              <a:rPr kumimoji="0" lang="en-US" altLang="ko-KR" sz="1400" dirty="0">
                <a:solidFill>
                  <a:srgbClr val="002060"/>
                </a:solidFill>
                <a:latin typeface="Tahoma" pitchFamily="34" charset="0"/>
                <a:ea typeface="Tahoma" pitchFamily="34" charset="0"/>
                <a:cs typeface="Tahoma" pitchFamily="34" charset="0"/>
              </a:rPr>
              <a:t>  research to be applied to </a:t>
            </a:r>
            <a:r>
              <a:rPr kumimoji="0" lang="en-US" altLang="ko-KR" sz="1400" dirty="0" smtClean="0">
                <a:solidFill>
                  <a:srgbClr val="002060"/>
                </a:solidFill>
                <a:latin typeface="Tahoma" pitchFamily="34" charset="0"/>
                <a:ea typeface="Tahoma" pitchFamily="34" charset="0"/>
                <a:cs typeface="Tahoma" pitchFamily="34" charset="0"/>
              </a:rPr>
              <a:t> </a:t>
            </a:r>
            <a:r>
              <a:rPr kumimoji="0" lang="en-US" altLang="ko-KR" sz="1400" dirty="0">
                <a:solidFill>
                  <a:srgbClr val="002060"/>
                </a:solidFill>
                <a:latin typeface="Tahoma" pitchFamily="34" charset="0"/>
                <a:ea typeface="Tahoma" pitchFamily="34" charset="0"/>
                <a:cs typeface="Tahoma" pitchFamily="34" charset="0"/>
              </a:rPr>
              <a:t>fusion and industry and provision of </a:t>
            </a:r>
            <a:br>
              <a:rPr kumimoji="0" lang="en-US" altLang="ko-KR" sz="1400" dirty="0">
                <a:solidFill>
                  <a:srgbClr val="002060"/>
                </a:solidFill>
                <a:latin typeface="Tahoma" pitchFamily="34" charset="0"/>
                <a:ea typeface="Tahoma" pitchFamily="34" charset="0"/>
                <a:cs typeface="Tahoma" pitchFamily="34" charset="0"/>
              </a:rPr>
            </a:br>
            <a:r>
              <a:rPr kumimoji="0" lang="en-US" altLang="ko-KR" sz="1400" dirty="0">
                <a:solidFill>
                  <a:srgbClr val="002060"/>
                </a:solidFill>
                <a:latin typeface="Tahoma" pitchFamily="34" charset="0"/>
                <a:ea typeface="Tahoma" pitchFamily="34" charset="0"/>
                <a:cs typeface="Tahoma" pitchFamily="34" charset="0"/>
              </a:rPr>
              <a:t>  infrastructures regarding design, operation and control technologies</a:t>
            </a:r>
          </a:p>
          <a:p>
            <a:pPr>
              <a:buFont typeface="Arial" charset="0"/>
              <a:buChar char="•"/>
            </a:pPr>
            <a:r>
              <a:rPr kumimoji="0" lang="en-US" altLang="ko-KR" sz="1400" dirty="0">
                <a:solidFill>
                  <a:srgbClr val="002060"/>
                </a:solidFill>
                <a:latin typeface="Tahoma" pitchFamily="34" charset="0"/>
                <a:ea typeface="Tahoma" pitchFamily="34" charset="0"/>
                <a:cs typeface="Tahoma" pitchFamily="34" charset="0"/>
              </a:rPr>
              <a:t> Establish research and industrial support system throughout establishment of </a:t>
            </a:r>
            <a:br>
              <a:rPr kumimoji="0" lang="en-US" altLang="ko-KR" sz="1400" dirty="0">
                <a:solidFill>
                  <a:srgbClr val="002060"/>
                </a:solidFill>
                <a:latin typeface="Tahoma" pitchFamily="34" charset="0"/>
                <a:ea typeface="Tahoma" pitchFamily="34" charset="0"/>
                <a:cs typeface="Tahoma" pitchFamily="34" charset="0"/>
              </a:rPr>
            </a:br>
            <a:r>
              <a:rPr kumimoji="0" lang="en-US" altLang="ko-KR" sz="1400" dirty="0">
                <a:solidFill>
                  <a:srgbClr val="002060"/>
                </a:solidFill>
                <a:latin typeface="Tahoma" pitchFamily="34" charset="0"/>
                <a:ea typeface="Tahoma" pitchFamily="34" charset="0"/>
                <a:cs typeface="Tahoma" pitchFamily="34" charset="0"/>
              </a:rPr>
              <a:t>  web-based simulation system </a:t>
            </a:r>
            <a:endParaRPr kumimoji="0" lang="ko-KR" altLang="en-US" sz="1400" dirty="0">
              <a:solidFill>
                <a:srgbClr val="002060"/>
              </a:solidFill>
              <a:latin typeface="Tahoma" pitchFamily="34" charset="0"/>
              <a:ea typeface="맑은 고딕" pitchFamily="50" charset="-127"/>
              <a:cs typeface="Tahoma" pitchFamily="34" charset="0"/>
            </a:endParaRPr>
          </a:p>
        </p:txBody>
      </p:sp>
      <p:sp>
        <p:nvSpPr>
          <p:cNvPr id="37" name="직사각형 36"/>
          <p:cNvSpPr/>
          <p:nvPr/>
        </p:nvSpPr>
        <p:spPr>
          <a:xfrm>
            <a:off x="467544" y="116632"/>
            <a:ext cx="6373861" cy="523220"/>
          </a:xfrm>
          <a:prstGeom prst="rect">
            <a:avLst/>
          </a:prstGeom>
        </p:spPr>
        <p:txBody>
          <a:bodyPr wrap="none">
            <a:spAutoFit/>
          </a:bodyPr>
          <a:lstStyle/>
          <a:p>
            <a:r>
              <a:rPr kumimoji="0" lang="en-US" altLang="ko-KR" sz="28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 center for plasma properties </a:t>
            </a:r>
            <a:endParaRPr lang="ko-KR" altLang="en-US" sz="2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2"/>
          <p:cNvSpPr txBox="1">
            <a:spLocks/>
          </p:cNvSpPr>
          <p:nvPr/>
        </p:nvSpPr>
        <p:spPr>
          <a:xfrm>
            <a:off x="395536" y="116632"/>
            <a:ext cx="8229600" cy="654050"/>
          </a:xfrm>
          <a:prstGeom prst="rect">
            <a:avLst/>
          </a:prstGeom>
        </p:spPr>
        <p:txBody>
          <a:bodyPr/>
          <a:lstStyle/>
          <a:p>
            <a:pPr marL="342900" indent="-342900" fontAlgn="auto">
              <a:spcBef>
                <a:spcPct val="20000"/>
              </a:spcBef>
              <a:spcAft>
                <a:spcPts val="0"/>
              </a:spcAft>
              <a:defRPr/>
            </a:pPr>
            <a:r>
              <a:rPr kumimoji="0" lang="en-US" altLang="ko-KR" sz="2800" b="1" kern="0" dirty="0" smtClean="0">
                <a:solidFill>
                  <a:schemeClr val="bg1"/>
                </a:solidFill>
                <a:effectLst>
                  <a:outerShdw blurRad="38100" dist="38100" dir="2700000" algn="tl">
                    <a:srgbClr val="000000">
                      <a:alpha val="43137"/>
                    </a:srgbClr>
                  </a:outerShdw>
                </a:effectLst>
                <a:latin typeface="Tahoma" pitchFamily="34" charset="0"/>
                <a:ea typeface="HY헤드라인M" pitchFamily="18" charset="-127"/>
                <a:cs typeface="Tahoma" pitchFamily="34" charset="0"/>
              </a:rPr>
              <a:t>Standard Reference Data</a:t>
            </a:r>
            <a:endParaRPr kumimoji="0" lang="en-US" altLang="ko-KR" sz="2800" b="1" kern="0" dirty="0">
              <a:solidFill>
                <a:schemeClr val="bg1"/>
              </a:solidFill>
              <a:effectLst>
                <a:outerShdw blurRad="38100" dist="38100" dir="2700000" algn="tl">
                  <a:srgbClr val="000000">
                    <a:alpha val="43137"/>
                  </a:srgbClr>
                </a:outerShdw>
              </a:effectLst>
              <a:latin typeface="Tahoma" pitchFamily="34" charset="0"/>
              <a:ea typeface="HY헤드라인M" pitchFamily="18" charset="-127"/>
              <a:cs typeface="Tahoma" pitchFamily="34" charset="0"/>
            </a:endParaRPr>
          </a:p>
        </p:txBody>
      </p:sp>
      <p:graphicFrame>
        <p:nvGraphicFramePr>
          <p:cNvPr id="6" name="다이어그램 5"/>
          <p:cNvGraphicFramePr/>
          <p:nvPr/>
        </p:nvGraphicFramePr>
        <p:xfrm>
          <a:off x="395536" y="707516"/>
          <a:ext cx="8280920" cy="1425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srcRect/>
          <a:stretch>
            <a:fillRect/>
          </a:stretch>
        </p:blipFill>
        <p:spPr bwMode="auto">
          <a:xfrm>
            <a:off x="208532" y="2178571"/>
            <a:ext cx="8683948" cy="4346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2"/>
          <p:cNvSpPr txBox="1">
            <a:spLocks/>
          </p:cNvSpPr>
          <p:nvPr/>
        </p:nvSpPr>
        <p:spPr>
          <a:xfrm>
            <a:off x="457200" y="116632"/>
            <a:ext cx="8229600" cy="648072"/>
          </a:xfrm>
          <a:prstGeom prst="rect">
            <a:avLst/>
          </a:prstGeom>
        </p:spPr>
        <p:txBody>
          <a:bodyPr/>
          <a:lstStyle/>
          <a:p>
            <a:pPr fontAlgn="auto">
              <a:spcAft>
                <a:spcPts val="0"/>
              </a:spcAft>
              <a:defRPr/>
            </a:pPr>
            <a:r>
              <a:rPr kumimoji="0" lang="en-US" sz="2800" b="1" dirty="0" smtClean="0">
                <a:solidFill>
                  <a:schemeClr val="bg1"/>
                </a:solidFill>
                <a:effectLst>
                  <a:outerShdw blurRad="38100" dist="38100" dir="2700000" algn="tl">
                    <a:srgbClr val="000000">
                      <a:alpha val="43137"/>
                    </a:srgbClr>
                  </a:outerShdw>
                </a:effectLst>
                <a:latin typeface="Tahoma" pitchFamily="34" charset="0"/>
                <a:ea typeface="+mj-ea"/>
                <a:cs typeface="Tahoma" pitchFamily="34" charset="0"/>
              </a:rPr>
              <a:t>Development of Simulator</a:t>
            </a:r>
          </a:p>
        </p:txBody>
      </p:sp>
      <p:sp>
        <p:nvSpPr>
          <p:cNvPr id="3" name="내용 개체 틀 1"/>
          <p:cNvSpPr txBox="1">
            <a:spLocks/>
          </p:cNvSpPr>
          <p:nvPr/>
        </p:nvSpPr>
        <p:spPr>
          <a:xfrm>
            <a:off x="500063" y="1643063"/>
            <a:ext cx="8229600" cy="4525962"/>
          </a:xfrm>
          <a:prstGeom prst="rect">
            <a:avLst/>
          </a:prstGeom>
        </p:spPr>
        <p:txBody>
          <a:bodyPr/>
          <a:lstStyle/>
          <a:p>
            <a:pPr marL="342900" indent="-342900" fontAlgn="auto">
              <a:spcBef>
                <a:spcPct val="20000"/>
              </a:spcBef>
              <a:spcAft>
                <a:spcPts val="0"/>
              </a:spcAft>
              <a:buFont typeface="Wingdings 2"/>
              <a:buChar char="²"/>
              <a:defRPr/>
            </a:pPr>
            <a:endParaRPr kumimoji="0" lang="ko-KR" altLang="en-US" sz="2400" dirty="0">
              <a:solidFill>
                <a:srgbClr val="002060"/>
              </a:solidFill>
              <a:latin typeface="Tahoma" pitchFamily="34" charset="0"/>
              <a:ea typeface="+mn-ea"/>
              <a:cs typeface="Tahoma" pitchFamily="34" charset="0"/>
            </a:endParaRPr>
          </a:p>
        </p:txBody>
      </p:sp>
      <p:grpSp>
        <p:nvGrpSpPr>
          <p:cNvPr id="4" name="그룹 12"/>
          <p:cNvGrpSpPr/>
          <p:nvPr/>
        </p:nvGrpSpPr>
        <p:grpSpPr>
          <a:xfrm>
            <a:off x="184484" y="1412776"/>
            <a:ext cx="4891572" cy="4328043"/>
            <a:chOff x="184484" y="2145436"/>
            <a:chExt cx="4891572" cy="3595383"/>
          </a:xfrm>
        </p:grpSpPr>
        <p:pic>
          <p:nvPicPr>
            <p:cNvPr id="6" name="Picture 3"/>
            <p:cNvPicPr>
              <a:picLocks noChangeAspect="1" noChangeArrowheads="1"/>
            </p:cNvPicPr>
            <p:nvPr/>
          </p:nvPicPr>
          <p:blipFill>
            <a:blip r:embed="rId3" cstate="print"/>
            <a:srcRect/>
            <a:stretch>
              <a:fillRect/>
            </a:stretch>
          </p:blipFill>
          <p:spPr bwMode="auto">
            <a:xfrm>
              <a:off x="184484" y="2145436"/>
              <a:ext cx="4308809" cy="3595383"/>
            </a:xfrm>
            <a:prstGeom prst="rect">
              <a:avLst/>
            </a:prstGeom>
            <a:noFill/>
            <a:ln w="9525">
              <a:noFill/>
              <a:miter lim="800000"/>
              <a:headEnd/>
              <a:tailEnd/>
            </a:ln>
          </p:spPr>
        </p:pic>
        <p:cxnSp>
          <p:nvCxnSpPr>
            <p:cNvPr id="8" name="직선 화살표 연결선 7"/>
            <p:cNvCxnSpPr/>
            <p:nvPr/>
          </p:nvCxnSpPr>
          <p:spPr bwMode="auto">
            <a:xfrm rot="10800000">
              <a:off x="4517358" y="3978442"/>
              <a:ext cx="558698" cy="21363"/>
            </a:xfrm>
            <a:prstGeom prst="straightConnector1">
              <a:avLst/>
            </a:prstGeom>
            <a:solidFill>
              <a:schemeClr val="accent1"/>
            </a:solidFill>
            <a:ln w="28575" cap="flat" cmpd="sng" algn="ctr">
              <a:solidFill>
                <a:srgbClr val="3366CC"/>
              </a:solidFill>
              <a:prstDash val="solid"/>
              <a:round/>
              <a:headEnd type="none" w="med" len="med"/>
              <a:tailEnd type="arrow"/>
            </a:ln>
            <a:effectLst/>
          </p:spPr>
        </p:cxnSp>
      </p:grpSp>
      <p:grpSp>
        <p:nvGrpSpPr>
          <p:cNvPr id="5" name="그룹 8"/>
          <p:cNvGrpSpPr/>
          <p:nvPr/>
        </p:nvGrpSpPr>
        <p:grpSpPr>
          <a:xfrm>
            <a:off x="1043608" y="5756861"/>
            <a:ext cx="4460172" cy="740194"/>
            <a:chOff x="1043608" y="5756861"/>
            <a:chExt cx="4460172" cy="740194"/>
          </a:xfrm>
        </p:grpSpPr>
        <p:sp>
          <p:nvSpPr>
            <p:cNvPr id="10" name="TextBox 9"/>
            <p:cNvSpPr txBox="1"/>
            <p:nvPr/>
          </p:nvSpPr>
          <p:spPr>
            <a:xfrm>
              <a:off x="1043608" y="6105027"/>
              <a:ext cx="4364080" cy="338554"/>
            </a:xfrm>
            <a:prstGeom prst="rect">
              <a:avLst/>
            </a:prstGeom>
            <a:noFill/>
          </p:spPr>
          <p:txBody>
            <a:bodyPr wrap="none" rtlCol="0">
              <a:spAutoFit/>
            </a:bodyPr>
            <a:lstStyle/>
            <a:p>
              <a:r>
                <a:rPr lang="en-US" altLang="ko-KR" sz="1600" b="1" dirty="0" smtClean="0">
                  <a:solidFill>
                    <a:srgbClr val="FF0000"/>
                  </a:solidFill>
                  <a:latin typeface="맑은 고딕" pitchFamily="50" charset="-127"/>
                  <a:ea typeface="맑은 고딕" pitchFamily="50" charset="-127"/>
                </a:rPr>
                <a:t>Verification of full set using Reference Cell</a:t>
              </a:r>
              <a:endParaRPr lang="ko-KR" altLang="en-US" sz="1600" b="1" dirty="0">
                <a:solidFill>
                  <a:srgbClr val="FF0000"/>
                </a:solidFill>
                <a:latin typeface="맑은 고딕" pitchFamily="50" charset="-127"/>
                <a:ea typeface="맑은 고딕" pitchFamily="50" charset="-127"/>
              </a:endParaRPr>
            </a:p>
          </p:txBody>
        </p:sp>
        <p:sp>
          <p:nvSpPr>
            <p:cNvPr id="11" name="모서리가 둥근 직사각형 10"/>
            <p:cNvSpPr/>
            <p:nvPr/>
          </p:nvSpPr>
          <p:spPr bwMode="auto">
            <a:xfrm>
              <a:off x="1043608" y="6074615"/>
              <a:ext cx="4460172" cy="42244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Arial" charset="0"/>
              </a:endParaRPr>
            </a:p>
          </p:txBody>
        </p:sp>
        <p:cxnSp>
          <p:nvCxnSpPr>
            <p:cNvPr id="12" name="직선 화살표 연결선 11"/>
            <p:cNvCxnSpPr/>
            <p:nvPr/>
          </p:nvCxnSpPr>
          <p:spPr bwMode="auto">
            <a:xfrm rot="16200000" flipH="1">
              <a:off x="3213921" y="5899696"/>
              <a:ext cx="285670" cy="0"/>
            </a:xfrm>
            <a:prstGeom prst="straightConnector1">
              <a:avLst/>
            </a:prstGeom>
            <a:solidFill>
              <a:schemeClr val="accent1"/>
            </a:solidFill>
            <a:ln w="19050" cap="flat" cmpd="sng" algn="ctr">
              <a:solidFill>
                <a:schemeClr val="tx1"/>
              </a:solidFill>
              <a:prstDash val="solid"/>
              <a:round/>
              <a:headEnd type="triangle" w="med" len="med"/>
              <a:tailEnd type="triangle" w="med" len="med"/>
            </a:ln>
            <a:effectLst/>
          </p:spPr>
        </p:cxnSp>
      </p:grpSp>
      <p:pic>
        <p:nvPicPr>
          <p:cNvPr id="13" name="Picture 2"/>
          <p:cNvPicPr>
            <a:picLocks noChangeAspect="1" noChangeArrowheads="1"/>
          </p:cNvPicPr>
          <p:nvPr/>
        </p:nvPicPr>
        <p:blipFill>
          <a:blip r:embed="rId4" cstate="print"/>
          <a:srcRect/>
          <a:stretch>
            <a:fillRect/>
          </a:stretch>
        </p:blipFill>
        <p:spPr bwMode="auto">
          <a:xfrm>
            <a:off x="4907279" y="1340768"/>
            <a:ext cx="398038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간지"/>
          <p:cNvPicPr>
            <a:picLocks noChangeAspect="1" noChangeArrowheads="1"/>
          </p:cNvPicPr>
          <p:nvPr/>
        </p:nvPicPr>
        <p:blipFill>
          <a:blip r:embed="rId2" cstate="print">
            <a:lum bright="10000" contrast="20000"/>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7171" name="TextBox 3"/>
          <p:cNvSpPr txBox="1">
            <a:spLocks noChangeArrowheads="1"/>
          </p:cNvSpPr>
          <p:nvPr/>
        </p:nvSpPr>
        <p:spPr bwMode="auto">
          <a:xfrm>
            <a:off x="3379242" y="2714625"/>
            <a:ext cx="3425006" cy="1323439"/>
          </a:xfrm>
          <a:prstGeom prst="rect">
            <a:avLst/>
          </a:prstGeom>
          <a:noFill/>
          <a:ln w="9525">
            <a:noFill/>
            <a:miter lim="800000"/>
            <a:headEnd/>
            <a:tailEnd/>
          </a:ln>
        </p:spPr>
        <p:txBody>
          <a:bodyPr wrap="square">
            <a:spAutoFit/>
          </a:bodyPr>
          <a:lstStyle/>
          <a:p>
            <a:pPr marL="803275" indent="-803275"/>
            <a:r>
              <a:rPr lang="en-US" altLang="ko-KR" sz="4000" b="1" dirty="0" smtClean="0">
                <a:latin typeface="맑은 고딕" pitchFamily="50" charset="-127"/>
                <a:ea typeface="맑은 고딕" pitchFamily="50" charset="-127"/>
              </a:rPr>
              <a:t>Ⅱ. Activities of KSTAR</a:t>
            </a:r>
            <a:endParaRPr lang="en-US" altLang="ko-KR" sz="4000" b="1" dirty="0">
              <a:latin typeface="맑은 고딕" pitchFamily="50" charset="-127"/>
              <a:ea typeface="맑은 고딕" pitchFamily="50" charset="-127"/>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디자인 사용자 지정">
  <a:themeElements>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12597</TotalTime>
  <Words>1731</Words>
  <Application>Microsoft Office PowerPoint</Application>
  <PresentationFormat>화면 슬라이드 쇼(4:3)</PresentationFormat>
  <Paragraphs>366</Paragraphs>
  <Slides>22</Slides>
  <Notes>11</Notes>
  <HiddenSlides>0</HiddenSlides>
  <MMClips>0</MMClips>
  <ScaleCrop>false</ScaleCrop>
  <HeadingPairs>
    <vt:vector size="6" baseType="variant">
      <vt:variant>
        <vt:lpstr>테마</vt:lpstr>
      </vt:variant>
      <vt:variant>
        <vt:i4>1</vt:i4>
      </vt:variant>
      <vt:variant>
        <vt:lpstr>포함된 OLE 서버</vt:lpstr>
      </vt:variant>
      <vt:variant>
        <vt:i4>3</vt:i4>
      </vt:variant>
      <vt:variant>
        <vt:lpstr>슬라이드 제목</vt:lpstr>
      </vt:variant>
      <vt:variant>
        <vt:i4>22</vt:i4>
      </vt:variant>
    </vt:vector>
  </HeadingPairs>
  <TitlesOfParts>
    <vt:vector size="26" baseType="lpstr">
      <vt:lpstr>4_디자인 사용자 지정</vt:lpstr>
      <vt:lpstr>Image</vt:lpstr>
      <vt:lpstr>수식</vt:lpstr>
      <vt:lpstr>Origin Graph</vt:lpstr>
      <vt:lpstr>슬라이드 1</vt:lpstr>
      <vt:lpstr>슬라이드 2</vt:lpstr>
      <vt:lpstr>Location</vt:lpstr>
      <vt:lpstr>슬라이드 4</vt:lpstr>
      <vt:lpstr>슬라이드 5</vt:lpstr>
      <vt:lpstr>슬라이드 6</vt:lpstr>
      <vt:lpstr>슬라이드 7</vt:lpstr>
      <vt:lpstr>슬라이드 8</vt:lpstr>
      <vt:lpstr>슬라이드 9</vt:lpstr>
      <vt:lpstr>슬라이드 10</vt:lpstr>
      <vt:lpstr>슬라이드 11</vt:lpstr>
      <vt:lpstr>KSTAR operation &amp; experimental plan</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vector>
  </TitlesOfParts>
  <Company>Extra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EndUser</dc:creator>
  <cp:lastModifiedBy>mysong</cp:lastModifiedBy>
  <cp:revision>1233</cp:revision>
  <dcterms:created xsi:type="dcterms:W3CDTF">2007-07-24T02:21:33Z</dcterms:created>
  <dcterms:modified xsi:type="dcterms:W3CDTF">2010-10-04T13:17:56Z</dcterms:modified>
</cp:coreProperties>
</file>