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8" r:id="rId4"/>
    <p:sldId id="263" r:id="rId5"/>
    <p:sldId id="264" r:id="rId6"/>
    <p:sldId id="268" r:id="rId7"/>
    <p:sldId id="301" r:id="rId8"/>
    <p:sldId id="275" r:id="rId9"/>
    <p:sldId id="276" r:id="rId10"/>
    <p:sldId id="280" r:id="rId11"/>
    <p:sldId id="302" r:id="rId12"/>
    <p:sldId id="282" r:id="rId13"/>
    <p:sldId id="283" r:id="rId14"/>
    <p:sldId id="284" r:id="rId15"/>
    <p:sldId id="286" r:id="rId16"/>
    <p:sldId id="294" r:id="rId17"/>
    <p:sldId id="298" r:id="rId18"/>
    <p:sldId id="271" r:id="rId19"/>
    <p:sldId id="292" r:id="rId20"/>
    <p:sldId id="293" r:id="rId21"/>
    <p:sldId id="278" r:id="rId22"/>
    <p:sldId id="295" r:id="rId23"/>
    <p:sldId id="296" r:id="rId24"/>
    <p:sldId id="297" r:id="rId25"/>
    <p:sldId id="299" r:id="rId26"/>
    <p:sldId id="300" r:id="rId27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20858"/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9640" autoAdjust="0"/>
  </p:normalViewPr>
  <p:slideViewPr>
    <p:cSldViewPr>
      <p:cViewPr>
        <p:scale>
          <a:sx n="70" d="100"/>
          <a:sy n="70" d="100"/>
        </p:scale>
        <p:origin x="-136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2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18AC-E316-403F-AA09-C17C88D45440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D1789-C57B-44AA-BA85-7242908771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D1789-C57B-44AA-BA85-724290877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4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D1789-C57B-44AA-BA85-7242908771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0.png"/><Relationship Id="rId5" Type="http://schemas.openxmlformats.org/officeDocument/2006/relationships/image" Target="../media/image31.pn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das.phys.strath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864" y="747288"/>
            <a:ext cx="8856984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Progress in the description of Motional Stark Effect in fusion plasmas</a:t>
            </a:r>
            <a:endParaRPr lang="en-US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08115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/>
              <a:t>O. Marchuk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</a:t>
            </a:r>
            <a:r>
              <a:rPr lang="de-DE" sz="2000" dirty="0" err="1"/>
              <a:t>Yu</a:t>
            </a:r>
            <a:r>
              <a:rPr lang="de-DE" sz="2000" dirty="0"/>
              <a:t>. </a:t>
            </a:r>
            <a:r>
              <a:rPr lang="de-DE" sz="2000" dirty="0" smtClean="0"/>
              <a:t>Ralchenko</a:t>
            </a:r>
            <a:r>
              <a:rPr lang="de-DE" sz="2000" baseline="30000" dirty="0"/>
              <a:t>2</a:t>
            </a:r>
            <a:r>
              <a:rPr lang="de-DE" sz="2000" dirty="0" smtClean="0"/>
              <a:t>,</a:t>
            </a:r>
            <a:r>
              <a:rPr lang="de-DE" sz="2000" baseline="30000" dirty="0" smtClean="0"/>
              <a:t> </a:t>
            </a:r>
            <a:r>
              <a:rPr lang="de-DE" sz="2000" dirty="0"/>
              <a:t>D.R. </a:t>
            </a:r>
            <a:r>
              <a:rPr lang="de-DE" sz="2000" dirty="0" smtClean="0"/>
              <a:t>Schultz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, </a:t>
            </a:r>
            <a:r>
              <a:rPr lang="de-DE" sz="2000" dirty="0"/>
              <a:t>E. </a:t>
            </a:r>
            <a:r>
              <a:rPr lang="de-DE" sz="2000" dirty="0" smtClean="0"/>
              <a:t>Delabie</a:t>
            </a:r>
            <a:r>
              <a:rPr lang="de-DE" sz="2000" baseline="30000" dirty="0"/>
              <a:t>4</a:t>
            </a:r>
            <a:r>
              <a:rPr lang="de-DE" sz="2000" dirty="0" smtClean="0"/>
              <a:t>,</a:t>
            </a:r>
            <a:r>
              <a:rPr lang="de-DE" sz="2000" baseline="30000" dirty="0" smtClean="0"/>
              <a:t> </a:t>
            </a:r>
            <a:r>
              <a:rPr lang="de-DE" sz="2000" dirty="0" smtClean="0"/>
              <a:t>A.M. Urnov</a:t>
            </a:r>
            <a:r>
              <a:rPr lang="de-DE" sz="2000" baseline="30000" dirty="0" smtClean="0"/>
              <a:t>5</a:t>
            </a:r>
            <a:r>
              <a:rPr lang="de-DE" sz="2000" dirty="0" smtClean="0"/>
              <a:t>,</a:t>
            </a:r>
          </a:p>
          <a:p>
            <a:pPr algn="ctr"/>
            <a:r>
              <a:rPr lang="de-DE" sz="2000" dirty="0" smtClean="0"/>
              <a:t>W. Biel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</a:t>
            </a:r>
            <a:r>
              <a:rPr lang="de-DE" sz="2000" dirty="0"/>
              <a:t>R.K. </a:t>
            </a:r>
            <a:r>
              <a:rPr lang="de-DE" sz="2000" dirty="0" smtClean="0"/>
              <a:t>Janev</a:t>
            </a:r>
            <a:r>
              <a:rPr lang="de-DE" sz="2000" baseline="30000" dirty="0" smtClean="0"/>
              <a:t>1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/>
              <a:t>T. </a:t>
            </a:r>
            <a:r>
              <a:rPr lang="de-DE" sz="2000" dirty="0" smtClean="0"/>
              <a:t>Schlummer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 </a:t>
            </a:r>
            <a:endParaRPr lang="en-US" sz="2000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4437112"/>
            <a:ext cx="85689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aseline="30000" dirty="0" smtClean="0"/>
              <a:t>1</a:t>
            </a:r>
            <a:r>
              <a:rPr lang="de-DE" sz="1400" dirty="0" smtClean="0"/>
              <a:t>- </a:t>
            </a:r>
            <a:r>
              <a:rPr lang="de-DE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Institute </a:t>
            </a:r>
            <a:r>
              <a:rPr lang="de-DE" sz="14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Climate</a:t>
            </a:r>
            <a:r>
              <a:rPr lang="de-DE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de-DE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Research, Forschungszentrum Jülich GmbH, 52425, Jülich, Germany</a:t>
            </a:r>
          </a:p>
          <a:p>
            <a:pPr>
              <a:lnSpc>
                <a:spcPct val="150000"/>
              </a:lnSpc>
            </a:pPr>
            <a:r>
              <a:rPr lang="de-DE" sz="1400" baseline="30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de-DE" sz="1400" dirty="0" err="1">
                <a:ea typeface="Arial Unicode MS" pitchFamily="34" charset="-128"/>
                <a:cs typeface="Arial Unicode MS" pitchFamily="34" charset="-128"/>
              </a:rPr>
              <a:t>Atomic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>
                <a:ea typeface="Arial Unicode MS" pitchFamily="34" charset="-128"/>
                <a:cs typeface="Arial Unicode MS" pitchFamily="34" charset="-128"/>
              </a:rPr>
              <a:t>Physics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 Division, NIST, </a:t>
            </a:r>
            <a:r>
              <a:rPr lang="de-DE" sz="1400" dirty="0" err="1">
                <a:ea typeface="Arial Unicode MS" pitchFamily="34" charset="-128"/>
                <a:cs typeface="Arial Unicode MS" pitchFamily="34" charset="-128"/>
              </a:rPr>
              <a:t>Gaithersburg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, MD 20886, 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USA</a:t>
            </a:r>
          </a:p>
          <a:p>
            <a:pPr>
              <a:lnSpc>
                <a:spcPct val="150000"/>
              </a:lnSpc>
            </a:pPr>
            <a:r>
              <a:rPr lang="de-DE" sz="1400" baseline="30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Physics Division, Oak Ridge National Laboratory, Oak Ridge, Tennessee 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37831-6373</a:t>
            </a:r>
            <a:endParaRPr lang="en-US" sz="1400" baseline="300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1400" baseline="30000" dirty="0">
                <a:latin typeface="+mj-lt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F.O.M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. Institute for Plasma Physics "</a:t>
            </a:r>
            <a:r>
              <a:rPr lang="en-US" sz="1400" dirty="0" err="1">
                <a:latin typeface="+mj-lt"/>
                <a:ea typeface="Arial Unicode MS" pitchFamily="34" charset="-128"/>
                <a:cs typeface="Arial Unicode MS" pitchFamily="34" charset="-128"/>
              </a:rPr>
              <a:t>Rijnhuizen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", </a:t>
            </a:r>
            <a:r>
              <a:rPr lang="en-US" sz="1400" dirty="0" err="1">
                <a:latin typeface="+mj-lt"/>
                <a:ea typeface="Arial Unicode MS" pitchFamily="34" charset="-128"/>
                <a:cs typeface="Arial Unicode MS" pitchFamily="34" charset="-128"/>
              </a:rPr>
              <a:t>P.O.Box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 1207, 3430 BE </a:t>
            </a:r>
            <a:r>
              <a:rPr lang="en-US" sz="1400" dirty="0" err="1">
                <a:latin typeface="+mj-lt"/>
                <a:ea typeface="Arial Unicode MS" pitchFamily="34" charset="-128"/>
                <a:cs typeface="Arial Unicode MS" pitchFamily="34" charset="-128"/>
              </a:rPr>
              <a:t>Nieuwegein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Netherlands</a:t>
            </a:r>
            <a:endParaRPr lang="de-DE" sz="14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de-DE" sz="1400" baseline="30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de-DE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P. N. </a:t>
            </a:r>
            <a:r>
              <a:rPr lang="en-US" sz="1400" dirty="0" err="1">
                <a:latin typeface="+mj-lt"/>
                <a:ea typeface="Arial Unicode MS" pitchFamily="34" charset="-128"/>
                <a:cs typeface="Arial Unicode MS" pitchFamily="34" charset="-128"/>
              </a:rPr>
              <a:t>Lebedev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 Institute of RAS, </a:t>
            </a:r>
            <a:r>
              <a:rPr lang="en-US" sz="1400" dirty="0" err="1">
                <a:latin typeface="+mj-lt"/>
                <a:ea typeface="Arial Unicode MS" pitchFamily="34" charset="-128"/>
                <a:cs typeface="Arial Unicode MS" pitchFamily="34" charset="-128"/>
              </a:rPr>
              <a:t>Leninskii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j-lt"/>
                <a:ea typeface="Arial Unicode MS" pitchFamily="34" charset="-128"/>
                <a:cs typeface="Arial Unicode MS" pitchFamily="34" charset="-128"/>
              </a:rPr>
              <a:t>pr</a:t>
            </a:r>
            <a:r>
              <a:rPr lang="en-US" sz="1400" dirty="0">
                <a:latin typeface="+mj-lt"/>
                <a:ea typeface="Arial Unicode MS" pitchFamily="34" charset="-128"/>
                <a:cs typeface="Arial Unicode MS" pitchFamily="34" charset="-128"/>
              </a:rPr>
              <a:t> 53, Moscow, 119991, Russia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18" y="6237312"/>
            <a:ext cx="1332148" cy="5858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3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33" y="6364870"/>
            <a:ext cx="1296144" cy="4406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29" y="6404769"/>
            <a:ext cx="864096" cy="44501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6" y="6260473"/>
            <a:ext cx="1763938" cy="5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153" y="140382"/>
            <a:ext cx="6480720" cy="481385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dirty="0" err="1" smtClean="0"/>
              <a:t>Influence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orientation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 AOCC  </a:t>
            </a:r>
            <a:r>
              <a:rPr lang="de-DE" sz="2400" dirty="0" err="1" smtClean="0"/>
              <a:t>calculations</a:t>
            </a:r>
            <a:r>
              <a:rPr lang="de-DE" sz="2400" dirty="0" smtClean="0"/>
              <a:t>.</a:t>
            </a:r>
            <a:endParaRPr lang="en-US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5580112" cy="30371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46383" y="1075407"/>
            <a:ext cx="306084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varied</a:t>
            </a:r>
            <a:r>
              <a:rPr lang="de-DE" sz="1600" dirty="0" smtClean="0"/>
              <a:t> in radial </a:t>
            </a:r>
            <a:r>
              <a:rPr lang="de-DE" sz="1600" dirty="0" err="1" smtClean="0"/>
              <a:t>direction</a:t>
            </a:r>
            <a:r>
              <a:rPr lang="de-DE" sz="1600" dirty="0" smtClean="0"/>
              <a:t> : 20…200 </a:t>
            </a:r>
            <a:r>
              <a:rPr lang="de-DE" sz="1600" dirty="0" err="1" smtClean="0"/>
              <a:t>keV</a:t>
            </a:r>
            <a:r>
              <a:rPr lang="de-DE" sz="1600" dirty="0" smtClean="0"/>
              <a:t>/u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de-DE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/>
              <a:t>Polar angle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angle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direction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projectile</a:t>
            </a:r>
            <a:r>
              <a:rPr lang="de-DE" sz="1600" dirty="0" smtClean="0"/>
              <a:t>. (MSE – </a:t>
            </a:r>
            <a:r>
              <a:rPr lang="el-GR" sz="1600" dirty="0"/>
              <a:t>π</a:t>
            </a:r>
            <a:r>
              <a:rPr lang="de-DE" sz="1600" dirty="0"/>
              <a:t>/2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827420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120858"/>
                </a:solidFill>
              </a:rPr>
              <a:t>210</a:t>
            </a:r>
            <a:endParaRPr lang="en-US" b="1" dirty="0">
              <a:solidFill>
                <a:srgbClr val="120858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827420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120858"/>
                </a:solidFill>
              </a:rPr>
              <a:t>201</a:t>
            </a:r>
            <a:endParaRPr lang="en-US" b="1" dirty="0">
              <a:solidFill>
                <a:srgbClr val="120858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40050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angular 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966494" y="3970841"/>
                <a:ext cx="140570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494" y="3970841"/>
                <a:ext cx="1405706" cy="402931"/>
              </a:xfrm>
              <a:prstGeom prst="rect">
                <a:avLst/>
              </a:prstGeom>
              <a:blipFill rotWithShape="1">
                <a:blip r:embed="rId3"/>
                <a:stretch>
                  <a:fillRect t="-2272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94" y="4731633"/>
            <a:ext cx="4190770" cy="172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65741" y="4357547"/>
            <a:ext cx="86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Cross </a:t>
            </a:r>
            <a:r>
              <a:rPr lang="de-DE" dirty="0" err="1" smtClean="0">
                <a:solidFill>
                  <a:srgbClr val="FF0000"/>
                </a:solidFill>
              </a:rPr>
              <a:t>section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depends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chemeClr val="tx2"/>
                </a:solidFill>
              </a:rPr>
              <a:t>r</a:t>
            </a:r>
            <a:r>
              <a:rPr lang="de-DE" b="1" dirty="0" smtClean="0">
                <a:solidFill>
                  <a:schemeClr val="tx2"/>
                </a:solidFill>
              </a:rPr>
              <a:t>elative </a:t>
            </a:r>
            <a:r>
              <a:rPr lang="de-DE" b="1" dirty="0" err="1">
                <a:solidFill>
                  <a:schemeClr val="tx2"/>
                </a:solidFill>
              </a:rPr>
              <a:t>v</a:t>
            </a:r>
            <a:r>
              <a:rPr lang="de-DE" b="1" dirty="0" err="1" smtClean="0">
                <a:solidFill>
                  <a:schemeClr val="tx2"/>
                </a:solidFill>
              </a:rPr>
              <a:t>elocity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between</a:t>
            </a:r>
            <a:r>
              <a:rPr lang="de-DE" dirty="0" smtClean="0">
                <a:solidFill>
                  <a:srgbClr val="FF0000"/>
                </a:solidFill>
              </a:rPr>
              <a:t> beam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plasma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particles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Bogen 13"/>
          <p:cNvSpPr/>
          <p:nvPr/>
        </p:nvSpPr>
        <p:spPr>
          <a:xfrm>
            <a:off x="4197062" y="5775036"/>
            <a:ext cx="935888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4663117" y="515719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F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148064" y="5939988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Beam </a:t>
                </a:r>
                <a:r>
                  <a:rPr lang="de-DE" dirty="0" err="1" smtClean="0"/>
                  <a:t>direction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939988"/>
                <a:ext cx="194421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508" t="-22951" r="-62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74081" y="5096547"/>
                <a:ext cx="576064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081" y="5096547"/>
                <a:ext cx="576064" cy="394019"/>
              </a:xfrm>
              <a:prstGeom prst="rect">
                <a:avLst/>
              </a:prstGeom>
              <a:blipFill rotWithShape="1">
                <a:blip r:embed="rId6"/>
                <a:stretch>
                  <a:fillRect l="-8421" t="-20000" r="-1684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034060" y="5085184"/>
                <a:ext cx="2145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2"/>
                    </a:solidFill>
                  </a:rPr>
                  <a:t>relative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velocity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60" y="5085184"/>
                <a:ext cx="214534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323528" y="487090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ITER </a:t>
            </a:r>
            <a:r>
              <a:rPr lang="de-DE" dirty="0" err="1" smtClean="0">
                <a:solidFill>
                  <a:schemeClr val="tx2"/>
                </a:solidFill>
              </a:rPr>
              <a:t>Diagnostic</a:t>
            </a:r>
            <a:r>
              <a:rPr lang="de-DE" dirty="0" smtClean="0">
                <a:solidFill>
                  <a:schemeClr val="tx2"/>
                </a:solidFill>
              </a:rPr>
              <a:t> beam: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T=20 </a:t>
            </a:r>
            <a:r>
              <a:rPr lang="de-DE" dirty="0" err="1" smtClean="0">
                <a:solidFill>
                  <a:schemeClr val="tx2"/>
                </a:solidFill>
              </a:rPr>
              <a:t>keV</a:t>
            </a:r>
            <a:r>
              <a:rPr lang="de-DE" dirty="0" smtClean="0">
                <a:solidFill>
                  <a:schemeClr val="tx2"/>
                </a:solidFill>
              </a:rPr>
              <a:t>, E=100 </a:t>
            </a:r>
            <a:r>
              <a:rPr lang="de-DE" dirty="0" err="1" smtClean="0">
                <a:solidFill>
                  <a:schemeClr val="tx2"/>
                </a:solidFill>
              </a:rPr>
              <a:t>keV</a:t>
            </a:r>
            <a:r>
              <a:rPr lang="de-DE" dirty="0" smtClean="0">
                <a:solidFill>
                  <a:schemeClr val="tx2"/>
                </a:solidFill>
              </a:rPr>
              <a:t>/u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1955" y="5613047"/>
            <a:ext cx="416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de-DE" dirty="0" smtClean="0">
                <a:solidFill>
                  <a:srgbClr val="FF0000"/>
                </a:solidFill>
              </a:rPr>
              <a:t>=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de-DE" dirty="0" smtClean="0">
                <a:solidFill>
                  <a:srgbClr val="FF0000"/>
                </a:solidFill>
              </a:rPr>
              <a:t>/2±</a:t>
            </a:r>
            <a:r>
              <a:rPr lang="el-GR" dirty="0">
                <a:solidFill>
                  <a:srgbClr val="FF0000"/>
                </a:solidFill>
              </a:rPr>
              <a:t> π</a:t>
            </a:r>
            <a:r>
              <a:rPr lang="de-DE" dirty="0" smtClean="0">
                <a:solidFill>
                  <a:srgbClr val="FF0000"/>
                </a:solidFill>
              </a:rPr>
              <a:t>/6</a:t>
            </a:r>
          </a:p>
          <a:p>
            <a:r>
              <a:rPr lang="de-DE" dirty="0" smtClean="0"/>
              <a:t>The simple </a:t>
            </a:r>
            <a:r>
              <a:rPr lang="de-DE" dirty="0" err="1" smtClean="0"/>
              <a:t>formulas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rate </a:t>
            </a:r>
            <a:r>
              <a:rPr lang="de-DE" dirty="0" err="1" smtClean="0"/>
              <a:t>coefficients</a:t>
            </a:r>
            <a:r>
              <a:rPr lang="de-DE" dirty="0" smtClean="0"/>
              <a:t> beam-</a:t>
            </a:r>
            <a:r>
              <a:rPr lang="de-DE" dirty="0" err="1" smtClean="0"/>
              <a:t>Maxwellian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do not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4757796" y="55392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π</a:t>
            </a:r>
            <a:r>
              <a:rPr lang="de-DE" sz="1400" dirty="0"/>
              <a:t>/2</a:t>
            </a:r>
            <a:endParaRPr lang="en-US" sz="14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771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4523742" y="3362747"/>
            <a:ext cx="0" cy="272215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178582" y="6325434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Index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excited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4468928" y="3356992"/>
            <a:ext cx="259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Level-</a:t>
            </a:r>
            <a:r>
              <a:rPr lang="de-DE" dirty="0" err="1" smtClean="0"/>
              <a:t>crossing</a:t>
            </a:r>
            <a:r>
              <a:rPr lang="de-DE" dirty="0" smtClean="0"/>
              <a:t> + </a:t>
            </a:r>
            <a:br>
              <a:rPr lang="de-DE" dirty="0" smtClean="0"/>
            </a:b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002230" y="1124744"/>
            <a:ext cx="26661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energy</a:t>
            </a:r>
            <a:r>
              <a:rPr lang="de-DE" dirty="0" smtClean="0"/>
              <a:t> 50 </a:t>
            </a:r>
            <a:r>
              <a:rPr lang="de-DE" dirty="0" err="1" smtClean="0"/>
              <a:t>keV</a:t>
            </a:r>
            <a:r>
              <a:rPr lang="de-DE" dirty="0" smtClean="0"/>
              <a:t>/u</a:t>
            </a:r>
          </a:p>
          <a:p>
            <a:r>
              <a:rPr lang="de-DE" dirty="0" smtClean="0"/>
              <a:t>Plasma </a:t>
            </a:r>
            <a:r>
              <a:rPr lang="de-DE" dirty="0" err="1" smtClean="0"/>
              <a:t>density</a:t>
            </a:r>
            <a:r>
              <a:rPr lang="de-DE" dirty="0" smtClean="0"/>
              <a:t> 3·10</a:t>
            </a:r>
            <a:r>
              <a:rPr lang="de-DE" baseline="30000" dirty="0" smtClean="0"/>
              <a:t>13</a:t>
            </a:r>
            <a:r>
              <a:rPr lang="de-DE" dirty="0" smtClean="0"/>
              <a:t> cm</a:t>
            </a:r>
            <a:r>
              <a:rPr lang="de-DE" baseline="30000" dirty="0" smtClean="0"/>
              <a:t>-3</a:t>
            </a:r>
          </a:p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3 T</a:t>
            </a:r>
          </a:p>
          <a:p>
            <a:endParaRPr lang="de-DE" baseline="30000" dirty="0"/>
          </a:p>
          <a:p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9552" y="-27384"/>
            <a:ext cx="7231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err="1"/>
              <a:t>Populations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excited</a:t>
            </a:r>
            <a:r>
              <a:rPr lang="de-DE" sz="3200" dirty="0"/>
              <a:t> </a:t>
            </a:r>
            <a:r>
              <a:rPr lang="de-DE" sz="3200" dirty="0" err="1" smtClean="0"/>
              <a:t>levels</a:t>
            </a:r>
            <a:r>
              <a:rPr lang="de-DE" sz="3200" dirty="0" smtClean="0"/>
              <a:t>: </a:t>
            </a:r>
            <a:r>
              <a:rPr lang="de-DE" sz="3200" dirty="0" err="1" smtClean="0"/>
              <a:t>p</a:t>
            </a:r>
            <a:r>
              <a:rPr lang="de-DE" sz="3200" baseline="-25000" dirty="0" err="1" smtClean="0"/>
              <a:t>i</a:t>
            </a:r>
            <a:r>
              <a:rPr lang="de-DE" sz="3200" dirty="0" smtClean="0"/>
              <a:t> = </a:t>
            </a:r>
            <a:r>
              <a:rPr lang="de-DE" sz="3200" dirty="0" err="1" smtClean="0"/>
              <a:t>N</a:t>
            </a:r>
            <a:r>
              <a:rPr lang="de-DE" sz="3200" baseline="-25000" dirty="0" err="1" smtClean="0"/>
              <a:t>i</a:t>
            </a:r>
            <a:r>
              <a:rPr lang="de-DE" sz="3200" dirty="0" smtClean="0"/>
              <a:t>/</a:t>
            </a:r>
            <a:r>
              <a:rPr lang="de-DE" sz="3200" dirty="0" err="1" smtClean="0"/>
              <a:t>g</a:t>
            </a:r>
            <a:r>
              <a:rPr lang="de-DE" sz="3200" baseline="-25000" dirty="0" err="1" smtClean="0"/>
              <a:t>i</a:t>
            </a:r>
            <a:r>
              <a:rPr lang="de-DE" sz="3200" dirty="0" smtClean="0"/>
              <a:t>/N</a:t>
            </a:r>
            <a:r>
              <a:rPr lang="de-DE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21" name="Textfeld 20"/>
          <p:cNvSpPr txBox="1"/>
          <p:nvPr/>
        </p:nvSpPr>
        <p:spPr>
          <a:xfrm>
            <a:off x="1907704" y="827420"/>
            <a:ext cx="387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</a:t>
            </a:r>
            <a:r>
              <a:rPr lang="de-DE" dirty="0" err="1" smtClean="0"/>
              <a:t>tatistical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endParaRPr lang="en-US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4209166" y="1039088"/>
            <a:ext cx="8532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720080"/>
          </a:xfrm>
        </p:spPr>
        <p:txBody>
          <a:bodyPr>
            <a:noAutofit/>
          </a:bodyPr>
          <a:lstStyle/>
          <a:p>
            <a:pPr algn="l"/>
            <a:r>
              <a:rPr lang="de-DE" sz="2800" dirty="0" err="1" smtClean="0"/>
              <a:t>Influence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orientation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Stark </a:t>
            </a:r>
            <a:r>
              <a:rPr lang="de-DE" sz="2800" dirty="0" err="1" smtClean="0"/>
              <a:t>multiplet</a:t>
            </a:r>
            <a:r>
              <a:rPr lang="de-DE" sz="2800" dirty="0" smtClean="0"/>
              <a:t> </a:t>
            </a:r>
            <a:r>
              <a:rPr lang="de-DE" sz="2800" dirty="0" err="1" smtClean="0"/>
              <a:t>emission</a:t>
            </a:r>
            <a:endParaRPr lang="en-US" sz="2800" dirty="0"/>
          </a:p>
        </p:txBody>
      </p:sp>
      <p:pic>
        <p:nvPicPr>
          <p:cNvPr id="5" name="Picture 4" descr="angle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644" y="867776"/>
            <a:ext cx="6192688" cy="43341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409836" y="1169456"/>
            <a:ext cx="1292376" cy="6340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de-DE" sz="1600" dirty="0" err="1">
                <a:solidFill>
                  <a:schemeClr val="bg1"/>
                </a:solidFill>
              </a:rPr>
              <a:t>statistical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calculations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91225" y="1609034"/>
            <a:ext cx="1080120" cy="1647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47209" y="3121202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550073" y="298938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v</a:t>
            </a:r>
            <a:endParaRPr lang="en-US" sz="40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1017403" y="133319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F</a:t>
            </a:r>
            <a:endParaRPr lang="en-US" sz="4000" b="1" dirty="0"/>
          </a:p>
        </p:txBody>
      </p:sp>
      <p:sp>
        <p:nvSpPr>
          <p:cNvPr id="13" name="Bogen 12"/>
          <p:cNvSpPr/>
          <p:nvPr/>
        </p:nvSpPr>
        <p:spPr>
          <a:xfrm rot="1379445">
            <a:off x="-356163" y="2464001"/>
            <a:ext cx="1476164" cy="1584176"/>
          </a:xfrm>
          <a:prstGeom prst="arc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1142161" y="2373268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θ</a:t>
            </a:r>
            <a:endParaRPr lang="en-US" sz="4000" dirty="0"/>
          </a:p>
        </p:txBody>
      </p:sp>
      <p:sp>
        <p:nvSpPr>
          <p:cNvPr id="24" name="Textfeld 23"/>
          <p:cNvSpPr txBox="1"/>
          <p:nvPr/>
        </p:nvSpPr>
        <p:spPr>
          <a:xfrm>
            <a:off x="289874" y="5442610"/>
            <a:ext cx="8904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de-DE" sz="2000" dirty="0" smtClean="0"/>
              <a:t>The </a:t>
            </a:r>
            <a:r>
              <a:rPr lang="de-DE" sz="2000" dirty="0" err="1" smtClean="0"/>
              <a:t>strongest</a:t>
            </a:r>
            <a:r>
              <a:rPr lang="de-DE" sz="2000" dirty="0" smtClean="0"/>
              <a:t> </a:t>
            </a:r>
            <a:r>
              <a:rPr lang="de-DE" sz="2000" dirty="0" err="1" smtClean="0"/>
              <a:t>deviation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statistical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observed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/>
              <a:t>M</a:t>
            </a:r>
            <a:r>
              <a:rPr lang="de-DE" sz="2000" dirty="0" err="1" smtClean="0"/>
              <a:t>otional</a:t>
            </a:r>
            <a:r>
              <a:rPr lang="de-DE" sz="2000" dirty="0" smtClean="0"/>
              <a:t> Stark </a:t>
            </a:r>
            <a:r>
              <a:rPr lang="de-DE" sz="2000" dirty="0" err="1" smtClean="0"/>
              <a:t>effect</a:t>
            </a:r>
            <a:endParaRPr lang="de-DE" sz="2000" dirty="0" smtClean="0"/>
          </a:p>
          <a:p>
            <a:pPr marL="342900" indent="-342900">
              <a:buFont typeface="Wingdings" pitchFamily="2" charset="2"/>
              <a:buChar char="q"/>
            </a:pPr>
            <a:endParaRPr lang="de-DE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de-DE" sz="2000" dirty="0" err="1" smtClean="0"/>
              <a:t>Increase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el-GR" sz="2000" dirty="0" smtClean="0"/>
              <a:t>π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drop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el-GR" sz="2000" dirty="0" smtClean="0"/>
              <a:t>σ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a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angle </a:t>
            </a:r>
            <a:r>
              <a:rPr lang="el-GR" sz="2000" dirty="0" smtClean="0"/>
              <a:t>θ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observed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6347048" cy="648072"/>
          </a:xfrm>
        </p:spPr>
        <p:txBody>
          <a:bodyPr>
            <a:normAutofit/>
          </a:bodyPr>
          <a:lstStyle/>
          <a:p>
            <a:pPr algn="l"/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experimental JET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5177224"/>
            <a:ext cx="56437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400" dirty="0" smtClean="0"/>
              <a:t>Points- experimental </a:t>
            </a:r>
            <a:r>
              <a:rPr lang="de-DE" sz="1400" dirty="0" err="1" smtClean="0"/>
              <a:t>data</a:t>
            </a:r>
            <a:r>
              <a:rPr lang="de-DE" sz="1400" dirty="0" smtClean="0"/>
              <a:t> E. </a:t>
            </a:r>
            <a:r>
              <a:rPr lang="de-DE" sz="1400" dirty="0" err="1" smtClean="0"/>
              <a:t>Delabie</a:t>
            </a:r>
            <a:r>
              <a:rPr lang="de-DE" sz="1400" dirty="0" smtClean="0"/>
              <a:t> </a:t>
            </a:r>
            <a:r>
              <a:rPr lang="de-DE" sz="1400" dirty="0"/>
              <a:t>et al. PPCF </a:t>
            </a:r>
            <a:r>
              <a:rPr lang="de-DE" sz="1400" b="1" dirty="0"/>
              <a:t>52</a:t>
            </a:r>
            <a:r>
              <a:rPr lang="de-DE" sz="1400" dirty="0"/>
              <a:t> 125008 (2010)</a:t>
            </a:r>
            <a:br>
              <a:rPr lang="de-DE" sz="1400" dirty="0"/>
            </a:br>
            <a:r>
              <a:rPr lang="de-DE" sz="1400" dirty="0" smtClean="0"/>
              <a:t>Error </a:t>
            </a:r>
            <a:r>
              <a:rPr lang="de-DE" sz="1400" dirty="0" err="1" smtClean="0"/>
              <a:t>bars</a:t>
            </a:r>
            <a:r>
              <a:rPr lang="de-DE" sz="1400" dirty="0" smtClean="0"/>
              <a:t>- experimental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/>
              <a:t>W. Mandl et al. PPCF  </a:t>
            </a:r>
            <a:r>
              <a:rPr lang="de-DE" sz="1400" b="1" dirty="0"/>
              <a:t>35</a:t>
            </a:r>
            <a:r>
              <a:rPr lang="de-DE" sz="1400" dirty="0"/>
              <a:t> 1373 (</a:t>
            </a:r>
            <a:r>
              <a:rPr lang="de-DE" sz="1400" dirty="0" smtClean="0"/>
              <a:t>1993)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err="1" smtClean="0"/>
              <a:t>Dashed</a:t>
            </a:r>
            <a:r>
              <a:rPr lang="de-DE" sz="1400" dirty="0" smtClean="0"/>
              <a:t> </a:t>
            </a:r>
            <a:r>
              <a:rPr lang="de-DE" sz="1400" dirty="0" err="1" smtClean="0"/>
              <a:t>line</a:t>
            </a:r>
            <a:r>
              <a:rPr lang="de-DE" sz="1400" dirty="0" smtClean="0"/>
              <a:t> GA  O. </a:t>
            </a:r>
            <a:r>
              <a:rPr lang="de-DE" sz="1400" dirty="0" err="1" smtClean="0"/>
              <a:t>Marchuk</a:t>
            </a:r>
            <a:r>
              <a:rPr lang="de-DE" sz="1400" dirty="0" smtClean="0"/>
              <a:t> et al. JPB </a:t>
            </a:r>
            <a:r>
              <a:rPr lang="de-DE" sz="1400" b="1" dirty="0" smtClean="0"/>
              <a:t>43</a:t>
            </a:r>
            <a:r>
              <a:rPr lang="de-DE" sz="1400" dirty="0" smtClean="0"/>
              <a:t> </a:t>
            </a:r>
            <a:r>
              <a:rPr lang="de-DE" sz="1400" dirty="0"/>
              <a:t>011002 </a:t>
            </a:r>
            <a:r>
              <a:rPr lang="de-DE" sz="1400" dirty="0" smtClean="0"/>
              <a:t>(</a:t>
            </a:r>
            <a:r>
              <a:rPr lang="de-DE" sz="1400" dirty="0"/>
              <a:t>2010) </a:t>
            </a:r>
            <a:br>
              <a:rPr lang="de-DE" sz="1400" dirty="0"/>
            </a:br>
            <a:r>
              <a:rPr lang="de-DE" sz="1400" dirty="0" smtClean="0"/>
              <a:t>Solid </a:t>
            </a:r>
            <a:r>
              <a:rPr lang="de-DE" sz="1400" dirty="0" err="1" smtClean="0"/>
              <a:t>line</a:t>
            </a:r>
            <a:r>
              <a:rPr lang="de-DE" sz="1400" dirty="0" smtClean="0"/>
              <a:t> </a:t>
            </a:r>
            <a:r>
              <a:rPr lang="de-DE" sz="1400" dirty="0" err="1" smtClean="0"/>
              <a:t>present</a:t>
            </a:r>
            <a:r>
              <a:rPr lang="de-DE" sz="1400" dirty="0" smtClean="0"/>
              <a:t> </a:t>
            </a:r>
            <a:r>
              <a:rPr lang="de-DE" sz="1400" dirty="0" err="1" smtClean="0"/>
              <a:t>results</a:t>
            </a:r>
            <a:r>
              <a:rPr lang="de-DE" sz="1400" dirty="0" smtClean="0"/>
              <a:t> , AOCC + GA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err="1" smtClean="0"/>
              <a:t>Dashed</a:t>
            </a:r>
            <a:r>
              <a:rPr lang="de-DE" sz="1400" dirty="0" smtClean="0"/>
              <a:t>-point </a:t>
            </a:r>
            <a:r>
              <a:rPr lang="de-DE" sz="1400" dirty="0" err="1" smtClean="0"/>
              <a:t>lines</a:t>
            </a:r>
            <a:r>
              <a:rPr lang="de-DE" sz="1400" dirty="0" smtClean="0"/>
              <a:t>  </a:t>
            </a:r>
            <a:r>
              <a:rPr lang="de-DE" sz="1400" dirty="0" err="1" smtClean="0"/>
              <a:t>denote</a:t>
            </a:r>
            <a:r>
              <a:rPr lang="de-DE" sz="1400" dirty="0" smtClean="0"/>
              <a:t> </a:t>
            </a:r>
            <a:r>
              <a:rPr lang="de-DE" sz="1400" dirty="0" err="1" smtClean="0"/>
              <a:t>statistical</a:t>
            </a:r>
            <a:r>
              <a:rPr lang="de-DE" sz="1400" dirty="0" smtClean="0"/>
              <a:t> </a:t>
            </a:r>
            <a:r>
              <a:rPr lang="de-DE" sz="1400" dirty="0" err="1" smtClean="0"/>
              <a:t>values</a:t>
            </a:r>
            <a:endParaRPr lang="de-DE" sz="1400" dirty="0" smtClean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6624736" cy="464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57362" y="88879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(1993) &amp; (2010)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3634"/>
            <a:ext cx="6696744" cy="576064"/>
          </a:xfrm>
        </p:spPr>
        <p:txBody>
          <a:bodyPr>
            <a:noAutofit/>
          </a:bodyPr>
          <a:lstStyle/>
          <a:p>
            <a:pPr algn="l"/>
            <a:r>
              <a:rPr lang="de-DE" sz="2400" dirty="0" err="1" smtClean="0"/>
              <a:t>Reduction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beam </a:t>
            </a:r>
            <a:r>
              <a:rPr lang="de-DE" sz="2400" dirty="0" err="1" smtClean="0"/>
              <a:t>emission</a:t>
            </a:r>
            <a:r>
              <a:rPr lang="de-DE" sz="2400" dirty="0" smtClean="0"/>
              <a:t> rate </a:t>
            </a:r>
            <a:r>
              <a:rPr lang="de-DE" sz="2400" dirty="0" err="1" smtClean="0"/>
              <a:t>coefficients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139952" y="908720"/>
            <a:ext cx="50418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/>
              <a:t>Observation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-standing </a:t>
            </a:r>
            <a:r>
              <a:rPr lang="de-DE" dirty="0" err="1" smtClean="0"/>
              <a:t>discrepancy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20-30% 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(BES)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beam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73" y="3356992"/>
            <a:ext cx="4633882" cy="342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4104362"/>
            <a:ext cx="4104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/>
              <a:t>The non-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demonstrate</a:t>
            </a:r>
            <a:r>
              <a:rPr lang="de-DE" dirty="0" smtClean="0"/>
              <a:t> a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emission</a:t>
            </a:r>
            <a:r>
              <a:rPr lang="de-DE" dirty="0" smtClean="0"/>
              <a:t> rate relative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15-30%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intermediate </a:t>
            </a:r>
            <a:r>
              <a:rPr lang="de-DE" dirty="0" err="1" smtClean="0"/>
              <a:t>density</a:t>
            </a:r>
            <a:r>
              <a:rPr lang="de-DE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de-DE" sz="1400" dirty="0" smtClean="0"/>
          </a:p>
        </p:txBody>
      </p:sp>
      <p:cxnSp>
        <p:nvCxnSpPr>
          <p:cNvPr id="8" name="Gerade Verbindung 7"/>
          <p:cNvCxnSpPr/>
          <p:nvPr/>
        </p:nvCxnSpPr>
        <p:spPr>
          <a:xfrm>
            <a:off x="152846" y="3861048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154633" y="53712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041278" y="3212976"/>
            <a:ext cx="4798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380312" y="4213964"/>
            <a:ext cx="142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E=100 </a:t>
            </a:r>
            <a:r>
              <a:rPr lang="de-DE" dirty="0" err="1" smtClean="0"/>
              <a:t>keV</a:t>
            </a:r>
            <a:r>
              <a:rPr lang="de-DE" dirty="0" smtClean="0"/>
              <a:t>/u</a:t>
            </a:r>
          </a:p>
          <a:p>
            <a:r>
              <a:rPr lang="de-DE" dirty="0" smtClean="0"/>
              <a:t>T=3 </a:t>
            </a:r>
            <a:r>
              <a:rPr lang="de-DE" dirty="0" err="1" smtClean="0"/>
              <a:t>keV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8" y="557294"/>
            <a:ext cx="3064569" cy="30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 rot="16200000">
            <a:off x="-905993" y="1921539"/>
            <a:ext cx="3097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</a:t>
            </a:r>
            <a:r>
              <a:rPr lang="de-DE" dirty="0" err="1" smtClean="0"/>
              <a:t>Measured</a:t>
            </a:r>
            <a:r>
              <a:rPr lang="de-DE" dirty="0" smtClean="0"/>
              <a:t> beam </a:t>
            </a:r>
            <a:r>
              <a:rPr lang="de-DE" dirty="0" err="1" smtClean="0"/>
              <a:t>emission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58251" y="3470450"/>
            <a:ext cx="3237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 </a:t>
            </a:r>
            <a:r>
              <a:rPr lang="de-DE" dirty="0" err="1" smtClean="0"/>
              <a:t>Calculated</a:t>
            </a:r>
            <a:r>
              <a:rPr lang="de-DE" dirty="0" smtClean="0"/>
              <a:t> beam </a:t>
            </a:r>
            <a:r>
              <a:rPr lang="de-DE" dirty="0" err="1" smtClean="0"/>
              <a:t>attenuation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830" y="103390"/>
            <a:ext cx="2016224" cy="661314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rgbClr val="002060"/>
                </a:solidFill>
              </a:rPr>
              <a:t>Summary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51520" y="968598"/>
            <a:ext cx="8856984" cy="54127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200" dirty="0" smtClean="0">
                <a:solidFill>
                  <a:schemeClr val="tx2"/>
                </a:solidFill>
              </a:rPr>
              <a:t>The </a:t>
            </a:r>
            <a:r>
              <a:rPr lang="de-DE" sz="2200" dirty="0" err="1" smtClean="0">
                <a:solidFill>
                  <a:schemeClr val="tx2"/>
                </a:solidFill>
              </a:rPr>
              <a:t>completely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>
                <a:solidFill>
                  <a:schemeClr val="tx2"/>
                </a:solidFill>
              </a:rPr>
              <a:t>m-</a:t>
            </a:r>
            <a:r>
              <a:rPr lang="de-DE" sz="2200" dirty="0" err="1">
                <a:solidFill>
                  <a:schemeClr val="tx2"/>
                </a:solidFill>
              </a:rPr>
              <a:t>resolved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model</a:t>
            </a:r>
            <a:r>
              <a:rPr lang="de-DE" sz="2200" dirty="0">
                <a:solidFill>
                  <a:schemeClr val="tx2"/>
                </a:solidFill>
              </a:rPr>
              <a:t> in </a:t>
            </a:r>
            <a:r>
              <a:rPr lang="de-DE" sz="2200" dirty="0" err="1">
                <a:solidFill>
                  <a:schemeClr val="tx2"/>
                </a:solidFill>
              </a:rPr>
              <a:t>parabolic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state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up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to</a:t>
            </a:r>
            <a:r>
              <a:rPr lang="de-DE" sz="2200" dirty="0">
                <a:solidFill>
                  <a:schemeClr val="tx2"/>
                </a:solidFill>
              </a:rPr>
              <a:t> n=10 was </a:t>
            </a:r>
            <a:r>
              <a:rPr lang="de-DE" sz="2200" dirty="0" err="1">
                <a:solidFill>
                  <a:schemeClr val="tx2"/>
                </a:solidFill>
              </a:rPr>
              <a:t>developed</a:t>
            </a:r>
            <a:r>
              <a:rPr lang="de-DE" sz="2200" dirty="0">
                <a:solidFill>
                  <a:schemeClr val="tx2"/>
                </a:solidFill>
              </a:rPr>
              <a:t>. </a:t>
            </a:r>
            <a:r>
              <a:rPr lang="de-DE" sz="2200" dirty="0" smtClean="0">
                <a:solidFill>
                  <a:schemeClr val="tx2"/>
                </a:solidFill>
              </a:rPr>
              <a:t>In </a:t>
            </a:r>
            <a:r>
              <a:rPr lang="de-DE" sz="2200" dirty="0" err="1" smtClean="0">
                <a:solidFill>
                  <a:schemeClr val="tx2"/>
                </a:solidFill>
              </a:rPr>
              <a:t>contrast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to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the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spherical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states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the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parabolic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states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are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the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eigenstates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of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the</a:t>
            </a:r>
            <a:r>
              <a:rPr lang="de-DE" sz="2200" dirty="0" smtClean="0">
                <a:solidFill>
                  <a:schemeClr val="tx2"/>
                </a:solidFill>
              </a:rPr>
              <a:t> hydrogen beam in </a:t>
            </a:r>
            <a:r>
              <a:rPr lang="de-DE" sz="2200" dirty="0" err="1" smtClean="0">
                <a:solidFill>
                  <a:schemeClr val="tx2"/>
                </a:solidFill>
              </a:rPr>
              <a:t>the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plasma</a:t>
            </a:r>
            <a:r>
              <a:rPr lang="de-DE" sz="2200" dirty="0" smtClean="0">
                <a:solidFill>
                  <a:schemeClr val="tx2"/>
                </a:solidFill>
              </a:rPr>
              <a:t>. The </a:t>
            </a:r>
            <a:r>
              <a:rPr lang="de-DE" sz="2200" dirty="0" err="1">
                <a:solidFill>
                  <a:schemeClr val="tx2"/>
                </a:solidFill>
              </a:rPr>
              <a:t>model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operates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with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arbitrary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orientation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between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the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field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and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projectile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direction</a:t>
            </a:r>
            <a:r>
              <a:rPr lang="de-DE" sz="2200" dirty="0" smtClean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de-DE" sz="2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200" dirty="0" smtClean="0"/>
              <a:t>The </a:t>
            </a:r>
            <a:r>
              <a:rPr lang="de-DE" sz="2200" dirty="0" err="1" smtClean="0"/>
              <a:t>collisional</a:t>
            </a:r>
            <a:r>
              <a:rPr lang="de-DE" sz="2200" dirty="0" smtClean="0"/>
              <a:t> </a:t>
            </a:r>
            <a:r>
              <a:rPr lang="de-DE" sz="2200" dirty="0" err="1" smtClean="0"/>
              <a:t>redistribution</a:t>
            </a:r>
            <a:r>
              <a:rPr lang="de-DE" sz="2200" dirty="0" smtClean="0"/>
              <a:t> </a:t>
            </a:r>
            <a:r>
              <a:rPr lang="de-DE" sz="2200" dirty="0" err="1" smtClean="0"/>
              <a:t>among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parabolic</a:t>
            </a:r>
            <a:r>
              <a:rPr lang="de-DE" sz="2200" dirty="0" smtClean="0"/>
              <a:t> </a:t>
            </a:r>
            <a:r>
              <a:rPr lang="de-DE" sz="2200" dirty="0" err="1" smtClean="0"/>
              <a:t>states</a:t>
            </a:r>
            <a:r>
              <a:rPr lang="de-DE" sz="2200" dirty="0" smtClean="0"/>
              <a:t> was </a:t>
            </a:r>
            <a:r>
              <a:rPr lang="de-DE" sz="2200" dirty="0" err="1" smtClean="0"/>
              <a:t>taken</a:t>
            </a:r>
            <a:r>
              <a:rPr lang="de-DE" sz="2200" dirty="0" smtClean="0"/>
              <a:t> </a:t>
            </a:r>
            <a:r>
              <a:rPr lang="de-DE" sz="2200" dirty="0" err="1" smtClean="0"/>
              <a:t>into</a:t>
            </a:r>
            <a:r>
              <a:rPr lang="de-DE" sz="2200" dirty="0" smtClean="0"/>
              <a:t> </a:t>
            </a:r>
            <a:r>
              <a:rPr lang="de-DE" sz="2200" dirty="0" err="1" smtClean="0"/>
              <a:t>account</a:t>
            </a:r>
            <a:r>
              <a:rPr lang="de-DE" sz="2200" dirty="0" smtClean="0"/>
              <a:t> in CRM NOMAD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de-DE" sz="2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200" dirty="0">
                <a:solidFill>
                  <a:srgbClr val="FF0000"/>
                </a:solidFill>
              </a:rPr>
              <a:t>The </a:t>
            </a:r>
            <a:r>
              <a:rPr lang="de-DE" sz="2200" dirty="0" err="1" smtClean="0">
                <a:solidFill>
                  <a:srgbClr val="FF0000"/>
                </a:solidFill>
              </a:rPr>
              <a:t>systematic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measurements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>
                <a:solidFill>
                  <a:srgbClr val="FF0000"/>
                </a:solidFill>
              </a:rPr>
              <a:t>on non-</a:t>
            </a:r>
            <a:r>
              <a:rPr lang="de-DE" sz="2200" dirty="0" err="1">
                <a:solidFill>
                  <a:srgbClr val="FF0000"/>
                </a:solidFill>
              </a:rPr>
              <a:t>statistical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populations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of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el-GR" sz="2200" dirty="0">
                <a:solidFill>
                  <a:srgbClr val="FF0000"/>
                </a:solidFill>
              </a:rPr>
              <a:t>σ</a:t>
            </a:r>
            <a:r>
              <a:rPr lang="de-DE" sz="2200" dirty="0">
                <a:solidFill>
                  <a:srgbClr val="FF0000"/>
                </a:solidFill>
              </a:rPr>
              <a:t>- </a:t>
            </a:r>
            <a:r>
              <a:rPr lang="de-DE" sz="2200" dirty="0" err="1">
                <a:solidFill>
                  <a:srgbClr val="FF0000"/>
                </a:solidFill>
              </a:rPr>
              <a:t>and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el-GR" sz="2200" dirty="0">
                <a:solidFill>
                  <a:srgbClr val="FF0000"/>
                </a:solidFill>
              </a:rPr>
              <a:t>π</a:t>
            </a:r>
            <a:r>
              <a:rPr lang="de-DE" sz="2200" dirty="0">
                <a:solidFill>
                  <a:srgbClr val="FF0000"/>
                </a:solidFill>
              </a:rPr>
              <a:t> – </a:t>
            </a:r>
            <a:r>
              <a:rPr lang="de-DE" sz="2200" dirty="0" err="1">
                <a:solidFill>
                  <a:srgbClr val="FF0000"/>
                </a:solidFill>
              </a:rPr>
              <a:t>components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were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explained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using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the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model</a:t>
            </a:r>
            <a:r>
              <a:rPr lang="de-DE" sz="2200" dirty="0">
                <a:solidFill>
                  <a:srgbClr val="FF0000"/>
                </a:solidFill>
              </a:rPr>
              <a:t> in </a:t>
            </a:r>
            <a:r>
              <a:rPr lang="de-DE" sz="2200" dirty="0" err="1">
                <a:solidFill>
                  <a:srgbClr val="FF0000"/>
                </a:solidFill>
              </a:rPr>
              <a:t>parabolic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states</a:t>
            </a:r>
            <a:r>
              <a:rPr lang="de-DE" sz="2200" dirty="0">
                <a:solidFill>
                  <a:srgbClr val="FF0000"/>
                </a:solidFill>
              </a:rPr>
              <a:t>. An </a:t>
            </a:r>
            <a:r>
              <a:rPr lang="de-DE" sz="2200" dirty="0" err="1">
                <a:solidFill>
                  <a:srgbClr val="FF0000"/>
                </a:solidFill>
              </a:rPr>
              <a:t>excellent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agreement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with</a:t>
            </a:r>
            <a:r>
              <a:rPr lang="de-DE" sz="2200" dirty="0">
                <a:solidFill>
                  <a:srgbClr val="FF0000"/>
                </a:solidFill>
              </a:rPr>
              <a:t> experimental </a:t>
            </a:r>
            <a:r>
              <a:rPr lang="de-DE" sz="2200" dirty="0" err="1">
                <a:solidFill>
                  <a:srgbClr val="FF0000"/>
                </a:solidFill>
              </a:rPr>
              <a:t>data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from</a:t>
            </a:r>
            <a:r>
              <a:rPr lang="de-DE" sz="2200" dirty="0">
                <a:solidFill>
                  <a:srgbClr val="FF0000"/>
                </a:solidFill>
              </a:rPr>
              <a:t> JET was </a:t>
            </a:r>
            <a:r>
              <a:rPr lang="de-DE" sz="2200" dirty="0" err="1">
                <a:solidFill>
                  <a:srgbClr val="FF0000"/>
                </a:solidFill>
              </a:rPr>
              <a:t>found</a:t>
            </a:r>
            <a:r>
              <a:rPr lang="de-DE" sz="2200" dirty="0">
                <a:solidFill>
                  <a:srgbClr val="FF0000"/>
                </a:solidFill>
              </a:rPr>
              <a:t>.</a:t>
            </a:r>
            <a:endParaRPr lang="de-DE" sz="2200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de-DE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200" dirty="0">
                <a:solidFill>
                  <a:schemeClr val="tx2"/>
                </a:solidFill>
              </a:rPr>
              <a:t>The </a:t>
            </a:r>
            <a:r>
              <a:rPr lang="de-DE" sz="2200" dirty="0" err="1">
                <a:solidFill>
                  <a:schemeClr val="tx2"/>
                </a:solidFill>
              </a:rPr>
              <a:t>assumption</a:t>
            </a:r>
            <a:r>
              <a:rPr lang="de-DE" sz="2200" dirty="0">
                <a:solidFill>
                  <a:schemeClr val="tx2"/>
                </a:solidFill>
              </a:rPr>
              <a:t> on </a:t>
            </a:r>
            <a:r>
              <a:rPr lang="de-DE" sz="2200" dirty="0" err="1">
                <a:solidFill>
                  <a:schemeClr val="tx2"/>
                </a:solidFill>
              </a:rPr>
              <a:t>the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statistical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distribution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of</a:t>
            </a:r>
            <a:r>
              <a:rPr lang="de-DE" sz="2200" dirty="0">
                <a:solidFill>
                  <a:schemeClr val="tx2"/>
                </a:solidFill>
              </a:rPr>
              <a:t> m-</a:t>
            </a:r>
            <a:r>
              <a:rPr lang="de-DE" sz="2200" dirty="0" err="1">
                <a:solidFill>
                  <a:schemeClr val="tx2"/>
                </a:solidFill>
              </a:rPr>
              <a:t>resolved</a:t>
            </a:r>
            <a:r>
              <a:rPr lang="de-DE" sz="2200" dirty="0">
                <a:solidFill>
                  <a:schemeClr val="tx2"/>
                </a:solidFill>
              </a:rPr>
              <a:t>  </a:t>
            </a:r>
            <a:r>
              <a:rPr lang="de-DE" sz="2200" dirty="0" err="1">
                <a:solidFill>
                  <a:schemeClr val="tx2"/>
                </a:solidFill>
              </a:rPr>
              <a:t>states</a:t>
            </a:r>
            <a:r>
              <a:rPr lang="de-DE" sz="2200" dirty="0">
                <a:solidFill>
                  <a:schemeClr val="tx2"/>
                </a:solidFill>
              </a:rPr>
              <a:t> in </a:t>
            </a:r>
            <a:r>
              <a:rPr lang="de-DE" sz="2200" dirty="0" err="1">
                <a:solidFill>
                  <a:schemeClr val="tx2"/>
                </a:solidFill>
              </a:rPr>
              <a:t>the</a:t>
            </a:r>
            <a:r>
              <a:rPr lang="de-DE" sz="2200" dirty="0">
                <a:solidFill>
                  <a:schemeClr val="tx2"/>
                </a:solidFill>
              </a:rPr>
              <a:t> hydrogen beam </a:t>
            </a:r>
            <a:r>
              <a:rPr lang="de-DE" sz="2200" dirty="0" err="1">
                <a:solidFill>
                  <a:schemeClr val="tx2"/>
                </a:solidFill>
              </a:rPr>
              <a:t>is</a:t>
            </a:r>
            <a:r>
              <a:rPr lang="de-DE" sz="2200" dirty="0">
                <a:solidFill>
                  <a:schemeClr val="tx2"/>
                </a:solidFill>
              </a:rPr>
              <a:t> not valid in </a:t>
            </a:r>
            <a:r>
              <a:rPr lang="de-DE" sz="2200" dirty="0" err="1">
                <a:solidFill>
                  <a:schemeClr val="tx2"/>
                </a:solidFill>
              </a:rPr>
              <a:t>the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plasma</a:t>
            </a:r>
            <a:r>
              <a:rPr lang="de-DE" sz="2200" dirty="0" smtClean="0">
                <a:solidFill>
                  <a:schemeClr val="tx2"/>
                </a:solidFill>
              </a:rPr>
              <a:t>.</a:t>
            </a:r>
            <a:endParaRPr lang="de-DE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de-DE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de-DE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de-DE" sz="13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de-DE" sz="1300" dirty="0"/>
          </a:p>
          <a:p>
            <a:pPr>
              <a:lnSpc>
                <a:spcPct val="150000"/>
              </a:lnSpc>
            </a:pPr>
            <a:endParaRPr lang="de-DE" sz="1600" dirty="0" smtClean="0"/>
          </a:p>
          <a:p>
            <a:pPr>
              <a:lnSpc>
                <a:spcPct val="150000"/>
              </a:lnSpc>
            </a:pPr>
            <a:endParaRPr lang="de-DE" sz="1600" dirty="0"/>
          </a:p>
          <a:p>
            <a:endParaRPr lang="en-US" sz="1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1196752"/>
            <a:ext cx="856895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/>
              <a:t>The experimental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JET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devices</a:t>
            </a:r>
            <a:r>
              <a:rPr lang="de-DE" sz="2000" dirty="0" smtClean="0"/>
              <a:t> </a:t>
            </a:r>
            <a:r>
              <a:rPr lang="de-DE" sz="2000" dirty="0" err="1" smtClean="0"/>
              <a:t>clearly</a:t>
            </a:r>
            <a:r>
              <a:rPr lang="de-DE" sz="2000" dirty="0" smtClean="0"/>
              <a:t> </a:t>
            </a:r>
            <a:r>
              <a:rPr lang="de-DE" sz="2000" dirty="0" err="1" smtClean="0"/>
              <a:t>demonstrate</a:t>
            </a:r>
            <a:r>
              <a:rPr lang="de-DE" sz="2000" dirty="0" smtClean="0"/>
              <a:t> a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an m-</a:t>
            </a:r>
            <a:r>
              <a:rPr lang="de-DE" sz="2000" dirty="0" err="1" smtClean="0"/>
              <a:t>resolved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collisional-radiative</a:t>
            </a:r>
            <a:r>
              <a:rPr lang="de-DE" sz="2000" dirty="0" smtClean="0"/>
              <a:t> </a:t>
            </a:r>
            <a:r>
              <a:rPr lang="de-DE" sz="2000" dirty="0" err="1" smtClean="0"/>
              <a:t>model</a:t>
            </a:r>
            <a:r>
              <a:rPr lang="de-DE" sz="2000" dirty="0" smtClean="0"/>
              <a:t> in </a:t>
            </a:r>
            <a:r>
              <a:rPr lang="de-DE" sz="2000" dirty="0" err="1" smtClean="0"/>
              <a:t>parabolic</a:t>
            </a:r>
            <a:r>
              <a:rPr lang="de-DE" sz="2000" dirty="0" smtClean="0"/>
              <a:t> </a:t>
            </a:r>
            <a:r>
              <a:rPr lang="de-DE" sz="2000" dirty="0" err="1" smtClean="0"/>
              <a:t>states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calculation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/>
              <a:t>L</a:t>
            </a:r>
            <a:r>
              <a:rPr lang="de-DE" sz="2000" dirty="0" smtClean="0"/>
              <a:t>ine </a:t>
            </a:r>
            <a:r>
              <a:rPr lang="de-DE" sz="2000" dirty="0" err="1" smtClean="0"/>
              <a:t>intensities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m-</a:t>
            </a:r>
            <a:r>
              <a:rPr lang="de-DE" sz="2000" dirty="0" err="1" smtClean="0"/>
              <a:t>resolved</a:t>
            </a:r>
            <a:r>
              <a:rPr lang="de-DE" sz="2000" dirty="0" smtClean="0"/>
              <a:t> </a:t>
            </a:r>
            <a:r>
              <a:rPr lang="de-DE" sz="2000" dirty="0" err="1" smtClean="0"/>
              <a:t>levels</a:t>
            </a:r>
            <a:endParaRPr lang="de-DE" sz="2000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err="1" smtClean="0"/>
              <a:t>Populations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excited</a:t>
            </a:r>
            <a:r>
              <a:rPr lang="de-DE" sz="2000" dirty="0" smtClean="0"/>
              <a:t> </a:t>
            </a:r>
            <a:r>
              <a:rPr lang="de-DE" sz="2000" dirty="0" err="1" smtClean="0"/>
              <a:t>states</a:t>
            </a:r>
            <a:endParaRPr lang="de-DE" sz="2000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/>
              <a:t>Beam-emission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/>
              <a:t>Beam </a:t>
            </a:r>
            <a:r>
              <a:rPr lang="de-DE" sz="2000" dirty="0" err="1" smtClean="0"/>
              <a:t>attenuation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plasma</a:t>
            </a:r>
            <a:endParaRPr lang="de-DE" sz="2000" dirty="0" smtClean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>
                <a:solidFill>
                  <a:schemeClr val="tx2"/>
                </a:solidFill>
              </a:rPr>
              <a:t>The CRM </a:t>
            </a:r>
            <a:r>
              <a:rPr lang="de-DE" sz="2000" dirty="0" err="1" smtClean="0">
                <a:solidFill>
                  <a:schemeClr val="tx2"/>
                </a:solidFill>
              </a:rPr>
              <a:t>model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should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include</a:t>
            </a:r>
            <a:r>
              <a:rPr lang="de-DE" sz="2000" dirty="0" smtClean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err="1" smtClean="0">
                <a:solidFill>
                  <a:schemeClr val="tx2"/>
                </a:solidFill>
              </a:rPr>
              <a:t>Energy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levels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err="1" smtClean="0">
                <a:solidFill>
                  <a:schemeClr val="tx2"/>
                </a:solidFill>
              </a:rPr>
              <a:t>Radiative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transition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probabilities</a:t>
            </a:r>
            <a:endParaRPr lang="de-DE" sz="2000" dirty="0" smtClean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FF0000"/>
                </a:solidFill>
              </a:rPr>
              <a:t>Cross </a:t>
            </a:r>
            <a:r>
              <a:rPr lang="de-DE" sz="2000" dirty="0" err="1" smtClean="0">
                <a:solidFill>
                  <a:srgbClr val="FF0000"/>
                </a:solidFill>
              </a:rPr>
              <a:t>sections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among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m-</a:t>
            </a:r>
            <a:r>
              <a:rPr lang="de-DE" sz="2000" dirty="0" err="1" smtClean="0">
                <a:solidFill>
                  <a:srgbClr val="FF0000"/>
                </a:solidFill>
              </a:rPr>
              <a:t>resolved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levels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1617" y="3677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on-LTE </a:t>
            </a:r>
            <a:r>
              <a:rPr lang="de-DE" sz="3600" dirty="0" err="1" smtClean="0">
                <a:solidFill>
                  <a:srgbClr val="FF0000"/>
                </a:solidFill>
              </a:rPr>
              <a:t>model</a:t>
            </a:r>
            <a:r>
              <a:rPr lang="de-DE" sz="3600" dirty="0" smtClean="0">
                <a:solidFill>
                  <a:srgbClr val="FF0000"/>
                </a:solidFill>
              </a:rPr>
              <a:t> in </a:t>
            </a:r>
            <a:r>
              <a:rPr lang="de-DE" sz="3600" dirty="0" err="1" smtClean="0">
                <a:solidFill>
                  <a:srgbClr val="FF0000"/>
                </a:solidFill>
              </a:rPr>
              <a:t>parabolic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states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Stern mit 5 Zacken 10"/>
          <p:cNvSpPr/>
          <p:nvPr/>
        </p:nvSpPr>
        <p:spPr>
          <a:xfrm>
            <a:off x="2784433" y="5457857"/>
            <a:ext cx="228600" cy="228600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ern mit 5 Zacken 11"/>
          <p:cNvSpPr/>
          <p:nvPr/>
        </p:nvSpPr>
        <p:spPr>
          <a:xfrm>
            <a:off x="4788024" y="5912954"/>
            <a:ext cx="228600" cy="228600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ern mit 5 Zacken 12"/>
          <p:cNvSpPr/>
          <p:nvPr/>
        </p:nvSpPr>
        <p:spPr>
          <a:xfrm>
            <a:off x="5963959" y="6237312"/>
            <a:ext cx="384491" cy="3844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111770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Statistical </a:t>
            </a:r>
            <a:r>
              <a:rPr lang="de-DE" sz="3200" dirty="0" err="1" smtClean="0"/>
              <a:t>intensities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Stark </a:t>
            </a:r>
            <a:r>
              <a:rPr lang="de-DE" sz="3200" dirty="0" err="1" smtClean="0"/>
              <a:t>effect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5444" y="651727"/>
            <a:ext cx="9289032" cy="13089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2400" dirty="0" smtClean="0">
                <a:solidFill>
                  <a:schemeClr val="tx2"/>
                </a:solidFill>
              </a:rPr>
              <a:t>Are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observed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intensities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of</a:t>
            </a:r>
            <a:r>
              <a:rPr lang="de-DE" sz="2400" dirty="0" smtClean="0">
                <a:solidFill>
                  <a:schemeClr val="tx2"/>
                </a:solidFill>
              </a:rPr>
              <a:t> MSE </a:t>
            </a:r>
            <a:r>
              <a:rPr lang="de-DE" sz="2400" dirty="0" err="1" smtClean="0">
                <a:solidFill>
                  <a:schemeClr val="tx2"/>
                </a:solidFill>
              </a:rPr>
              <a:t>components</a:t>
            </a:r>
            <a:r>
              <a:rPr lang="de-DE" sz="2400" dirty="0" smtClean="0">
                <a:solidFill>
                  <a:schemeClr val="tx2"/>
                </a:solidFill>
              </a:rPr>
              <a:t> proportional </a:t>
            </a:r>
            <a:br>
              <a:rPr lang="de-DE" sz="2400" dirty="0" smtClean="0">
                <a:solidFill>
                  <a:schemeClr val="tx2"/>
                </a:solidFill>
              </a:rPr>
            </a:br>
            <a:r>
              <a:rPr lang="de-DE" sz="2400" dirty="0" err="1" smtClean="0">
                <a:solidFill>
                  <a:schemeClr val="tx2"/>
                </a:solidFill>
              </a:rPr>
              <a:t>to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their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statistical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weights</a:t>
            </a:r>
            <a:r>
              <a:rPr lang="de-DE" sz="2400" dirty="0" smtClean="0">
                <a:solidFill>
                  <a:schemeClr val="tx2"/>
                </a:solidFill>
              </a:rPr>
              <a:t> ?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5731252" y="1375693"/>
            <a:ext cx="3278188" cy="3297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6447646" y="4226082"/>
            <a:ext cx="21719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err="1">
                <a:cs typeface="Times New Roman" pitchFamily="18" charset="0"/>
              </a:rPr>
              <a:t>Displacement</a:t>
            </a:r>
            <a:r>
              <a:rPr lang="de-DE" sz="1600" dirty="0">
                <a:cs typeface="Times New Roman" pitchFamily="18" charset="0"/>
              </a:rPr>
              <a:t> </a:t>
            </a:r>
            <a:r>
              <a:rPr lang="de-DE" sz="1600" dirty="0" err="1">
                <a:cs typeface="Times New Roman" pitchFamily="18" charset="0"/>
              </a:rPr>
              <a:t>of</a:t>
            </a:r>
            <a:r>
              <a:rPr lang="de-DE" sz="1600" dirty="0">
                <a:cs typeface="Times New Roman" pitchFamily="18" charset="0"/>
              </a:rPr>
              <a:t> H</a:t>
            </a:r>
            <a:r>
              <a:rPr lang="el-GR" sz="1600" baseline="-25000" dirty="0">
                <a:cs typeface="Times New Roman" pitchFamily="18" charset="0"/>
              </a:rPr>
              <a:t>α</a:t>
            </a:r>
            <a:r>
              <a:rPr lang="de-DE" sz="1600" dirty="0">
                <a:cs typeface="Times New Roman" pitchFamily="18" charset="0"/>
              </a:rPr>
              <a:t> </a:t>
            </a:r>
            <a:r>
              <a:rPr lang="de-DE" sz="1600" dirty="0" err="1">
                <a:cs typeface="Times New Roman" pitchFamily="18" charset="0"/>
              </a:rPr>
              <a:t>line</a:t>
            </a:r>
            <a:endParaRPr lang="el-GR" sz="1600" baseline="-25000" dirty="0">
              <a:cs typeface="Times New Roman" pitchFamily="18" charset="0"/>
            </a:endParaRP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5802690" y="3764881"/>
            <a:ext cx="314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44108"/>
              </p:ext>
            </p:extLst>
          </p:nvPr>
        </p:nvGraphicFramePr>
        <p:xfrm>
          <a:off x="5947152" y="1459831"/>
          <a:ext cx="2884488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7" name="CorelDRAW" r:id="rId3" imgW="4161635" imgH="3918219" progId="CorelDraw.Graphic.13">
                  <p:embed/>
                </p:oleObj>
              </mc:Choice>
              <mc:Fallback>
                <p:oleObj name="CorelDRAW" r:id="rId3" imgW="4161635" imgH="391821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152" y="1459831"/>
                        <a:ext cx="2884488" cy="250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46"/>
          <p:cNvSpPr>
            <a:spLocks noChangeShapeType="1"/>
          </p:cNvSpPr>
          <p:nvPr/>
        </p:nvSpPr>
        <p:spPr bwMode="auto">
          <a:xfrm flipV="1">
            <a:off x="5802690" y="1459831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5804277" y="1388393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  <a:r>
              <a:rPr lang="de-DE" baseline="-25000"/>
              <a:t>ij</a:t>
            </a:r>
            <a:r>
              <a:rPr lang="de-DE"/>
              <a:t>,a.u.</a:t>
            </a:r>
            <a:endParaRPr lang="de-DE" baseline="-25000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8095040" y="1604293"/>
            <a:ext cx="431800" cy="0"/>
          </a:xfrm>
          <a:prstGeom prst="line">
            <a:avLst/>
          </a:prstGeom>
          <a:noFill/>
          <a:ln w="28575">
            <a:solidFill>
              <a:srgbClr val="120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8515727" y="134076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σ</a:t>
            </a:r>
          </a:p>
        </p:txBody>
      </p:sp>
      <p:sp>
        <p:nvSpPr>
          <p:cNvPr id="24" name="Line 51"/>
          <p:cNvSpPr>
            <a:spLocks noChangeShapeType="1"/>
          </p:cNvSpPr>
          <p:nvPr/>
        </p:nvSpPr>
        <p:spPr bwMode="auto">
          <a:xfrm>
            <a:off x="8082340" y="1870993"/>
            <a:ext cx="431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8503027" y="162016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π</a:t>
            </a:r>
          </a:p>
        </p:txBody>
      </p:sp>
      <p:sp>
        <p:nvSpPr>
          <p:cNvPr id="26" name="Line 56"/>
          <p:cNvSpPr>
            <a:spLocks noChangeShapeType="1"/>
          </p:cNvSpPr>
          <p:nvPr/>
        </p:nvSpPr>
        <p:spPr bwMode="auto">
          <a:xfrm>
            <a:off x="5940152" y="4190165"/>
            <a:ext cx="142494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6358315" y="3902828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λ(H</a:t>
            </a:r>
            <a:r>
              <a:rPr lang="el-GR" sz="1400" baseline="-25000" dirty="0">
                <a:cs typeface="Times New Roman" pitchFamily="18" charset="0"/>
              </a:rPr>
              <a:t>α</a:t>
            </a:r>
            <a:r>
              <a:rPr lang="de-DE" sz="1400" dirty="0">
                <a:cs typeface="Times New Roman" pitchFamily="18" charset="0"/>
              </a:rPr>
              <a:t>)</a:t>
            </a:r>
            <a:endParaRPr lang="el-GR" sz="1400" dirty="0">
              <a:cs typeface="Times New Roman" pitchFamily="18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577052" y="2060848"/>
            <a:ext cx="4075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400" dirty="0"/>
              <a:t>E. </a:t>
            </a:r>
            <a:r>
              <a:rPr lang="de-DE" sz="1400" dirty="0" err="1"/>
              <a:t>Schrödinger</a:t>
            </a:r>
            <a:r>
              <a:rPr lang="de-DE" sz="1400" dirty="0"/>
              <a:t>, Ann d. Phys. </a:t>
            </a:r>
            <a:r>
              <a:rPr lang="de-DE" sz="1400" b="1" dirty="0"/>
              <a:t>385(80)</a:t>
            </a:r>
            <a:r>
              <a:rPr lang="de-DE" sz="1400" dirty="0"/>
              <a:t>, 437 (1926)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81366" y="2668850"/>
            <a:ext cx="537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000" dirty="0" smtClean="0">
                <a:solidFill>
                  <a:schemeClr val="tx2"/>
                </a:solidFill>
              </a:rPr>
              <a:t> The </a:t>
            </a:r>
            <a:r>
              <a:rPr lang="de-DE" sz="2000" dirty="0" err="1" smtClean="0">
                <a:solidFill>
                  <a:schemeClr val="tx2"/>
                </a:solidFill>
              </a:rPr>
              <a:t>experiments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at</a:t>
            </a:r>
            <a:r>
              <a:rPr lang="de-DE" sz="2000" dirty="0" smtClean="0">
                <a:solidFill>
                  <a:schemeClr val="tx2"/>
                </a:solidFill>
              </a:rPr>
              <a:t> JET </a:t>
            </a:r>
            <a:r>
              <a:rPr lang="de-DE" sz="2000" dirty="0" err="1" smtClean="0">
                <a:solidFill>
                  <a:schemeClr val="tx2"/>
                </a:solidFill>
              </a:rPr>
              <a:t>give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the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answer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„NO“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2" y="3340267"/>
            <a:ext cx="2746570" cy="31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74808" y="6488273"/>
            <a:ext cx="291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W. Mandl et al. PPCF  </a:t>
            </a:r>
            <a:r>
              <a:rPr lang="de-DE" sz="1400" b="1" dirty="0" smtClean="0"/>
              <a:t>35 </a:t>
            </a:r>
            <a:r>
              <a:rPr lang="de-DE" sz="1400" dirty="0" smtClean="0"/>
              <a:t>1373</a:t>
            </a:r>
            <a:r>
              <a:rPr lang="de-DE" sz="1400" b="1" dirty="0" smtClean="0"/>
              <a:t> </a:t>
            </a:r>
            <a:r>
              <a:rPr lang="de-DE" sz="1400" dirty="0" smtClean="0"/>
              <a:t>(1993)</a:t>
            </a:r>
            <a:endParaRPr lang="en-US" sz="1400" b="1" dirty="0"/>
          </a:p>
        </p:txBody>
      </p:sp>
      <p:sp>
        <p:nvSpPr>
          <p:cNvPr id="11264" name="Pfeil nach rechts 11263"/>
          <p:cNvSpPr/>
          <p:nvPr/>
        </p:nvSpPr>
        <p:spPr>
          <a:xfrm>
            <a:off x="3102036" y="5645512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4937660" y="5604662"/>
                <a:ext cx="3798447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𝑇</m:t>
                      </m:r>
                      <m:r>
                        <a:rPr lang="de-DE" b="0" i="1" smtClean="0">
                          <a:latin typeface="Cambria Math"/>
                        </a:rPr>
                        <m:t>h𝑒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𝑠𝑡𝑎𝑡𝑖𝑠𝑡𝑖𝑐𝑎𝑙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𝑚𝑜𝑑𝑒𝑙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𝑖𝑠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𝑟𝑒𝑙𝑒𝑣𝑎𝑛𝑡</m:t>
                      </m:r>
                      <m:r>
                        <a:rPr lang="de-DE" b="0" i="1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60" y="5604662"/>
                <a:ext cx="37984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5" name="Textfeld 11264"/>
          <p:cNvSpPr txBox="1"/>
          <p:nvPr/>
        </p:nvSpPr>
        <p:spPr>
          <a:xfrm>
            <a:off x="2013935" y="3658403"/>
            <a:ext cx="74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/</a:t>
            </a:r>
            <a:r>
              <a:rPr lang="el-GR" sz="2000" dirty="0" smtClean="0"/>
              <a:t>σ</a:t>
            </a:r>
            <a:r>
              <a:rPr lang="de-DE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907704" y="1797968"/>
            <a:ext cx="5328592" cy="36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1907704" y="3112644"/>
            <a:ext cx="5062592" cy="2332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452320" y="2132856"/>
            <a:ext cx="1444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/</a:t>
            </a:r>
            <a:r>
              <a:rPr lang="el-GR" sz="2000" dirty="0" smtClean="0"/>
              <a:t>σ</a:t>
            </a:r>
            <a:r>
              <a:rPr lang="de-DE" sz="2000" baseline="-25000" dirty="0" smtClean="0"/>
              <a:t>0</a:t>
            </a:r>
            <a:r>
              <a:rPr lang="de-DE" sz="2000" dirty="0" smtClean="0"/>
              <a:t>=0.353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23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6264696" cy="782960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Ratio </a:t>
            </a:r>
            <a:r>
              <a:rPr lang="de-DE" sz="3200" dirty="0" err="1" smtClean="0"/>
              <a:t>between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el-GR" sz="3200" dirty="0" smtClean="0"/>
              <a:t>σ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el-GR" sz="3200" dirty="0" smtClean="0"/>
              <a:t>π</a:t>
            </a:r>
            <a:r>
              <a:rPr lang="de-DE" sz="3200" dirty="0" smtClean="0"/>
              <a:t> </a:t>
            </a:r>
            <a:r>
              <a:rPr lang="de-DE" sz="3200" dirty="0" err="1" smtClean="0"/>
              <a:t>components</a:t>
            </a:r>
            <a:endParaRPr lang="en-US" sz="3200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9066"/>
            <a:ext cx="5237736" cy="359804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335938" y="2947591"/>
                <a:ext cx="2412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4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sz="4400" i="1"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de-DE" sz="4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4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sz="4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38" y="2947591"/>
                <a:ext cx="241252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652120" y="95459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smtClean="0"/>
              <a:t> In </a:t>
            </a:r>
            <a:r>
              <a:rPr lang="de-DE" sz="2400" dirty="0" err="1" smtClean="0"/>
              <a:t>statistical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intensity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el-GR" sz="2400" dirty="0" smtClean="0"/>
              <a:t>σ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el-GR" sz="2400" dirty="0" smtClean="0"/>
              <a:t>π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458112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>
                <a:solidFill>
                  <a:schemeClr val="tx2"/>
                </a:solidFill>
              </a:rPr>
              <a:t> The </a:t>
            </a:r>
            <a:r>
              <a:rPr lang="de-DE" sz="2400" dirty="0" err="1" smtClean="0">
                <a:solidFill>
                  <a:schemeClr val="tx2"/>
                </a:solidFill>
              </a:rPr>
              <a:t>ratio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is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quite</a:t>
            </a:r>
            <a:r>
              <a:rPr lang="de-DE" sz="2400" dirty="0" smtClean="0">
                <a:solidFill>
                  <a:schemeClr val="tx2"/>
                </a:solidFill>
              </a:rPr>
              <a:t> sensitive </a:t>
            </a:r>
            <a:r>
              <a:rPr lang="de-DE" sz="2400" dirty="0" err="1" smtClean="0">
                <a:solidFill>
                  <a:schemeClr val="tx2"/>
                </a:solidFill>
              </a:rPr>
              <a:t>to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plasma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density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with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steep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gradient</a:t>
            </a:r>
            <a:r>
              <a:rPr lang="de-DE" sz="2400" dirty="0" smtClean="0">
                <a:solidFill>
                  <a:schemeClr val="tx2"/>
                </a:solidFill>
              </a:rPr>
              <a:t> in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density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range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of</a:t>
            </a:r>
            <a:r>
              <a:rPr lang="de-DE" sz="2400" dirty="0" smtClean="0">
                <a:solidFill>
                  <a:schemeClr val="tx2"/>
                </a:solidFill>
              </a:rPr>
              <a:t> 10</a:t>
            </a:r>
            <a:r>
              <a:rPr lang="de-DE" sz="2400" baseline="30000" dirty="0" smtClean="0">
                <a:solidFill>
                  <a:schemeClr val="tx2"/>
                </a:solidFill>
              </a:rPr>
              <a:t>12</a:t>
            </a:r>
            <a:r>
              <a:rPr lang="de-DE" sz="2400" dirty="0" smtClean="0">
                <a:solidFill>
                  <a:schemeClr val="tx2"/>
                </a:solidFill>
              </a:rPr>
              <a:t>-10</a:t>
            </a:r>
            <a:r>
              <a:rPr lang="de-DE" sz="2400" baseline="30000" dirty="0" smtClean="0">
                <a:solidFill>
                  <a:schemeClr val="tx2"/>
                </a:solidFill>
              </a:rPr>
              <a:t>14</a:t>
            </a:r>
            <a:r>
              <a:rPr lang="de-DE" sz="2400" dirty="0" smtClean="0">
                <a:solidFill>
                  <a:schemeClr val="tx2"/>
                </a:solidFill>
              </a:rPr>
              <a:t> cm</a:t>
            </a:r>
            <a:r>
              <a:rPr lang="de-DE" sz="2400" baseline="30000" dirty="0" smtClean="0">
                <a:solidFill>
                  <a:schemeClr val="tx2"/>
                </a:solidFill>
              </a:rPr>
              <a:t>-3</a:t>
            </a:r>
          </a:p>
          <a:p>
            <a:pPr marL="285750" indent="-285750">
              <a:buFont typeface="Wingdings" pitchFamily="2" charset="2"/>
              <a:buChar char="q"/>
            </a:pPr>
            <a:endParaRPr lang="de-DE" sz="2400" baseline="300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smtClean="0"/>
              <a:t>The </a:t>
            </a:r>
            <a:r>
              <a:rPr lang="de-DE" sz="2400" dirty="0" err="1" smtClean="0"/>
              <a:t>values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coronal</a:t>
            </a:r>
            <a:r>
              <a:rPr lang="de-DE" sz="2400" dirty="0" smtClean="0"/>
              <a:t> </a:t>
            </a:r>
            <a:r>
              <a:rPr lang="de-DE" sz="2400" dirty="0" err="1" smtClean="0"/>
              <a:t>limit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determined</a:t>
            </a:r>
            <a:r>
              <a:rPr lang="de-DE" sz="2400" dirty="0" smtClean="0"/>
              <a:t> </a:t>
            </a:r>
            <a:r>
              <a:rPr lang="de-DE" sz="2400" dirty="0" err="1" smtClean="0"/>
              <a:t>through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excitation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ground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4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557" y="-159525"/>
            <a:ext cx="7014771" cy="816965"/>
          </a:xfrm>
        </p:spPr>
        <p:txBody>
          <a:bodyPr>
            <a:noAutofit/>
          </a:bodyPr>
          <a:lstStyle/>
          <a:p>
            <a:pPr algn="l"/>
            <a:r>
              <a:rPr lang="de-DE" sz="3200" dirty="0" err="1"/>
              <a:t>Principles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 smtClean="0"/>
              <a:t>active</a:t>
            </a:r>
            <a:r>
              <a:rPr lang="de-DE" sz="3200" dirty="0" smtClean="0"/>
              <a:t> </a:t>
            </a:r>
            <a:r>
              <a:rPr lang="de-DE" sz="3200" dirty="0" err="1" smtClean="0"/>
              <a:t>plasma</a:t>
            </a:r>
            <a:r>
              <a:rPr lang="de-DE" sz="3200" dirty="0" smtClean="0"/>
              <a:t> </a:t>
            </a:r>
            <a:r>
              <a:rPr lang="de-DE" sz="3200" dirty="0" err="1" smtClean="0"/>
              <a:t>spectroscopy</a:t>
            </a:r>
            <a:endParaRPr 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3959553" y="1170618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+ {</a:t>
            </a:r>
            <a:r>
              <a:rPr lang="en-US" sz="2400" dirty="0" smtClean="0"/>
              <a:t>e,H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z</a:t>
            </a:r>
            <a:r>
              <a:rPr lang="en-US" sz="2400" dirty="0"/>
              <a:t>} →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baseline="30000" dirty="0"/>
              <a:t>∗</a:t>
            </a:r>
            <a:r>
              <a:rPr lang="en-US" sz="2400" dirty="0"/>
              <a:t> + {</a:t>
            </a:r>
            <a:r>
              <a:rPr lang="en-US" sz="2400" dirty="0" smtClean="0"/>
              <a:t>e,H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}</a:t>
            </a:r>
            <a:r>
              <a:rPr lang="en-US" sz="2400" dirty="0"/>
              <a:t> </a:t>
            </a:r>
            <a:r>
              <a:rPr lang="en-US" sz="2400" dirty="0" smtClean="0"/>
              <a:t>→ </a:t>
            </a:r>
            <a:r>
              <a:rPr lang="az-Cyrl-AZ" sz="2400" dirty="0" smtClean="0">
                <a:solidFill>
                  <a:srgbClr val="FF0000"/>
                </a:solidFill>
              </a:rPr>
              <a:t>ћ</a:t>
            </a:r>
            <a:r>
              <a:rPr lang="el-GR" sz="2400" dirty="0" smtClean="0">
                <a:solidFill>
                  <a:srgbClr val="FF0000"/>
                </a:solidFill>
              </a:rPr>
              <a:t>ω</a:t>
            </a:r>
            <a:r>
              <a:rPr lang="en-US" sz="2400" dirty="0" smtClean="0"/>
              <a:t> </a:t>
            </a:r>
            <a:r>
              <a:rPr lang="en-US" sz="2400" dirty="0"/>
              <a:t>(1</a:t>
            </a:r>
            <a:r>
              <a:rPr lang="en-US" sz="2400" dirty="0" smtClean="0"/>
              <a:t>)</a:t>
            </a:r>
            <a:endParaRPr lang="pt-BR" dirty="0" smtClean="0"/>
          </a:p>
          <a:p>
            <a:pPr algn="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z+1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*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(</a:t>
            </a:r>
            <a:r>
              <a:rPr lang="en-US" sz="2400" dirty="0" err="1" smtClean="0"/>
              <a:t>nl</a:t>
            </a:r>
            <a:r>
              <a:rPr lang="en-US" sz="2400" dirty="0" smtClean="0"/>
              <a:t>) </a:t>
            </a:r>
            <a:r>
              <a:rPr lang="en-US" sz="2400" dirty="0"/>
              <a:t>→ </a:t>
            </a:r>
            <a:r>
              <a:rPr lang="az-Cyrl-AZ" sz="2400" dirty="0">
                <a:solidFill>
                  <a:srgbClr val="FF0000"/>
                </a:solidFill>
              </a:rPr>
              <a:t>ћ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dirty="0"/>
              <a:t> </a:t>
            </a:r>
            <a:r>
              <a:rPr lang="en-US" sz="2400" dirty="0" smtClean="0"/>
              <a:t>(2)</a:t>
            </a:r>
            <a:endParaRPr lang="pt-BR" dirty="0"/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/>
              <a:t>+ H</a:t>
            </a:r>
            <a:r>
              <a:rPr lang="en-US" sz="2400" baseline="-25000" dirty="0"/>
              <a:t>0</a:t>
            </a:r>
            <a:r>
              <a:rPr lang="en-US" sz="2400" dirty="0"/>
              <a:t> →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baseline="30000" dirty="0"/>
              <a:t>∗</a:t>
            </a:r>
            <a:r>
              <a:rPr lang="en-US" sz="2400" dirty="0"/>
              <a:t> +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 </a:t>
            </a:r>
            <a:r>
              <a:rPr lang="en-US" sz="2400" dirty="0"/>
              <a:t>→ </a:t>
            </a:r>
            <a:r>
              <a:rPr lang="az-Cyrl-AZ" sz="2400" dirty="0">
                <a:solidFill>
                  <a:srgbClr val="FF0000"/>
                </a:solidFill>
              </a:rPr>
              <a:t>ћ</a:t>
            </a:r>
            <a:r>
              <a:rPr lang="el-GR" sz="2400" dirty="0" smtClean="0">
                <a:solidFill>
                  <a:srgbClr val="FF0000"/>
                </a:solidFill>
              </a:rPr>
              <a:t>ω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(3)  </a:t>
            </a:r>
            <a:endParaRPr lang="en-US" sz="2400" baseline="30000" dirty="0"/>
          </a:p>
        </p:txBody>
      </p:sp>
      <p:sp>
        <p:nvSpPr>
          <p:cNvPr id="10" name="Textfeld 9"/>
          <p:cNvSpPr txBox="1"/>
          <p:nvPr/>
        </p:nvSpPr>
        <p:spPr>
          <a:xfrm>
            <a:off x="4131940" y="3645024"/>
            <a:ext cx="49685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de-DE" dirty="0" smtClean="0">
                <a:solidFill>
                  <a:srgbClr val="FF0000"/>
                </a:solidFill>
              </a:rPr>
              <a:t>beam-emission </a:t>
            </a:r>
            <a:r>
              <a:rPr lang="de-DE" dirty="0" err="1" smtClean="0">
                <a:solidFill>
                  <a:srgbClr val="FF0000"/>
                </a:solidFill>
              </a:rPr>
              <a:t>spectroscopy</a:t>
            </a:r>
            <a:r>
              <a:rPr lang="de-DE" dirty="0" smtClean="0">
                <a:solidFill>
                  <a:srgbClr val="FF0000"/>
                </a:solidFill>
              </a:rPr>
              <a:t> (BES)</a:t>
            </a:r>
            <a:r>
              <a:rPr lang="de-DE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-exchange </a:t>
            </a:r>
            <a:r>
              <a:rPr lang="de-DE" dirty="0" err="1" smtClean="0"/>
              <a:t>diagnostic</a:t>
            </a:r>
            <a:endParaRPr lang="de-DE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fast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 (ACX-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-exchange, PCX- passive </a:t>
            </a:r>
            <a:r>
              <a:rPr lang="de-DE" dirty="0" err="1" smtClean="0"/>
              <a:t>charge</a:t>
            </a:r>
            <a:r>
              <a:rPr lang="de-DE" dirty="0" smtClean="0"/>
              <a:t>-exchange)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" y="2283977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6" y="547922"/>
            <a:ext cx="3480134" cy="34801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feld 17"/>
          <p:cNvSpPr txBox="1"/>
          <p:nvPr/>
        </p:nvSpPr>
        <p:spPr>
          <a:xfrm>
            <a:off x="419287" y="4365104"/>
            <a:ext cx="3480134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Plasma </a:t>
            </a:r>
            <a:r>
              <a:rPr lang="de-DE" dirty="0" err="1" smtClean="0"/>
              <a:t>parameters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= 10</a:t>
            </a:r>
            <a:r>
              <a:rPr lang="de-DE" baseline="30000" dirty="0" smtClean="0"/>
              <a:t>13</a:t>
            </a:r>
            <a:r>
              <a:rPr lang="de-DE" dirty="0" smtClean="0"/>
              <a:t>…</a:t>
            </a:r>
            <a:r>
              <a:rPr lang="de-DE" dirty="0"/>
              <a:t> </a:t>
            </a:r>
            <a:r>
              <a:rPr lang="de-DE" dirty="0" smtClean="0"/>
              <a:t>10</a:t>
            </a:r>
            <a:r>
              <a:rPr lang="de-DE" baseline="30000" dirty="0" smtClean="0"/>
              <a:t>14</a:t>
            </a:r>
            <a:r>
              <a:rPr lang="de-DE" dirty="0" smtClean="0"/>
              <a:t> cm</a:t>
            </a:r>
            <a:r>
              <a:rPr lang="de-DE" baseline="30000" dirty="0" smtClean="0"/>
              <a:t>-3</a:t>
            </a:r>
          </a:p>
          <a:p>
            <a:endParaRPr lang="de-DE" baseline="30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Beam </a:t>
            </a:r>
            <a:r>
              <a:rPr lang="de-DE" dirty="0" err="1" smtClean="0"/>
              <a:t>energy</a:t>
            </a:r>
            <a:r>
              <a:rPr lang="de-DE" dirty="0" smtClean="0"/>
              <a:t> = 20 .. 200 </a:t>
            </a:r>
            <a:r>
              <a:rPr lang="de-DE" dirty="0" err="1" smtClean="0"/>
              <a:t>keV</a:t>
            </a:r>
            <a:r>
              <a:rPr lang="de-DE" dirty="0" smtClean="0"/>
              <a:t>/u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= 1..15 </a:t>
            </a:r>
            <a:r>
              <a:rPr lang="de-DE" dirty="0" err="1" smtClean="0"/>
              <a:t>keV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= 1.. 5 T</a:t>
            </a:r>
          </a:p>
        </p:txBody>
      </p:sp>
    </p:spTree>
    <p:extLst>
      <p:ext uri="{BB962C8B-B14F-4D97-AF65-F5344CB8AC3E}">
        <p14:creationId xmlns:p14="http://schemas.microsoft.com/office/powerpoint/2010/main" val="6364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559221"/>
            <a:ext cx="8661648" cy="25817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DE" sz="1200" dirty="0" smtClean="0"/>
          </a:p>
          <a:p>
            <a:pPr>
              <a:buFont typeface="Wingdings" pitchFamily="2" charset="2"/>
              <a:buChar char="q"/>
            </a:pPr>
            <a:r>
              <a:rPr lang="de-DE" sz="1800" dirty="0" smtClean="0">
                <a:solidFill>
                  <a:srgbClr val="FF0000"/>
                </a:solidFill>
              </a:rPr>
              <a:t>„The </a:t>
            </a:r>
            <a:r>
              <a:rPr lang="de-DE" sz="1800" dirty="0" err="1" smtClean="0">
                <a:solidFill>
                  <a:srgbClr val="FF0000"/>
                </a:solidFill>
              </a:rPr>
              <a:t>knowledge</a:t>
            </a:r>
            <a:r>
              <a:rPr lang="de-DE" sz="1800" dirty="0" smtClean="0">
                <a:solidFill>
                  <a:srgbClr val="FF0000"/>
                </a:solidFill>
              </a:rPr>
              <a:t> on </a:t>
            </a:r>
            <a:r>
              <a:rPr lang="de-DE" sz="1800" dirty="0" err="1" smtClean="0">
                <a:solidFill>
                  <a:srgbClr val="FF0000"/>
                </a:solidFill>
              </a:rPr>
              <a:t>the</a:t>
            </a:r>
            <a:r>
              <a:rPr lang="de-DE" sz="1800" dirty="0" smtClean="0">
                <a:solidFill>
                  <a:srgbClr val="FF0000"/>
                </a:solidFill>
              </a:rPr>
              <a:t> m-</a:t>
            </a:r>
            <a:r>
              <a:rPr lang="de-DE" sz="1800" dirty="0" err="1" smtClean="0">
                <a:solidFill>
                  <a:srgbClr val="FF0000"/>
                </a:solidFill>
              </a:rPr>
              <a:t>resolved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data</a:t>
            </a:r>
            <a:r>
              <a:rPr lang="de-DE" sz="1800" dirty="0" smtClean="0">
                <a:solidFill>
                  <a:srgbClr val="FF0000"/>
                </a:solidFill>
              </a:rPr>
              <a:t> in </a:t>
            </a:r>
            <a:r>
              <a:rPr lang="de-DE" sz="1800" dirty="0" err="1" smtClean="0">
                <a:solidFill>
                  <a:srgbClr val="FF0000"/>
                </a:solidFill>
              </a:rPr>
              <a:t>spherical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states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is</a:t>
            </a:r>
            <a:r>
              <a:rPr lang="de-DE" sz="1800" dirty="0" smtClean="0">
                <a:solidFill>
                  <a:srgbClr val="FF0000"/>
                </a:solidFill>
              </a:rPr>
              <a:t> not </a:t>
            </a:r>
            <a:r>
              <a:rPr lang="de-DE" sz="1800" dirty="0" err="1" smtClean="0">
                <a:solidFill>
                  <a:srgbClr val="FF0000"/>
                </a:solidFill>
              </a:rPr>
              <a:t>enough</a:t>
            </a:r>
            <a:r>
              <a:rPr lang="de-DE" sz="1800" dirty="0" smtClean="0">
                <a:solidFill>
                  <a:srgbClr val="FF0000"/>
                </a:solidFill>
              </a:rPr>
              <a:t>“</a:t>
            </a:r>
            <a:endParaRPr lang="de-DE" sz="18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endParaRPr lang="de-DE" sz="1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de-DE" sz="1800" dirty="0" smtClean="0"/>
              <a:t>Off-diagonal </a:t>
            </a:r>
            <a:r>
              <a:rPr lang="de-DE" sz="1800" dirty="0" err="1" smtClean="0"/>
              <a:t>elements</a:t>
            </a:r>
            <a:r>
              <a:rPr lang="de-DE" sz="1800" dirty="0" smtClean="0"/>
              <a:t> (</a:t>
            </a:r>
            <a:r>
              <a:rPr lang="de-DE" sz="1800" dirty="0" err="1"/>
              <a:t>c</a:t>
            </a:r>
            <a:r>
              <a:rPr lang="de-DE" sz="1800" dirty="0" err="1" smtClean="0"/>
              <a:t>oherence</a:t>
            </a:r>
            <a:r>
              <a:rPr lang="de-DE" sz="1800" dirty="0" smtClean="0"/>
              <a:t>)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 err="1" smtClean="0"/>
              <a:t>observed</a:t>
            </a:r>
            <a:r>
              <a:rPr lang="de-DE" sz="1800" dirty="0" smtClean="0"/>
              <a:t> in </a:t>
            </a:r>
            <a:r>
              <a:rPr lang="de-DE" sz="1800" dirty="0" err="1" smtClean="0"/>
              <a:t>quantum</a:t>
            </a:r>
            <a:r>
              <a:rPr lang="de-DE" sz="1800" dirty="0" smtClean="0"/>
              <a:t> </a:t>
            </a:r>
            <a:r>
              <a:rPr lang="de-DE" sz="1800" dirty="0" err="1" smtClean="0"/>
              <a:t>beats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polarization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studies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H</a:t>
            </a:r>
            <a:r>
              <a:rPr lang="el-GR" sz="1800" baseline="-25000" dirty="0" smtClean="0"/>
              <a:t>α</a:t>
            </a:r>
            <a:r>
              <a:rPr lang="de-DE" sz="1800" dirty="0" smtClean="0"/>
              <a:t> </a:t>
            </a:r>
            <a:r>
              <a:rPr lang="de-DE" sz="1800" dirty="0" err="1" smtClean="0"/>
              <a:t>line</a:t>
            </a:r>
            <a:r>
              <a:rPr lang="de-DE" sz="1800" dirty="0" smtClean="0"/>
              <a:t> (H</a:t>
            </a:r>
            <a:r>
              <a:rPr lang="de-DE" sz="1800" baseline="30000" dirty="0" smtClean="0"/>
              <a:t>+</a:t>
            </a:r>
            <a:r>
              <a:rPr lang="de-DE" sz="1800" dirty="0" smtClean="0"/>
              <a:t>+He) </a:t>
            </a:r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44624"/>
            <a:ext cx="5770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 err="1"/>
              <a:t>Calculation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sections</a:t>
            </a:r>
            <a:r>
              <a:rPr lang="de-DE" sz="2000" dirty="0"/>
              <a:t> in </a:t>
            </a:r>
            <a:r>
              <a:rPr lang="de-DE" sz="2000" dirty="0" err="1"/>
              <a:t>parabolic</a:t>
            </a:r>
            <a:r>
              <a:rPr lang="de-DE" sz="2000" dirty="0"/>
              <a:t> </a:t>
            </a:r>
            <a:r>
              <a:rPr lang="de-DE" sz="2000" dirty="0" err="1" smtClean="0"/>
              <a:t>states</a:t>
            </a:r>
            <a:r>
              <a:rPr lang="de-DE" sz="2000" dirty="0" smtClean="0"/>
              <a:t> (3)</a:t>
            </a:r>
            <a:endParaRPr lang="en-US" sz="20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" y="5301208"/>
            <a:ext cx="3854968" cy="12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13566" y="6536377"/>
            <a:ext cx="2972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Gaupp</a:t>
            </a:r>
            <a:r>
              <a:rPr lang="de-DE" sz="1200" dirty="0" smtClean="0"/>
              <a:t> A. et al.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</a:t>
            </a:r>
            <a:r>
              <a:rPr lang="de-DE" sz="1200" dirty="0" err="1" smtClean="0"/>
              <a:t>Lett</a:t>
            </a:r>
            <a:r>
              <a:rPr lang="de-DE" sz="1200" dirty="0" smtClean="0"/>
              <a:t>. </a:t>
            </a:r>
            <a:r>
              <a:rPr lang="de-DE" sz="1200" b="1" dirty="0"/>
              <a:t>32</a:t>
            </a:r>
            <a:r>
              <a:rPr lang="de-DE" sz="1200" dirty="0"/>
              <a:t> </a:t>
            </a:r>
            <a:r>
              <a:rPr lang="de-DE" sz="1200" dirty="0" smtClean="0"/>
              <a:t>268 (1973)</a:t>
            </a:r>
            <a:endParaRPr lang="en-US" sz="12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51" y="3142472"/>
            <a:ext cx="2026444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69780" y="273741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Density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matrix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 n=2 </a:t>
            </a:r>
            <a:r>
              <a:rPr lang="de-DE" dirty="0" err="1" smtClean="0">
                <a:solidFill>
                  <a:srgbClr val="002060"/>
                </a:solidFill>
              </a:rPr>
              <a:t>states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995936" y="2830265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87391" y="4863863"/>
            <a:ext cx="390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</a:t>
            </a:r>
            <a:r>
              <a:rPr lang="de-DE" baseline="30000" dirty="0" smtClean="0"/>
              <a:t>+</a:t>
            </a:r>
            <a:r>
              <a:rPr lang="de-DE" dirty="0" smtClean="0"/>
              <a:t>(E=210 </a:t>
            </a:r>
            <a:r>
              <a:rPr lang="de-DE" dirty="0" err="1" smtClean="0"/>
              <a:t>keV</a:t>
            </a:r>
            <a:r>
              <a:rPr lang="de-DE" dirty="0" smtClean="0"/>
              <a:t>/u) +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oil</a:t>
            </a:r>
            <a:r>
              <a:rPr lang="de-DE" dirty="0" smtClean="0"/>
              <a:t> → H(n=2) 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067944" y="299695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cross-sections</a:t>
            </a:r>
            <a:r>
              <a:rPr lang="de-DE" dirty="0" smtClean="0"/>
              <a:t> in </a:t>
            </a:r>
            <a:r>
              <a:rPr lang="de-DE" dirty="0" err="1" smtClean="0"/>
              <a:t>parabolic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AOCC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n=2 </a:t>
            </a:r>
            <a:r>
              <a:rPr lang="de-DE" dirty="0" err="1" smtClean="0"/>
              <a:t>and</a:t>
            </a:r>
            <a:r>
              <a:rPr lang="de-DE" dirty="0" smtClean="0"/>
              <a:t> n=3 </a:t>
            </a:r>
            <a:r>
              <a:rPr lang="de-DE" dirty="0" err="1" smtClean="0"/>
              <a:t>states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Glauber </a:t>
            </a:r>
            <a:r>
              <a:rPr lang="de-DE" dirty="0" err="1" smtClean="0"/>
              <a:t>approximation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Born </a:t>
            </a:r>
            <a:r>
              <a:rPr lang="de-DE" dirty="0" err="1" smtClean="0"/>
              <a:t>approximation</a:t>
            </a:r>
            <a:r>
              <a:rPr lang="de-DE" dirty="0" smtClean="0"/>
              <a:t> was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high </a:t>
            </a:r>
            <a:r>
              <a:rPr lang="de-DE" dirty="0" err="1" smtClean="0"/>
              <a:t>energies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1267189" y="3902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6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14396"/>
            <a:ext cx="6516216" cy="702989"/>
          </a:xfrm>
        </p:spPr>
        <p:txBody>
          <a:bodyPr>
            <a:normAutofit fontScale="90000"/>
          </a:bodyPr>
          <a:lstStyle/>
          <a:p>
            <a:r>
              <a:rPr lang="de-DE" sz="2400" dirty="0" err="1"/>
              <a:t>Calculation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cross</a:t>
            </a:r>
            <a:r>
              <a:rPr lang="de-DE" sz="2400" dirty="0"/>
              <a:t> </a:t>
            </a:r>
            <a:r>
              <a:rPr lang="de-DE" sz="2400" dirty="0" err="1"/>
              <a:t>sections</a:t>
            </a:r>
            <a:r>
              <a:rPr lang="de-DE" sz="2400" dirty="0"/>
              <a:t> in </a:t>
            </a:r>
            <a:r>
              <a:rPr lang="de-DE" sz="2400" dirty="0" err="1"/>
              <a:t>parabolic</a:t>
            </a:r>
            <a:r>
              <a:rPr lang="de-DE" sz="2400" dirty="0"/>
              <a:t> </a:t>
            </a:r>
            <a:r>
              <a:rPr lang="de-DE" sz="2400" dirty="0" err="1"/>
              <a:t>states</a:t>
            </a:r>
            <a:r>
              <a:rPr lang="de-DE" sz="2400" dirty="0"/>
              <a:t> </a:t>
            </a:r>
            <a:r>
              <a:rPr lang="de-DE" sz="2400" dirty="0" smtClean="0"/>
              <a:t>(4)</a:t>
            </a: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" y="744703"/>
            <a:ext cx="4068895" cy="32603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/>
          <p:cNvSpPr txBox="1"/>
          <p:nvPr/>
        </p:nvSpPr>
        <p:spPr>
          <a:xfrm>
            <a:off x="238887" y="4092173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 smtClean="0"/>
              <a:t>black</a:t>
            </a:r>
            <a:r>
              <a:rPr lang="de-DE" sz="1200" dirty="0" smtClean="0"/>
              <a:t> - AOCC (</a:t>
            </a:r>
            <a:r>
              <a:rPr lang="de-DE" sz="1200" dirty="0" err="1" smtClean="0"/>
              <a:t>present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>
                <a:solidFill>
                  <a:schemeClr val="tx2"/>
                </a:solidFill>
              </a:rPr>
              <a:t>blue</a:t>
            </a:r>
            <a:r>
              <a:rPr lang="de-DE" sz="1200" dirty="0">
                <a:solidFill>
                  <a:schemeClr val="tx2"/>
                </a:solidFill>
              </a:rPr>
              <a:t> - SAOCC Winter TG, Phys. </a:t>
            </a:r>
            <a:r>
              <a:rPr lang="de-DE" sz="1200" dirty="0" err="1">
                <a:solidFill>
                  <a:schemeClr val="tx2"/>
                </a:solidFill>
              </a:rPr>
              <a:t>Rev</a:t>
            </a:r>
            <a:r>
              <a:rPr lang="de-DE" sz="1200" dirty="0">
                <a:solidFill>
                  <a:schemeClr val="tx2"/>
                </a:solidFill>
              </a:rPr>
              <a:t>. A 2009 </a:t>
            </a:r>
            <a:r>
              <a:rPr lang="de-DE" sz="1200" b="1" dirty="0">
                <a:solidFill>
                  <a:schemeClr val="tx2"/>
                </a:solidFill>
              </a:rPr>
              <a:t>80</a:t>
            </a:r>
            <a:r>
              <a:rPr lang="de-DE" sz="1200" dirty="0">
                <a:solidFill>
                  <a:schemeClr val="tx2"/>
                </a:solidFill>
              </a:rPr>
              <a:t> 032701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 err="1">
                <a:solidFill>
                  <a:srgbClr val="008000"/>
                </a:solidFill>
              </a:rPr>
              <a:t>g</a:t>
            </a:r>
            <a:r>
              <a:rPr lang="de-DE" sz="1200" dirty="0" err="1" smtClean="0">
                <a:solidFill>
                  <a:srgbClr val="008000"/>
                </a:solidFill>
              </a:rPr>
              <a:t>reen</a:t>
            </a:r>
            <a:r>
              <a:rPr lang="de-DE" sz="1200" dirty="0" smtClean="0">
                <a:solidFill>
                  <a:srgbClr val="008000"/>
                </a:solidFill>
              </a:rPr>
              <a:t> – Glauber </a:t>
            </a:r>
            <a:r>
              <a:rPr lang="de-DE" sz="1200" dirty="0" err="1" smtClean="0">
                <a:solidFill>
                  <a:srgbClr val="008000"/>
                </a:solidFill>
              </a:rPr>
              <a:t>approximation</a:t>
            </a:r>
            <a:r>
              <a:rPr lang="de-DE" sz="1200" dirty="0" smtClean="0">
                <a:solidFill>
                  <a:srgbClr val="008000"/>
                </a:solidFill>
              </a:rPr>
              <a:t> (</a:t>
            </a:r>
            <a:r>
              <a:rPr lang="de-DE" sz="1200" dirty="0" err="1" smtClean="0">
                <a:solidFill>
                  <a:srgbClr val="008000"/>
                </a:solidFill>
              </a:rPr>
              <a:t>present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results</a:t>
            </a:r>
            <a:r>
              <a:rPr lang="de-DE" sz="1200" dirty="0" smtClean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 smtClean="0"/>
              <a:t>dashed</a:t>
            </a:r>
            <a:r>
              <a:rPr lang="de-DE" sz="1200" dirty="0" smtClean="0"/>
              <a:t> - Born </a:t>
            </a:r>
            <a:r>
              <a:rPr lang="de-DE" sz="1200" dirty="0" err="1" smtClean="0"/>
              <a:t>approximation</a:t>
            </a:r>
            <a:endParaRPr lang="de-DE" sz="1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range - SAOCC </a:t>
            </a:r>
            <a:r>
              <a:rPr lang="de-DE" sz="1200" dirty="0" err="1" smtClean="0">
                <a:solidFill>
                  <a:schemeClr val="accent6">
                    <a:lumMod val="75000"/>
                  </a:schemeClr>
                </a:solidFill>
              </a:rPr>
              <a:t>Shakeshaft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 R Phys. </a:t>
            </a:r>
            <a:r>
              <a:rPr lang="de-DE" sz="1200" dirty="0" err="1" smtClean="0">
                <a:solidFill>
                  <a:schemeClr val="accent6">
                    <a:lumMod val="75000"/>
                  </a:schemeClr>
                </a:solidFill>
              </a:rPr>
              <a:t>Rev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. A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1976 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2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 1930</a:t>
            </a:r>
          </a:p>
          <a:p>
            <a:pPr>
              <a:lnSpc>
                <a:spcPct val="150000"/>
              </a:lnSpc>
            </a:pPr>
            <a:r>
              <a:rPr lang="de-DE" sz="1200" dirty="0" err="1">
                <a:solidFill>
                  <a:srgbClr val="FF0000"/>
                </a:solidFill>
              </a:rPr>
              <a:t>r</a:t>
            </a:r>
            <a:r>
              <a:rPr lang="de-DE" sz="1200" dirty="0" err="1" smtClean="0">
                <a:solidFill>
                  <a:srgbClr val="FF0000"/>
                </a:solidFill>
              </a:rPr>
              <a:t>ed</a:t>
            </a:r>
            <a:r>
              <a:rPr lang="de-DE" sz="1200" dirty="0" smtClean="0">
                <a:solidFill>
                  <a:srgbClr val="FF0000"/>
                </a:solidFill>
              </a:rPr>
              <a:t> - EA  Rodriguez VD </a:t>
            </a:r>
            <a:r>
              <a:rPr lang="de-DE" sz="1200" dirty="0" err="1" smtClean="0">
                <a:solidFill>
                  <a:srgbClr val="FF0000"/>
                </a:solidFill>
              </a:rPr>
              <a:t>and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Miraglia</a:t>
            </a:r>
            <a:r>
              <a:rPr lang="de-DE" sz="1200" dirty="0" smtClean="0">
                <a:solidFill>
                  <a:srgbClr val="FF0000"/>
                </a:solidFill>
              </a:rPr>
              <a:t> JE J. Phys. B: </a:t>
            </a:r>
            <a:r>
              <a:rPr lang="de-DE" sz="1200" dirty="0" err="1" smtClean="0">
                <a:solidFill>
                  <a:srgbClr val="FF0000"/>
                </a:solidFill>
              </a:rPr>
              <a:t>At</a:t>
            </a:r>
            <a:r>
              <a:rPr lang="de-DE" sz="1200" dirty="0" smtClean="0">
                <a:solidFill>
                  <a:srgbClr val="FF0000"/>
                </a:solidFill>
              </a:rPr>
              <a:t>. Mol. </a:t>
            </a:r>
            <a:r>
              <a:rPr lang="de-DE" sz="1200" dirty="0" err="1" smtClean="0">
                <a:solidFill>
                  <a:srgbClr val="FF0000"/>
                </a:solidFill>
              </a:rPr>
              <a:t>Opt</a:t>
            </a:r>
            <a:r>
              <a:rPr lang="de-DE" sz="1200" dirty="0" smtClean="0">
                <a:solidFill>
                  <a:srgbClr val="FF0000"/>
                </a:solidFill>
              </a:rPr>
              <a:t>. Phys. 1992 </a:t>
            </a:r>
            <a:r>
              <a:rPr lang="de-DE" sz="1200" b="1" dirty="0" smtClean="0">
                <a:solidFill>
                  <a:srgbClr val="FF0000"/>
                </a:solidFill>
              </a:rPr>
              <a:t>25</a:t>
            </a:r>
            <a:r>
              <a:rPr lang="de-DE" sz="1200" dirty="0" smtClean="0">
                <a:solidFill>
                  <a:srgbClr val="FF0000"/>
                </a:solidFill>
              </a:rPr>
              <a:t> 2037  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29" y="768453"/>
            <a:ext cx="4717133" cy="32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09877" y="4005064"/>
            <a:ext cx="4558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 smtClean="0">
                <a:solidFill>
                  <a:schemeClr val="tx2"/>
                </a:solidFill>
              </a:rPr>
              <a:t>blue</a:t>
            </a:r>
            <a:r>
              <a:rPr lang="de-DE" sz="1200" dirty="0" smtClean="0">
                <a:solidFill>
                  <a:schemeClr val="tx2"/>
                </a:solidFill>
              </a:rPr>
              <a:t>      - AOCC (</a:t>
            </a:r>
            <a:r>
              <a:rPr lang="de-DE" sz="1200" dirty="0" err="1" smtClean="0">
                <a:solidFill>
                  <a:schemeClr val="tx2"/>
                </a:solidFill>
              </a:rPr>
              <a:t>present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results</a:t>
            </a:r>
            <a:r>
              <a:rPr lang="de-DE" sz="12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>
                <a:solidFill>
                  <a:srgbClr val="008000"/>
                </a:solidFill>
              </a:rPr>
              <a:t>g</a:t>
            </a:r>
            <a:r>
              <a:rPr lang="de-DE" sz="1200" dirty="0" err="1" smtClean="0">
                <a:solidFill>
                  <a:srgbClr val="008000"/>
                </a:solidFill>
              </a:rPr>
              <a:t>reen</a:t>
            </a:r>
            <a:r>
              <a:rPr lang="de-DE" sz="1200" dirty="0" smtClean="0">
                <a:solidFill>
                  <a:srgbClr val="008000"/>
                </a:solidFill>
              </a:rPr>
              <a:t>    - Glauber </a:t>
            </a:r>
            <a:r>
              <a:rPr lang="de-DE" sz="1200" dirty="0" err="1" smtClean="0">
                <a:solidFill>
                  <a:srgbClr val="008000"/>
                </a:solidFill>
              </a:rPr>
              <a:t>approximation</a:t>
            </a:r>
            <a:r>
              <a:rPr lang="de-DE" sz="1200" dirty="0" smtClean="0">
                <a:solidFill>
                  <a:srgbClr val="008000"/>
                </a:solidFill>
              </a:rPr>
              <a:t> (</a:t>
            </a:r>
            <a:r>
              <a:rPr lang="de-DE" sz="1200" dirty="0" err="1" smtClean="0">
                <a:solidFill>
                  <a:srgbClr val="008000"/>
                </a:solidFill>
              </a:rPr>
              <a:t>present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results</a:t>
            </a:r>
            <a:r>
              <a:rPr lang="de-DE" sz="1200" dirty="0" smtClean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 smtClean="0"/>
              <a:t>dashed</a:t>
            </a:r>
            <a:r>
              <a:rPr lang="de-DE" sz="1200" dirty="0" smtClean="0"/>
              <a:t>  - Born </a:t>
            </a:r>
            <a:r>
              <a:rPr lang="de-DE" sz="1200" dirty="0" err="1" smtClean="0"/>
              <a:t>approximation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range   - CCC Schöller O et al. J. </a:t>
            </a:r>
            <a:r>
              <a:rPr lang="de-DE" sz="1200" dirty="0" err="1" smtClean="0">
                <a:solidFill>
                  <a:schemeClr val="accent6">
                    <a:lumMod val="75000"/>
                  </a:schemeClr>
                </a:solidFill>
              </a:rPr>
              <a:t>Phys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 B.: </a:t>
            </a:r>
            <a:r>
              <a:rPr lang="de-DE" sz="1200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. Mol. </a:t>
            </a:r>
            <a:r>
              <a:rPr lang="de-DE" sz="1200" dirty="0" err="1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. Phys. </a:t>
            </a:r>
            <a:r>
              <a:rPr lang="de-DE" sz="1200" b="1" dirty="0" smtClean="0">
                <a:solidFill>
                  <a:schemeClr val="accent6">
                    <a:lumMod val="75000"/>
                  </a:schemeClr>
                </a:solidFill>
              </a:rPr>
              <a:t>19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 2505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(1986)</a:t>
            </a:r>
            <a:endParaRPr lang="de-DE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200" dirty="0" err="1">
                <a:solidFill>
                  <a:srgbClr val="FF0000"/>
                </a:solidFill>
              </a:rPr>
              <a:t>r</a:t>
            </a:r>
            <a:r>
              <a:rPr lang="de-DE" sz="1200" dirty="0" err="1" smtClean="0">
                <a:solidFill>
                  <a:srgbClr val="FF0000"/>
                </a:solidFill>
              </a:rPr>
              <a:t>ed</a:t>
            </a:r>
            <a:r>
              <a:rPr lang="de-DE" sz="1200" dirty="0" smtClean="0">
                <a:solidFill>
                  <a:srgbClr val="FF0000"/>
                </a:solidFill>
              </a:rPr>
              <a:t> - EA  Rodriguez VD </a:t>
            </a:r>
            <a:r>
              <a:rPr lang="de-DE" sz="1200" dirty="0" err="1" smtClean="0">
                <a:solidFill>
                  <a:srgbClr val="FF0000"/>
                </a:solidFill>
              </a:rPr>
              <a:t>and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Miraglia</a:t>
            </a:r>
            <a:r>
              <a:rPr lang="de-DE" sz="1200" dirty="0" smtClean="0">
                <a:solidFill>
                  <a:srgbClr val="FF0000"/>
                </a:solidFill>
              </a:rPr>
              <a:t> JE J. Phys. B: </a:t>
            </a:r>
            <a:r>
              <a:rPr lang="de-DE" sz="1200" dirty="0" err="1" smtClean="0">
                <a:solidFill>
                  <a:srgbClr val="FF0000"/>
                </a:solidFill>
              </a:rPr>
              <a:t>At</a:t>
            </a:r>
            <a:r>
              <a:rPr lang="de-DE" sz="1200" dirty="0" smtClean="0">
                <a:solidFill>
                  <a:srgbClr val="FF0000"/>
                </a:solidFill>
              </a:rPr>
              <a:t>. Mol. </a:t>
            </a:r>
            <a:r>
              <a:rPr lang="de-DE" sz="1200" dirty="0" err="1" smtClean="0">
                <a:solidFill>
                  <a:srgbClr val="FF0000"/>
                </a:solidFill>
              </a:rPr>
              <a:t>Opt</a:t>
            </a:r>
            <a:r>
              <a:rPr lang="de-DE" sz="1200" dirty="0" smtClean="0">
                <a:solidFill>
                  <a:srgbClr val="FF0000"/>
                </a:solidFill>
              </a:rPr>
              <a:t>. Phys. 1992 </a:t>
            </a:r>
            <a:r>
              <a:rPr lang="de-DE" sz="1200" b="1" dirty="0" smtClean="0">
                <a:solidFill>
                  <a:srgbClr val="FF0000"/>
                </a:solidFill>
              </a:rPr>
              <a:t>25</a:t>
            </a:r>
            <a:r>
              <a:rPr lang="de-DE" sz="1200" dirty="0" smtClean="0">
                <a:solidFill>
                  <a:srgbClr val="FF0000"/>
                </a:solidFill>
              </a:rPr>
              <a:t> 2037  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544253" y="407707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7081" y="6269250"/>
            <a:ext cx="888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now</a:t>
            </a:r>
            <a:r>
              <a:rPr lang="de-DE" sz="2000" dirty="0" smtClean="0"/>
              <a:t> </a:t>
            </a: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were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urgent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 </a:t>
            </a:r>
            <a:r>
              <a:rPr lang="de-DE" sz="2000" i="1" dirty="0" smtClean="0"/>
              <a:t>s-p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i="1" dirty="0" smtClean="0"/>
              <a:t>s-d</a:t>
            </a:r>
            <a:r>
              <a:rPr lang="de-DE" sz="2000" dirty="0" smtClean="0"/>
              <a:t> </a:t>
            </a:r>
            <a:r>
              <a:rPr lang="de-DE" sz="2000" dirty="0" err="1" smtClean="0"/>
              <a:t>coherence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excitation</a:t>
            </a:r>
            <a:endParaRPr lang="en-US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8393625" y="105273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s</a:t>
            </a:r>
            <a:r>
              <a:rPr lang="de-DE" sz="2000" b="1" dirty="0" smtClean="0"/>
              <a:t>-p</a:t>
            </a:r>
            <a:endParaRPr lang="en-US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8388424" y="246647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s</a:t>
            </a:r>
            <a:r>
              <a:rPr lang="de-DE" sz="2000" b="1" dirty="0" smtClean="0"/>
              <a:t>-p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04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6" y="980728"/>
            <a:ext cx="6393326" cy="54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343289"/>
            <a:ext cx="709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ionization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excited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ITER </a:t>
            </a:r>
            <a:r>
              <a:rPr lang="de-DE" dirty="0" err="1" smtClean="0"/>
              <a:t>Heating</a:t>
            </a:r>
            <a:r>
              <a:rPr lang="de-DE" dirty="0" smtClean="0"/>
              <a:t> beam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50311" y="6525344"/>
            <a:ext cx="47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r>
              <a:rPr lang="de-DE" dirty="0" err="1" smtClean="0"/>
              <a:t>For</a:t>
            </a:r>
            <a:r>
              <a:rPr lang="de-DE" dirty="0" smtClean="0"/>
              <a:t> n=5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assumption</a:t>
            </a:r>
            <a:r>
              <a:rPr lang="de-DE" dirty="0" smtClean="0"/>
              <a:t> was </a:t>
            </a:r>
            <a:r>
              <a:rPr lang="de-DE" dirty="0" err="1" smtClean="0"/>
              <a:t>assumed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323528" y="911266"/>
            <a:ext cx="87493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>
                <a:solidFill>
                  <a:srgbClr val="FF0000"/>
                </a:solidFill>
              </a:rPr>
              <a:t>Plasma </a:t>
            </a:r>
            <a:r>
              <a:rPr lang="de-DE" sz="2000" dirty="0" err="1">
                <a:solidFill>
                  <a:srgbClr val="FF0000"/>
                </a:solidFill>
              </a:rPr>
              <a:t>temperature</a:t>
            </a:r>
            <a:r>
              <a:rPr lang="de-DE" sz="2000" dirty="0">
                <a:solidFill>
                  <a:srgbClr val="FF0000"/>
                </a:solidFill>
              </a:rPr>
              <a:t> (Doppler </a:t>
            </a:r>
            <a:r>
              <a:rPr lang="de-DE" sz="2000" dirty="0" err="1">
                <a:solidFill>
                  <a:srgbClr val="FF0000"/>
                </a:solidFill>
              </a:rPr>
              <a:t>broadening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of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spectral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lines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  <a:endParaRPr lang="de-DE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>
                <a:solidFill>
                  <a:schemeClr val="tx2"/>
                </a:solidFill>
              </a:rPr>
              <a:t>Plasma </a:t>
            </a:r>
            <a:r>
              <a:rPr lang="de-DE" sz="2000" dirty="0" err="1" smtClean="0">
                <a:solidFill>
                  <a:schemeClr val="tx2"/>
                </a:solidFill>
              </a:rPr>
              <a:t>rotation</a:t>
            </a:r>
            <a:r>
              <a:rPr lang="de-DE" sz="2000" dirty="0" smtClean="0">
                <a:solidFill>
                  <a:schemeClr val="tx2"/>
                </a:solidFill>
              </a:rPr>
              <a:t> (Doppler </a:t>
            </a:r>
            <a:r>
              <a:rPr lang="de-DE" sz="2000" dirty="0" err="1" smtClean="0">
                <a:solidFill>
                  <a:schemeClr val="tx2"/>
                </a:solidFill>
              </a:rPr>
              <a:t>shift</a:t>
            </a:r>
            <a:r>
              <a:rPr lang="de-DE" sz="20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err="1" smtClean="0"/>
              <a:t>Density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impurity</a:t>
            </a:r>
            <a:r>
              <a:rPr lang="de-DE" sz="2000" dirty="0" smtClean="0"/>
              <a:t> </a:t>
            </a:r>
            <a:r>
              <a:rPr lang="de-DE" sz="2000" dirty="0" err="1" smtClean="0"/>
              <a:t>ions</a:t>
            </a:r>
            <a:endParaRPr lang="de-DE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de-DE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de-DE" dirty="0" smtClean="0"/>
              <a:t>                                                               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              (</a:t>
            </a:r>
            <a:r>
              <a:rPr lang="de-DE" dirty="0" err="1" smtClean="0">
                <a:solidFill>
                  <a:schemeClr val="tx2"/>
                </a:solidFill>
              </a:rPr>
              <a:t>poster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by</a:t>
            </a:r>
            <a:r>
              <a:rPr lang="de-DE" dirty="0" smtClean="0">
                <a:solidFill>
                  <a:schemeClr val="tx2"/>
                </a:solidFill>
              </a:rPr>
              <a:t> T. Schlummer, </a:t>
            </a:r>
            <a:r>
              <a:rPr lang="de-DE" dirty="0" err="1" smtClean="0">
                <a:solidFill>
                  <a:schemeClr val="tx2"/>
                </a:solidFill>
              </a:rPr>
              <a:t>this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conference</a:t>
            </a:r>
            <a:r>
              <a:rPr lang="de-DE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002060"/>
                </a:solidFill>
              </a:rPr>
              <a:t>In </a:t>
            </a:r>
            <a:r>
              <a:rPr lang="de-DE" sz="2000" dirty="0" err="1" smtClean="0">
                <a:solidFill>
                  <a:srgbClr val="002060"/>
                </a:solidFill>
              </a:rPr>
              <a:t>order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obtain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density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impurity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ions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needs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know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density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excited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states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beam: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31095" y="2901513"/>
                <a:ext cx="460453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de-DE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i="1">
                              <a:latin typeface="Cambria Math"/>
                            </a:rPr>
                            <m:t>𝑧</m:t>
                          </m:r>
                          <m:r>
                            <a:rPr lang="de-DE" sz="2000" i="1">
                              <a:latin typeface="Cambria Math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de-DE" sz="2000" i="1">
                          <a:latin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</a:rPr>
                        <m:t>𝑥</m:t>
                      </m:r>
                      <m:r>
                        <a:rPr lang="de-DE" sz="2000" i="1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de-DE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𝐶𝑋𝑅𝑆</m:t>
                          </m:r>
                        </m:sub>
                        <m:sup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5" y="2901513"/>
                <a:ext cx="4604536" cy="839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314902" y="4462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Intensity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CXRS </a:t>
            </a:r>
            <a:r>
              <a:rPr lang="de-DE" sz="3200" dirty="0" err="1" smtClean="0"/>
              <a:t>spectral</a:t>
            </a:r>
            <a:r>
              <a:rPr lang="de-DE" sz="3200" dirty="0" smtClean="0"/>
              <a:t> </a:t>
            </a:r>
            <a:r>
              <a:rPr lang="de-DE" sz="3200" dirty="0" err="1" smtClean="0"/>
              <a:t>lines</a:t>
            </a:r>
            <a:r>
              <a:rPr lang="de-DE" sz="3200" dirty="0"/>
              <a:t> </a:t>
            </a:r>
            <a:r>
              <a:rPr lang="de-DE" sz="3200" dirty="0" err="1" smtClean="0"/>
              <a:t>provides</a:t>
            </a:r>
            <a:r>
              <a:rPr lang="de-DE" sz="3200" dirty="0" smtClean="0"/>
              <a:t>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721288" y="2024465"/>
                <a:ext cx="4351591" cy="234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i="1" dirty="0" smtClean="0"/>
                  <a:t>f</a:t>
                </a:r>
                <a:r>
                  <a:rPr lang="de-DE" i="1" dirty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calibration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function</a:t>
                </a:r>
                <a:endParaRPr lang="de-DE" i="1" dirty="0" smtClean="0"/>
              </a:p>
              <a:p>
                <a:pPr>
                  <a:lnSpc>
                    <a:spcPct val="150000"/>
                  </a:lnSpc>
                </a:pPr>
                <a:r>
                  <a:rPr lang="de-DE" i="1" dirty="0" smtClean="0"/>
                  <a:t>N</a:t>
                </a:r>
                <a:r>
                  <a:rPr lang="de-DE" baseline="-25000" dirty="0" smtClean="0"/>
                  <a:t>z+1</a:t>
                </a:r>
                <a:r>
                  <a:rPr lang="de-DE" i="1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impurity</a:t>
                </a:r>
                <a:r>
                  <a:rPr lang="de-DE" dirty="0" smtClean="0"/>
                  <a:t> z+1</a:t>
                </a:r>
                <a:endParaRPr lang="en-US" baseline="-25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i="1" dirty="0" smtClean="0"/>
                  <a:t> -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beam (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=1, 2, etc….)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de-DE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CX rate </a:t>
                </a:r>
                <a:r>
                  <a:rPr lang="de-DE" dirty="0" err="1" smtClean="0"/>
                  <a:t>coefficient</a:t>
                </a:r>
                <a:r>
                  <a:rPr lang="de-DE" dirty="0" smtClean="0"/>
                  <a:t> cm</a:t>
                </a:r>
                <a:r>
                  <a:rPr lang="de-DE" baseline="30000" dirty="0" smtClean="0"/>
                  <a:t>3</a:t>
                </a:r>
                <a:r>
                  <a:rPr lang="de-DE" dirty="0" smtClean="0"/>
                  <a:t>/s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88" y="2024465"/>
                <a:ext cx="4351591" cy="2343206"/>
              </a:xfrm>
              <a:prstGeom prst="rect">
                <a:avLst/>
              </a:prstGeom>
              <a:blipFill rotWithShape="1">
                <a:blip r:embed="rId4"/>
                <a:stretch>
                  <a:fillRect l="-1120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300" y="2276872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327120" y="2890396"/>
            <a:ext cx="2371084" cy="83926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980054"/>
              </p:ext>
            </p:extLst>
          </p:nvPr>
        </p:nvGraphicFramePr>
        <p:xfrm>
          <a:off x="539552" y="5555952"/>
          <a:ext cx="35369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Formel" r:id="rId5" imgW="1968480" imgH="583920" progId="Equation.3">
                  <p:embed/>
                </p:oleObj>
              </mc:Choice>
              <mc:Fallback>
                <p:oleObj name="Formel" r:id="rId5" imgW="19684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55952"/>
                        <a:ext cx="353695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feil nach rechts 2"/>
          <p:cNvSpPr/>
          <p:nvPr/>
        </p:nvSpPr>
        <p:spPr>
          <a:xfrm>
            <a:off x="4200085" y="5937405"/>
            <a:ext cx="792088" cy="31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087931" y="5730446"/>
                <a:ext cx="2628119" cy="72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de-DE" sz="2000" b="0" i="1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𝐵𝐸𝑆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𝐶𝑋𝑅𝑆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31" y="5730446"/>
                <a:ext cx="2628119" cy="7228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3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/>
        </p:nvSpPr>
        <p:spPr bwMode="auto">
          <a:xfrm>
            <a:off x="323528" y="83556"/>
            <a:ext cx="8029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Thermodynamic</a:t>
            </a:r>
            <a:r>
              <a:rPr lang="de-DE" dirty="0" smtClean="0"/>
              <a:t> </a:t>
            </a:r>
            <a:r>
              <a:rPr lang="de-DE" dirty="0" err="1" smtClean="0"/>
              <a:t>Equlibrium</a:t>
            </a:r>
            <a:r>
              <a:rPr lang="de-DE" dirty="0" smtClean="0"/>
              <a:t> (</a:t>
            </a:r>
            <a:r>
              <a:rPr lang="de-DE" dirty="0" smtClean="0">
                <a:solidFill>
                  <a:srgbClr val="FF0000"/>
                </a:solidFill>
              </a:rPr>
              <a:t>LTE</a:t>
            </a:r>
            <a:r>
              <a:rPr lang="de-DE" dirty="0" smtClean="0"/>
              <a:t>)</a:t>
            </a:r>
          </a:p>
          <a:p>
            <a:pPr eaLnBrk="1" hangingPunct="1"/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H-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 (g</a:t>
            </a:r>
            <a:r>
              <a:rPr lang="de-DE" baseline="-25000" dirty="0" smtClean="0"/>
              <a:t>l</a:t>
            </a:r>
            <a:r>
              <a:rPr lang="de-DE" dirty="0" smtClean="0"/>
              <a:t>~2</a:t>
            </a:r>
            <a:r>
              <a:rPr lang="de-DE" i="1" dirty="0" smtClean="0"/>
              <a:t>l</a:t>
            </a:r>
            <a:r>
              <a:rPr lang="de-DE" dirty="0" smtClean="0"/>
              <a:t>+1) </a:t>
            </a:r>
            <a:endParaRPr lang="en-US" b="0" i="1" dirty="0" smtClean="0">
              <a:solidFill>
                <a:srgbClr val="C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8" y="2720251"/>
            <a:ext cx="2581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Gerade Verbindung 63"/>
          <p:cNvCxnSpPr/>
          <p:nvPr/>
        </p:nvCxnSpPr>
        <p:spPr>
          <a:xfrm>
            <a:off x="2821781" y="1428625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3325837" y="1428625"/>
            <a:ext cx="928547" cy="1281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2029693" y="1428625"/>
            <a:ext cx="1296144" cy="3457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2230603" y="22993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Radiative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498851" y="13407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Collisional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channel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9" name="Gerade Verbindung 68"/>
          <p:cNvCxnSpPr/>
          <p:nvPr/>
        </p:nvCxnSpPr>
        <p:spPr>
          <a:xfrm>
            <a:off x="1624311" y="1822029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3068033" y="109203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n</a:t>
            </a:r>
            <a:r>
              <a:rPr lang="de-DE" i="1" dirty="0" smtClean="0"/>
              <a:t>, j</a:t>
            </a:r>
            <a:r>
              <a:rPr lang="de-DE" i="1" baseline="-25000" dirty="0" smtClean="0"/>
              <a:t>1</a:t>
            </a:r>
            <a:endParaRPr lang="en-US" i="1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1734104" y="17650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n</a:t>
            </a:r>
            <a:r>
              <a:rPr lang="de-DE" i="1" dirty="0" smtClean="0"/>
              <a:t>, j</a:t>
            </a:r>
            <a:r>
              <a:rPr lang="de-DE" i="1" baseline="-25000" dirty="0"/>
              <a:t>2</a:t>
            </a:r>
            <a:endParaRPr lang="en-US" i="1" baseline="-25000" dirty="0"/>
          </a:p>
        </p:txBody>
      </p:sp>
      <p:cxnSp>
        <p:nvCxnSpPr>
          <p:cNvPr id="72" name="Gerade Verbindung 71"/>
          <p:cNvCxnSpPr/>
          <p:nvPr/>
        </p:nvCxnSpPr>
        <p:spPr>
          <a:xfrm>
            <a:off x="3894344" y="2782442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4061031" y="2720251"/>
            <a:ext cx="83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</a:t>
            </a:r>
            <a:r>
              <a:rPr lang="de-DE" i="1" dirty="0" smtClean="0"/>
              <a:t>, j</a:t>
            </a:r>
            <a:r>
              <a:rPr lang="de-DE" i="1" baseline="-25000" dirty="0" smtClean="0"/>
              <a:t>3</a:t>
            </a:r>
            <a:endParaRPr lang="en-US" i="1" baseline="-25000" dirty="0"/>
          </a:p>
        </p:txBody>
      </p:sp>
      <p:sp>
        <p:nvSpPr>
          <p:cNvPr id="74" name="Textfeld 73"/>
          <p:cNvSpPr txBox="1"/>
          <p:nvPr/>
        </p:nvSpPr>
        <p:spPr>
          <a:xfrm>
            <a:off x="5315830" y="1582048"/>
            <a:ext cx="381642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err="1" smtClean="0"/>
              <a:t>Collisional</a:t>
            </a:r>
            <a:r>
              <a:rPr lang="de-DE" sz="2000" dirty="0" smtClean="0"/>
              <a:t> </a:t>
            </a:r>
            <a:r>
              <a:rPr lang="de-DE" sz="2000" dirty="0" err="1" smtClean="0"/>
              <a:t>channels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fine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dominate</a:t>
            </a:r>
            <a:r>
              <a:rPr lang="de-DE" sz="2000" dirty="0" smtClean="0"/>
              <a:t> </a:t>
            </a:r>
            <a:r>
              <a:rPr lang="de-DE" sz="2000" dirty="0" err="1" smtClean="0"/>
              <a:t>radiative</a:t>
            </a:r>
            <a:r>
              <a:rPr lang="de-DE" sz="2000" dirty="0" smtClean="0"/>
              <a:t> </a:t>
            </a:r>
            <a:r>
              <a:rPr lang="de-DE" sz="2000" dirty="0" err="1" smtClean="0"/>
              <a:t>decays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level</a:t>
            </a:r>
            <a:endParaRPr lang="de-DE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de-DE" sz="1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>
                <a:solidFill>
                  <a:srgbClr val="FF0000"/>
                </a:solidFill>
              </a:rPr>
              <a:t>H</a:t>
            </a:r>
            <a:r>
              <a:rPr lang="de-DE" sz="2000" dirty="0" smtClean="0">
                <a:solidFill>
                  <a:srgbClr val="FF0000"/>
                </a:solidFill>
              </a:rPr>
              <a:t>eavy </a:t>
            </a:r>
            <a:r>
              <a:rPr lang="de-DE" sz="2000" dirty="0" err="1" smtClean="0">
                <a:solidFill>
                  <a:srgbClr val="FF0000"/>
                </a:solidFill>
              </a:rPr>
              <a:t>particle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collisions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(H</a:t>
            </a:r>
            <a:r>
              <a:rPr lang="de-DE" sz="2000" baseline="30000" dirty="0" smtClean="0">
                <a:solidFill>
                  <a:srgbClr val="FF0000"/>
                </a:solidFill>
              </a:rPr>
              <a:t>+</a:t>
            </a:r>
            <a:r>
              <a:rPr lang="de-DE" sz="2000" dirty="0" smtClean="0">
                <a:solidFill>
                  <a:srgbClr val="FF0000"/>
                </a:solidFill>
              </a:rPr>
              <a:t>,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D</a:t>
            </a:r>
            <a:r>
              <a:rPr lang="de-DE" sz="2000" baseline="30000" dirty="0" smtClean="0">
                <a:solidFill>
                  <a:srgbClr val="FF0000"/>
                </a:solidFill>
              </a:rPr>
              <a:t>+</a:t>
            </a:r>
            <a:r>
              <a:rPr lang="de-DE" sz="2000" dirty="0" smtClean="0">
                <a:solidFill>
                  <a:srgbClr val="FF0000"/>
                </a:solidFill>
              </a:rPr>
              <a:t>) </a:t>
            </a:r>
            <a:r>
              <a:rPr lang="de-DE" sz="2000" baseline="30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are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responsible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for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redistribution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within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same </a:t>
            </a:r>
            <a:r>
              <a:rPr lang="de-DE" sz="2000" dirty="0" err="1" smtClean="0">
                <a:solidFill>
                  <a:srgbClr val="FF0000"/>
                </a:solidFill>
              </a:rPr>
              <a:t>principal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quantum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number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78830" y="1092035"/>
            <a:ext cx="5004048" cy="23495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316794" y="5588167"/>
                <a:ext cx="4051494" cy="11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sz="32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de-DE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 dirty="0">
                              <a:latin typeface="Cambria Math"/>
                            </a:rPr>
                            <m:t>Δ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𝐸</m:t>
                          </m:r>
                          <m:r>
                            <a:rPr lang="en-US" sz="3200" i="1" dirty="0">
                              <a:latin typeface="Cambria Math"/>
                            </a:rPr>
                            <m:t>/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sz="3200" b="0" i="1" dirty="0" smtClean="0">
                          <a:latin typeface="Cambria Math"/>
                        </a:rPr>
                        <m:t>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94" y="5588167"/>
                <a:ext cx="4051494" cy="11532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in Film_langsam_hig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8036" y="3645024"/>
            <a:ext cx="4892036" cy="2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8313" y="1197347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 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68313" y="333375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411413" y="2603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877900" y="1268760"/>
            <a:ext cx="5329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2000" i="1" dirty="0">
                <a:solidFill>
                  <a:srgbClr val="002060"/>
                </a:solidFill>
                <a:latin typeface="Arial" charset="0"/>
              </a:rPr>
              <a:t>Δ</a:t>
            </a:r>
            <a:r>
              <a:rPr lang="de-DE" sz="2000" i="1" dirty="0">
                <a:solidFill>
                  <a:srgbClr val="002060"/>
                </a:solidFill>
                <a:latin typeface="Arial" charset="0"/>
              </a:rPr>
              <a:t>E </a:t>
            </a:r>
            <a:r>
              <a:rPr lang="el-GR" sz="2000" i="1" baseline="-25000" dirty="0">
                <a:solidFill>
                  <a:srgbClr val="002060"/>
                </a:solidFill>
                <a:latin typeface="Arial" charset="0"/>
              </a:rPr>
              <a:t>Δ</a:t>
            </a:r>
            <a:r>
              <a:rPr lang="de-DE" sz="2000" i="1" baseline="-25000" dirty="0">
                <a:solidFill>
                  <a:srgbClr val="002060"/>
                </a:solidFill>
                <a:latin typeface="Arial" charset="0"/>
              </a:rPr>
              <a:t>n=0,F=0</a:t>
            </a:r>
            <a:r>
              <a:rPr lang="de-DE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DE" sz="2000" i="1" dirty="0">
                <a:solidFill>
                  <a:srgbClr val="002060"/>
                </a:solidFill>
                <a:latin typeface="Arial" charset="0"/>
              </a:rPr>
              <a:t>&lt;&lt; </a:t>
            </a:r>
            <a:r>
              <a:rPr lang="el-GR" sz="2000" i="1" dirty="0">
                <a:solidFill>
                  <a:srgbClr val="002060"/>
                </a:solidFill>
                <a:latin typeface="Arial" charset="0"/>
              </a:rPr>
              <a:t>Δ</a:t>
            </a:r>
            <a:r>
              <a:rPr lang="de-DE" sz="2000" i="1" dirty="0">
                <a:solidFill>
                  <a:srgbClr val="002060"/>
                </a:solidFill>
                <a:latin typeface="Arial" charset="0"/>
              </a:rPr>
              <a:t>E </a:t>
            </a:r>
            <a:r>
              <a:rPr lang="el-GR" sz="2000" i="1" baseline="-25000" dirty="0">
                <a:solidFill>
                  <a:srgbClr val="002060"/>
                </a:solidFill>
                <a:latin typeface="Arial" charset="0"/>
              </a:rPr>
              <a:t>Δ</a:t>
            </a:r>
            <a:r>
              <a:rPr lang="de-DE" sz="2000" i="1" baseline="-25000" dirty="0">
                <a:solidFill>
                  <a:srgbClr val="002060"/>
                </a:solidFill>
                <a:latin typeface="Arial" charset="0"/>
              </a:rPr>
              <a:t>n=0,F</a:t>
            </a:r>
            <a:r>
              <a:rPr lang="de-DE" sz="2000" i="1" baseline="-25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≠</a:t>
            </a:r>
            <a:r>
              <a:rPr lang="de-DE" sz="2000" i="1" baseline="-25000" dirty="0">
                <a:solidFill>
                  <a:srgbClr val="002060"/>
                </a:solidFill>
                <a:latin typeface="Arial" charset="0"/>
              </a:rPr>
              <a:t>0</a:t>
            </a:r>
            <a:r>
              <a:rPr lang="de-DE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DE" sz="2000" i="1" dirty="0">
                <a:solidFill>
                  <a:srgbClr val="002060"/>
                </a:solidFill>
                <a:latin typeface="Arial" charset="0"/>
              </a:rPr>
              <a:t>&lt;&lt; </a:t>
            </a:r>
            <a:r>
              <a:rPr lang="el-GR" sz="2000" i="1" dirty="0">
                <a:solidFill>
                  <a:srgbClr val="002060"/>
                </a:solidFill>
                <a:latin typeface="Arial" charset="0"/>
              </a:rPr>
              <a:t>Δ</a:t>
            </a:r>
            <a:r>
              <a:rPr lang="de-DE" sz="2000" i="1" dirty="0">
                <a:solidFill>
                  <a:srgbClr val="002060"/>
                </a:solidFill>
                <a:latin typeface="Arial" charset="0"/>
              </a:rPr>
              <a:t>E </a:t>
            </a:r>
            <a:r>
              <a:rPr lang="el-GR" sz="2000" i="1" baseline="-25000" dirty="0">
                <a:solidFill>
                  <a:srgbClr val="002060"/>
                </a:solidFill>
                <a:latin typeface="Arial" charset="0"/>
              </a:rPr>
              <a:t>Δ</a:t>
            </a:r>
            <a:r>
              <a:rPr lang="de-DE" sz="2000" i="1" baseline="-25000" dirty="0" smtClean="0">
                <a:solidFill>
                  <a:srgbClr val="002060"/>
                </a:solidFill>
                <a:latin typeface="Arial" charset="0"/>
              </a:rPr>
              <a:t>n&gt;0</a:t>
            </a:r>
            <a:r>
              <a:rPr lang="de-DE" sz="2000" i="1" dirty="0" smtClean="0">
                <a:solidFill>
                  <a:srgbClr val="002060"/>
                </a:solidFill>
                <a:latin typeface="Arial" charset="0"/>
              </a:rPr>
              <a:t>      </a:t>
            </a:r>
            <a:r>
              <a:rPr lang="de-DE" sz="2000" dirty="0" smtClean="0">
                <a:solidFill>
                  <a:srgbClr val="002060"/>
                </a:solidFill>
                <a:latin typeface="Arial" charset="0"/>
              </a:rPr>
              <a:t>(*)</a:t>
            </a:r>
            <a:endParaRPr lang="de-DE" sz="2000" baseline="-25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1042790" y="478355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1258690" y="48549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1257102" y="25499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1474590" y="262137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123728" y="4542251"/>
            <a:ext cx="576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 smtClean="0">
                <a:solidFill>
                  <a:srgbClr val="002060"/>
                </a:solidFill>
              </a:rPr>
              <a:t>n</a:t>
            </a:r>
            <a:r>
              <a:rPr lang="de-DE" i="1" baseline="-25000" dirty="0" smtClean="0">
                <a:solidFill>
                  <a:srgbClr val="002060"/>
                </a:solidFill>
              </a:rPr>
              <a:t>1</a:t>
            </a:r>
            <a:r>
              <a:rPr lang="de-DE" i="1" dirty="0" smtClean="0">
                <a:solidFill>
                  <a:srgbClr val="002060"/>
                </a:solidFill>
              </a:rPr>
              <a:t>l</a:t>
            </a:r>
            <a:endParaRPr lang="de-DE" i="1" baseline="-25000" dirty="0">
              <a:solidFill>
                <a:srgbClr val="002060"/>
              </a:solidFill>
            </a:endParaRP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5580832" y="456765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5796732" y="471052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5939607" y="48549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6155507" y="499945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5580832" y="226260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>
            <a:off x="5796732" y="240547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939607" y="25499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6155507" y="269440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4283968" y="1929796"/>
            <a:ext cx="0" cy="329027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611560" y="2488770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i="1" dirty="0"/>
              <a:t>Δ</a:t>
            </a:r>
            <a:r>
              <a:rPr lang="de-DE" sz="2000" i="1" dirty="0" smtClean="0"/>
              <a:t>E</a:t>
            </a:r>
            <a:r>
              <a:rPr lang="el-GR" sz="2000" i="1" baseline="-25000" dirty="0" smtClean="0"/>
              <a:t>Δ</a:t>
            </a:r>
            <a:r>
              <a:rPr lang="de-DE" sz="2000" i="1" baseline="-25000" dirty="0"/>
              <a:t>n=0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1771170" y="178037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F=0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5759118" y="1772816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F</a:t>
            </a:r>
            <a:r>
              <a:rPr lang="de-DE" i="1" dirty="0">
                <a:cs typeface="Times New Roman" pitchFamily="18" charset="0"/>
              </a:rPr>
              <a:t>≠</a:t>
            </a:r>
            <a:r>
              <a:rPr lang="de-DE" i="1" dirty="0"/>
              <a:t>0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6660728" y="2056722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i="1" dirty="0"/>
              <a:t>Δ</a:t>
            </a:r>
            <a:r>
              <a:rPr lang="de-DE" sz="2000" i="1" dirty="0" smtClean="0"/>
              <a:t>E</a:t>
            </a:r>
            <a:r>
              <a:rPr lang="el-GR" sz="2000" i="1" baseline="-25000" dirty="0" smtClean="0"/>
              <a:t>Δ</a:t>
            </a:r>
            <a:r>
              <a:rPr lang="de-DE" sz="2000" i="1" baseline="-25000" dirty="0"/>
              <a:t>n=0</a:t>
            </a:r>
          </a:p>
        </p:txBody>
      </p: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6912744" y="4494626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n</a:t>
            </a:r>
            <a:r>
              <a:rPr lang="de-DE" i="1" baseline="-25000" dirty="0"/>
              <a:t>1</a:t>
            </a:r>
            <a:r>
              <a:rPr lang="de-DE" i="1" dirty="0"/>
              <a:t>km</a:t>
            </a:r>
            <a:endParaRPr lang="de-DE" i="1" baseline="-25000" dirty="0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2276277" y="2254663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 smtClean="0">
                <a:solidFill>
                  <a:srgbClr val="002060"/>
                </a:solidFill>
              </a:rPr>
              <a:t>n</a:t>
            </a:r>
            <a:r>
              <a:rPr lang="de-DE" i="1" baseline="-25000" dirty="0" smtClean="0">
                <a:solidFill>
                  <a:srgbClr val="002060"/>
                </a:solidFill>
              </a:rPr>
              <a:t>2</a:t>
            </a:r>
            <a:r>
              <a:rPr lang="de-DE" i="1" dirty="0" smtClean="0">
                <a:solidFill>
                  <a:srgbClr val="002060"/>
                </a:solidFill>
              </a:rPr>
              <a:t>l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7020768" y="2516313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n</a:t>
            </a:r>
            <a:r>
              <a:rPr lang="de-DE" i="1" baseline="-25000" dirty="0"/>
              <a:t>2</a:t>
            </a:r>
            <a:r>
              <a:rPr lang="de-DE" i="1" dirty="0"/>
              <a:t>km</a:t>
            </a:r>
            <a:endParaRPr lang="de-DE" i="1" baseline="-25000" dirty="0"/>
          </a:p>
        </p:txBody>
      </p:sp>
      <p:sp>
        <p:nvSpPr>
          <p:cNvPr id="54" name="Line 48"/>
          <p:cNvSpPr>
            <a:spLocks noChangeShapeType="1"/>
          </p:cNvSpPr>
          <p:nvPr/>
        </p:nvSpPr>
        <p:spPr bwMode="auto">
          <a:xfrm flipH="1">
            <a:off x="1547615" y="2694401"/>
            <a:ext cx="360362" cy="20161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49"/>
          <p:cNvSpPr>
            <a:spLocks noChangeShapeType="1"/>
          </p:cNvSpPr>
          <p:nvPr/>
        </p:nvSpPr>
        <p:spPr bwMode="auto">
          <a:xfrm>
            <a:off x="6012632" y="2191163"/>
            <a:ext cx="576262" cy="57626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H="1">
            <a:off x="6012632" y="2838863"/>
            <a:ext cx="431800" cy="15843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6228532" y="4494626"/>
            <a:ext cx="576262" cy="57626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1805517" y="3345309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i="1" dirty="0"/>
              <a:t>Δ</a:t>
            </a:r>
            <a:r>
              <a:rPr lang="de-DE" sz="2000" i="1" dirty="0"/>
              <a:t>E </a:t>
            </a:r>
            <a:r>
              <a:rPr lang="el-GR" sz="2000" i="1" baseline="-25000" dirty="0"/>
              <a:t>Δ</a:t>
            </a:r>
            <a:r>
              <a:rPr lang="de-DE" sz="2000" i="1" baseline="-25000" dirty="0"/>
              <a:t>n&gt;0</a:t>
            </a: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6444754" y="3343688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i="1" dirty="0"/>
              <a:t>Δ</a:t>
            </a:r>
            <a:r>
              <a:rPr lang="de-DE" sz="2000" i="1" dirty="0"/>
              <a:t>E </a:t>
            </a:r>
            <a:r>
              <a:rPr lang="el-GR" sz="2000" i="1" baseline="-25000" dirty="0"/>
              <a:t>Δ</a:t>
            </a:r>
            <a:r>
              <a:rPr lang="de-DE" sz="2000" i="1" baseline="-25000" dirty="0"/>
              <a:t>n&gt;0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263351" y="5302691"/>
                <a:ext cx="5105086" cy="502573"/>
              </a:xfrm>
              <a:prstGeom prst="rect">
                <a:avLst/>
              </a:prstGeom>
              <a:noFill/>
              <a:ln>
                <a:solidFill>
                  <a:srgbClr val="12085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400" b="0" i="1" smtClean="0">
                            <a:latin typeface="Cambria Math"/>
                          </a:rPr>
                          <m:t>𝑠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𝑝h𝑒𝑟𝑖𝑐𝑎𝑙</m:t>
                        </m:r>
                      </m:sub>
                      <m:sup/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de-DE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𝑝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𝑎𝑟𝑎𝑏𝑜𝑙𝑖𝑐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nary>
                  </m:oMath>
                </a14:m>
                <a:r>
                  <a:rPr lang="en-US" sz="2400" dirty="0" smtClean="0"/>
                  <a:t>        at  (*)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351" y="5302691"/>
                <a:ext cx="5105086" cy="502573"/>
              </a:xfrm>
              <a:prstGeom prst="rect">
                <a:avLst/>
              </a:prstGeom>
              <a:blipFill rotWithShape="1">
                <a:blip r:embed="rId2"/>
                <a:stretch>
                  <a:fillRect l="-3690" t="-115476" r="-1667" b="-169048"/>
                </a:stretch>
              </a:blipFill>
              <a:ln>
                <a:solidFill>
                  <a:srgbClr val="1208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6033482"/>
            <a:ext cx="857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000" dirty="0" smtClean="0"/>
              <a:t>The </a:t>
            </a:r>
            <a:r>
              <a:rPr lang="de-DE" sz="2000" dirty="0" err="1" smtClean="0"/>
              <a:t>statistical</a:t>
            </a:r>
            <a:r>
              <a:rPr lang="de-DE" sz="2000" dirty="0" smtClean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still valid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if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and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only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if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populations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real </a:t>
            </a:r>
            <a:r>
              <a:rPr lang="de-DE" sz="2000" dirty="0" err="1">
                <a:solidFill>
                  <a:schemeClr val="tx2"/>
                </a:solidFill>
              </a:rPr>
              <a:t>states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plasma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proportional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statistical</a:t>
            </a:r>
            <a:r>
              <a:rPr lang="de-DE" sz="2000" b="1" dirty="0"/>
              <a:t> </a:t>
            </a:r>
            <a:r>
              <a:rPr lang="de-DE" sz="2000" b="1" dirty="0" err="1" smtClean="0"/>
              <a:t>weights</a:t>
            </a:r>
            <a:endParaRPr lang="en-US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393030" y="188640"/>
            <a:ext cx="864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000" dirty="0" smtClean="0">
                <a:solidFill>
                  <a:schemeClr val="tx2"/>
                </a:solidFill>
              </a:rPr>
              <a:t>Statistical </a:t>
            </a:r>
            <a:r>
              <a:rPr lang="de-DE" sz="2000" dirty="0" err="1" smtClean="0">
                <a:solidFill>
                  <a:schemeClr val="tx2"/>
                </a:solidFill>
              </a:rPr>
              <a:t>models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are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based</a:t>
            </a:r>
            <a:r>
              <a:rPr lang="de-DE" sz="2000" dirty="0" smtClean="0">
                <a:solidFill>
                  <a:schemeClr val="tx2"/>
                </a:solidFill>
              </a:rPr>
              <a:t> on </a:t>
            </a:r>
            <a:r>
              <a:rPr lang="de-DE" sz="2000" dirty="0" err="1" smtClean="0">
                <a:solidFill>
                  <a:schemeClr val="tx2"/>
                </a:solidFill>
              </a:rPr>
              <a:t>the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atomic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data</a:t>
            </a:r>
            <a:r>
              <a:rPr lang="de-DE" sz="2000" dirty="0" smtClean="0">
                <a:solidFill>
                  <a:schemeClr val="tx2"/>
                </a:solidFill>
              </a:rPr>
              <a:t> in </a:t>
            </a:r>
            <a:r>
              <a:rPr lang="de-DE" sz="2000" dirty="0" err="1" smtClean="0"/>
              <a:t>spherical</a:t>
            </a:r>
            <a:r>
              <a:rPr lang="de-DE" sz="2000" dirty="0" smtClean="0"/>
              <a:t> </a:t>
            </a:r>
            <a:r>
              <a:rPr lang="de-DE" sz="2000" dirty="0" err="1" smtClean="0"/>
              <a:t>representation</a:t>
            </a:r>
            <a:endParaRPr lang="de-DE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The beam </a:t>
            </a:r>
            <a:r>
              <a:rPr lang="de-DE" sz="2000" i="1" dirty="0" err="1" smtClean="0">
                <a:solidFill>
                  <a:srgbClr val="FF0000"/>
                </a:solidFill>
              </a:rPr>
              <a:t>eigenstates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are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close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to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parabolic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ones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2664296" cy="72008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Contents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5427" y="1373891"/>
            <a:ext cx="8753077" cy="49354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/>
              <a:t>Principles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</a:t>
            </a:r>
            <a:r>
              <a:rPr lang="de-DE" sz="2400" dirty="0" err="1" smtClean="0"/>
              <a:t>plasma</a:t>
            </a:r>
            <a:r>
              <a:rPr lang="de-DE" sz="2400" dirty="0" smtClean="0"/>
              <a:t> </a:t>
            </a:r>
            <a:r>
              <a:rPr lang="de-DE" sz="2400" dirty="0" err="1" smtClean="0"/>
              <a:t>spectroscopy</a:t>
            </a:r>
            <a:r>
              <a:rPr lang="de-DE" sz="2400" dirty="0" smtClean="0"/>
              <a:t> in </a:t>
            </a:r>
            <a:r>
              <a:rPr lang="de-DE" sz="2400" dirty="0" err="1" smtClean="0"/>
              <a:t>fusion</a:t>
            </a:r>
            <a:r>
              <a:rPr lang="de-DE" sz="2400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>
                <a:solidFill>
                  <a:schemeClr val="tx2"/>
                </a:solidFill>
              </a:rPr>
              <a:t>Role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of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excited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states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of</a:t>
            </a:r>
            <a:r>
              <a:rPr lang="de-DE" sz="2400" dirty="0" smtClean="0">
                <a:solidFill>
                  <a:schemeClr val="tx2"/>
                </a:solidFill>
              </a:rPr>
              <a:t> hydrogen </a:t>
            </a:r>
            <a:r>
              <a:rPr lang="de-DE" sz="2400" dirty="0" err="1" smtClean="0">
                <a:solidFill>
                  <a:schemeClr val="tx2"/>
                </a:solidFill>
              </a:rPr>
              <a:t>atoms</a:t>
            </a:r>
            <a:r>
              <a:rPr lang="de-DE" sz="2400" dirty="0" smtClean="0">
                <a:solidFill>
                  <a:schemeClr val="tx2"/>
                </a:solidFill>
              </a:rPr>
              <a:t> in </a:t>
            </a:r>
            <a:r>
              <a:rPr lang="de-DE" sz="2400" dirty="0" err="1" smtClean="0">
                <a:solidFill>
                  <a:schemeClr val="tx2"/>
                </a:solidFill>
              </a:rPr>
              <a:t>plasma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diagnostics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smtClean="0">
                <a:solidFill>
                  <a:schemeClr val="tx2"/>
                </a:solidFill>
              </a:rPr>
              <a:t>The </a:t>
            </a:r>
            <a:r>
              <a:rPr lang="de-DE" sz="2400" dirty="0" err="1" smtClean="0">
                <a:solidFill>
                  <a:schemeClr val="tx2"/>
                </a:solidFill>
              </a:rPr>
              <a:t>needs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for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non-LTE </a:t>
            </a:r>
            <a:r>
              <a:rPr lang="de-DE" sz="2400" dirty="0" err="1" smtClean="0">
                <a:solidFill>
                  <a:schemeClr val="tx2"/>
                </a:solidFill>
              </a:rPr>
              <a:t>models</a:t>
            </a:r>
            <a:r>
              <a:rPr lang="de-DE" sz="2400" dirty="0" smtClean="0">
                <a:solidFill>
                  <a:schemeClr val="tx2"/>
                </a:solidFill>
              </a:rPr>
              <a:t> in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atom-plasma </a:t>
            </a:r>
            <a:r>
              <a:rPr lang="de-DE" sz="2400" dirty="0" err="1" smtClean="0">
                <a:solidFill>
                  <a:schemeClr val="tx2"/>
                </a:solidFill>
              </a:rPr>
              <a:t>interaction</a:t>
            </a:r>
            <a:endParaRPr lang="de-DE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>
                <a:solidFill>
                  <a:srgbClr val="FF0000"/>
                </a:solidFill>
              </a:rPr>
              <a:t>C</a:t>
            </a:r>
            <a:r>
              <a:rPr lang="de-DE" sz="2400" dirty="0" err="1" smtClean="0">
                <a:solidFill>
                  <a:srgbClr val="FF0000"/>
                </a:solidFill>
              </a:rPr>
              <a:t>ollisional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atomic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data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in </a:t>
            </a:r>
            <a:r>
              <a:rPr lang="de-DE" sz="2400" dirty="0">
                <a:solidFill>
                  <a:srgbClr val="FF0000"/>
                </a:solidFill>
              </a:rPr>
              <a:t>different </a:t>
            </a:r>
            <a:r>
              <a:rPr lang="de-DE" sz="2400" dirty="0" err="1" smtClean="0">
                <a:solidFill>
                  <a:srgbClr val="FF0000"/>
                </a:solidFill>
              </a:rPr>
              <a:t>representations</a:t>
            </a:r>
            <a:endParaRPr lang="de-DE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smtClean="0">
                <a:solidFill>
                  <a:srgbClr val="FF0000"/>
                </a:solidFill>
              </a:rPr>
              <a:t>Non-LTE </a:t>
            </a:r>
            <a:r>
              <a:rPr lang="de-DE" sz="2400" dirty="0" err="1">
                <a:solidFill>
                  <a:srgbClr val="FF0000"/>
                </a:solidFill>
              </a:rPr>
              <a:t>collisional-radiative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model</a:t>
            </a:r>
            <a:r>
              <a:rPr lang="de-DE" sz="2400" dirty="0">
                <a:solidFill>
                  <a:srgbClr val="FF0000"/>
                </a:solidFill>
              </a:rPr>
              <a:t> NOMAD in </a:t>
            </a:r>
            <a:r>
              <a:rPr lang="de-DE" sz="2400" dirty="0" err="1">
                <a:solidFill>
                  <a:srgbClr val="FF0000"/>
                </a:solidFill>
              </a:rPr>
              <a:t>parabolic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states</a:t>
            </a:r>
            <a:endParaRPr lang="de-DE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experimental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Stark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smtClean="0">
                <a:solidFill>
                  <a:schemeClr val="tx2"/>
                </a:solidFill>
              </a:rPr>
              <a:t>Summary </a:t>
            </a:r>
            <a:r>
              <a:rPr lang="de-DE" sz="2400" dirty="0" err="1" smtClean="0">
                <a:solidFill>
                  <a:schemeClr val="tx2"/>
                </a:solidFill>
              </a:rPr>
              <a:t>and</a:t>
            </a:r>
            <a:r>
              <a:rPr lang="de-DE" sz="2400" dirty="0" smtClean="0">
                <a:solidFill>
                  <a:schemeClr val="tx2"/>
                </a:solidFill>
              </a:rPr>
              <a:t> Outlook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5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3" y="1896229"/>
            <a:ext cx="1821466" cy="142307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857670" y="187873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25622" y="1878732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857670" y="1402592"/>
            <a:ext cx="0" cy="476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30955" y="210451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551644" y="17781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857670" y="12933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en-US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9552" y="3953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378295" y="44624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Fields „</a:t>
            </a:r>
            <a:r>
              <a:rPr lang="de-DE" sz="3200" dirty="0" err="1" smtClean="0"/>
              <a:t>observed</a:t>
            </a:r>
            <a:r>
              <a:rPr lang="de-DE" sz="3200" dirty="0" smtClean="0"/>
              <a:t>“ </a:t>
            </a:r>
            <a:r>
              <a:rPr lang="de-DE" sz="3200" dirty="0" err="1" smtClean="0"/>
              <a:t>by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atom</a:t>
            </a:r>
            <a:endParaRPr lang="en-US" sz="320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01681"/>
            <a:ext cx="631664" cy="390720"/>
          </a:xfrm>
          <a:prstGeom prst="rect">
            <a:avLst/>
          </a:prstGeom>
        </p:spPr>
      </p:pic>
      <p:cxnSp>
        <p:nvCxnSpPr>
          <p:cNvPr id="30" name="Gerade Verbindung mit Pfeil 29"/>
          <p:cNvCxnSpPr>
            <a:stCxn id="25" idx="3"/>
          </p:cNvCxnSpPr>
          <p:nvPr/>
        </p:nvCxnSpPr>
        <p:spPr>
          <a:xfrm>
            <a:off x="4267560" y="2497041"/>
            <a:ext cx="620272" cy="4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28" name="Textfeld 22527"/>
          <p:cNvSpPr txBox="1"/>
          <p:nvPr/>
        </p:nvSpPr>
        <p:spPr>
          <a:xfrm>
            <a:off x="4475609" y="21328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</a:t>
            </a:r>
            <a:endParaRPr lang="en-US" b="1" dirty="0"/>
          </a:p>
        </p:txBody>
      </p:sp>
      <p:sp>
        <p:nvSpPr>
          <p:cNvPr id="22534" name="Rechteck 22533"/>
          <p:cNvSpPr/>
          <p:nvPr/>
        </p:nvSpPr>
        <p:spPr>
          <a:xfrm>
            <a:off x="323528" y="962363"/>
            <a:ext cx="8640960" cy="282667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3377950" y="1886883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2945902" y="1886883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377950" y="1410743"/>
            <a:ext cx="0" cy="476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2951235" y="21126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´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4071924" y="17863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x´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3377950" y="130152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y´</a:t>
            </a:r>
            <a:endParaRPr lang="en-US" dirty="0"/>
          </a:p>
        </p:txBody>
      </p:sp>
      <p:sp>
        <p:nvSpPr>
          <p:cNvPr id="22537" name="Textfeld 22536"/>
          <p:cNvSpPr txBox="1"/>
          <p:nvPr/>
        </p:nvSpPr>
        <p:spPr>
          <a:xfrm>
            <a:off x="3419872" y="2675012"/>
            <a:ext cx="12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atom</a:t>
            </a:r>
            <a:endParaRPr lang="en-US" dirty="0"/>
          </a:p>
        </p:txBody>
      </p:sp>
      <p:cxnSp>
        <p:nvCxnSpPr>
          <p:cNvPr id="48" name="Gerade Verbindung 47"/>
          <p:cNvCxnSpPr/>
          <p:nvPr/>
        </p:nvCxnSpPr>
        <p:spPr>
          <a:xfrm>
            <a:off x="5220072" y="1211610"/>
            <a:ext cx="0" cy="243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9" name="Gerade Verbindung mit Pfeil 22538"/>
          <p:cNvCxnSpPr/>
          <p:nvPr/>
        </p:nvCxnSpPr>
        <p:spPr>
          <a:xfrm flipV="1">
            <a:off x="3350150" y="1268760"/>
            <a:ext cx="573778" cy="906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3480449" y="1355626"/>
            <a:ext cx="573778" cy="906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3616846" y="1446684"/>
            <a:ext cx="573778" cy="906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feld 22539"/>
          <p:cNvSpPr txBox="1"/>
          <p:nvPr/>
        </p:nvSpPr>
        <p:spPr>
          <a:xfrm>
            <a:off x="357435" y="3299842"/>
            <a:ext cx="272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</a:t>
            </a:r>
            <a:r>
              <a:rPr lang="de-DE" sz="1200" dirty="0" err="1" smtClean="0"/>
              <a:t>xyz</a:t>
            </a:r>
            <a:r>
              <a:rPr lang="de-DE" sz="1200" dirty="0" smtClean="0"/>
              <a:t>)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laboratory</a:t>
            </a:r>
            <a:r>
              <a:rPr lang="de-DE" sz="1200" dirty="0" smtClean="0"/>
              <a:t> </a:t>
            </a:r>
            <a:r>
              <a:rPr lang="de-DE" sz="1200" dirty="0" err="1" smtClean="0"/>
              <a:t>coordinate</a:t>
            </a:r>
            <a:endParaRPr lang="de-DE" sz="1200" dirty="0" smtClean="0"/>
          </a:p>
          <a:p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endParaRPr lang="en-US" sz="1200" dirty="0"/>
          </a:p>
        </p:txBody>
      </p:sp>
      <p:sp>
        <p:nvSpPr>
          <p:cNvPr id="54" name="Textfeld 53"/>
          <p:cNvSpPr txBox="1"/>
          <p:nvPr/>
        </p:nvSpPr>
        <p:spPr>
          <a:xfrm>
            <a:off x="2708715" y="3279750"/>
            <a:ext cx="272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</a:t>
            </a:r>
            <a:r>
              <a:rPr lang="de-DE" sz="1200" dirty="0" err="1" smtClean="0"/>
              <a:t>x´y´z</a:t>
            </a:r>
            <a:r>
              <a:rPr lang="de-DE" sz="1200" dirty="0" smtClean="0"/>
              <a:t>´)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/>
              <a:t> </a:t>
            </a:r>
            <a:r>
              <a:rPr lang="de-DE" sz="1200" dirty="0" err="1" smtClean="0"/>
              <a:t>coordinate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rest</a:t>
            </a:r>
            <a:r>
              <a:rPr lang="de-DE" sz="1200" dirty="0" smtClean="0"/>
              <a:t> </a:t>
            </a:r>
            <a:r>
              <a:rPr lang="de-DE" sz="1200" dirty="0" err="1" smtClean="0"/>
              <a:t>frame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hydrogen </a:t>
            </a:r>
            <a:r>
              <a:rPr lang="de-DE" sz="1200" dirty="0" err="1" smtClean="0"/>
              <a:t>atom</a:t>
            </a:r>
            <a:endParaRPr lang="en-US" sz="1200" dirty="0"/>
          </a:p>
        </p:txBody>
      </p:sp>
      <p:sp>
        <p:nvSpPr>
          <p:cNvPr id="22541" name="Textfeld 22540"/>
          <p:cNvSpPr txBox="1"/>
          <p:nvPr/>
        </p:nvSpPr>
        <p:spPr>
          <a:xfrm>
            <a:off x="4029844" y="11152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2" name="Textfeld 22541"/>
              <p:cNvSpPr txBox="1"/>
              <p:nvPr/>
            </p:nvSpPr>
            <p:spPr>
              <a:xfrm>
                <a:off x="5417046" y="1590700"/>
                <a:ext cx="2374698" cy="113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</a:rPr>
                            <m:t>𝐹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´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de-DE" i="1">
                              <a:latin typeface="Cambria Math"/>
                            </a:rPr>
                            <m:t>´</m:t>
                          </m:r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de-DE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42" name="Textfeld 225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46" y="1590700"/>
                <a:ext cx="2374698" cy="11332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3" name="Textfeld 22542"/>
          <p:cNvSpPr txBox="1"/>
          <p:nvPr/>
        </p:nvSpPr>
        <p:spPr>
          <a:xfrm>
            <a:off x="5292080" y="12594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Lorentz </a:t>
            </a:r>
            <a:r>
              <a:rPr lang="de-DE" dirty="0" err="1" smtClean="0">
                <a:solidFill>
                  <a:schemeClr val="tx2"/>
                </a:solidFill>
              </a:rPr>
              <a:t>transformation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field</a:t>
            </a:r>
            <a:r>
              <a:rPr lang="de-DE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4" name="Textfeld 22543"/>
              <p:cNvSpPr txBox="1"/>
              <p:nvPr/>
            </p:nvSpPr>
            <p:spPr>
              <a:xfrm>
                <a:off x="5292080" y="2780928"/>
                <a:ext cx="3600400" cy="77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1400" dirty="0" smtClean="0"/>
                  <a:t>In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rest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frame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atom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bound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experiences</a:t>
                </a:r>
                <a:r>
                  <a:rPr lang="de-DE" sz="1400" b="1" dirty="0" smtClean="0"/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influence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crossed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magnetic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/>
                          </a:rPr>
                          <m:t>𝐵</m:t>
                        </m:r>
                        <m:r>
                          <a:rPr lang="de-DE" sz="1400" i="1">
                            <a:latin typeface="Cambria Math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and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electric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/>
                          </a:rPr>
                          <m:t>𝐹</m:t>
                        </m:r>
                        <m:r>
                          <a:rPr lang="de-DE" sz="1400" i="1">
                            <a:latin typeface="Cambria Math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fields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4" name="Textfeld 225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780928"/>
                <a:ext cx="3600400" cy="771558"/>
              </a:xfrm>
              <a:prstGeom prst="rect">
                <a:avLst/>
              </a:prstGeom>
              <a:blipFill rotWithShape="1">
                <a:blip r:embed="rId8"/>
                <a:stretch>
                  <a:fillRect l="-169" t="-787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61"/>
          <p:cNvCxnSpPr/>
          <p:nvPr/>
        </p:nvCxnSpPr>
        <p:spPr>
          <a:xfrm>
            <a:off x="2699792" y="1177702"/>
            <a:ext cx="0" cy="243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Textfeld 22547"/>
          <p:cNvSpPr txBox="1"/>
          <p:nvPr/>
        </p:nvSpPr>
        <p:spPr>
          <a:xfrm>
            <a:off x="7812360" y="223343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cgs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395537" y="4194954"/>
            <a:ext cx="8640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smtClean="0"/>
              <a:t>Example: B = 1 T, E = 100 </a:t>
            </a:r>
            <a:r>
              <a:rPr lang="de-DE" dirty="0" err="1" smtClean="0"/>
              <a:t>keV</a:t>
            </a:r>
            <a:r>
              <a:rPr lang="de-DE" dirty="0" smtClean="0"/>
              <a:t>/u → v = 4.4·10</a:t>
            </a:r>
            <a:r>
              <a:rPr lang="de-DE" baseline="30000" dirty="0" smtClean="0"/>
              <a:t>8</a:t>
            </a:r>
            <a:r>
              <a:rPr lang="de-DE" dirty="0" smtClean="0"/>
              <a:t> cm/s → F </a:t>
            </a:r>
            <a:r>
              <a:rPr lang="de-DE" b="1" dirty="0"/>
              <a:t>= </a:t>
            </a:r>
            <a:r>
              <a:rPr lang="de-DE" b="1" dirty="0" smtClean="0"/>
              <a:t>44 </a:t>
            </a:r>
            <a:r>
              <a:rPr lang="de-DE" b="1" dirty="0" err="1" smtClean="0"/>
              <a:t>kV</a:t>
            </a:r>
            <a:r>
              <a:rPr lang="de-DE" b="1" dirty="0" smtClean="0"/>
              <a:t>/cm</a:t>
            </a:r>
          </a:p>
          <a:p>
            <a:pPr marL="285750" indent="-285750">
              <a:buFont typeface="Wingdings" pitchFamily="2" charset="2"/>
              <a:buChar char="q"/>
            </a:pPr>
            <a:endParaRPr lang="de-DE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dirty="0">
                <a:solidFill>
                  <a:schemeClr val="tx2"/>
                </a:solidFill>
              </a:rPr>
              <a:t>S</a:t>
            </a:r>
            <a:r>
              <a:rPr lang="de-DE" dirty="0" smtClean="0">
                <a:solidFill>
                  <a:schemeClr val="tx2"/>
                </a:solidFill>
              </a:rPr>
              <a:t>trong </a:t>
            </a:r>
            <a:r>
              <a:rPr lang="de-DE" dirty="0" err="1" smtClean="0">
                <a:solidFill>
                  <a:schemeClr val="tx2"/>
                </a:solidFill>
              </a:rPr>
              <a:t>electric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magnetic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field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rest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frame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atom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experienced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bound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electron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D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perturbation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field-free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81136"/>
            <a:ext cx="7524328" cy="755576"/>
          </a:xfrm>
        </p:spPr>
        <p:txBody>
          <a:bodyPr>
            <a:normAutofit fontScale="90000"/>
          </a:bodyPr>
          <a:lstStyle/>
          <a:p>
            <a:pPr algn="l"/>
            <a:r>
              <a:rPr lang="de-DE" sz="2700" dirty="0" smtClean="0"/>
              <a:t>Beam </a:t>
            </a:r>
            <a:r>
              <a:rPr lang="de-DE" sz="2700" dirty="0" err="1" smtClean="0"/>
              <a:t>emission</a:t>
            </a:r>
            <a:r>
              <a:rPr lang="de-DE" sz="2700" dirty="0" smtClean="0"/>
              <a:t> </a:t>
            </a:r>
            <a:r>
              <a:rPr lang="de-DE" sz="2700" dirty="0" err="1" smtClean="0"/>
              <a:t>spectra</a:t>
            </a:r>
            <a:r>
              <a:rPr lang="de-DE" sz="2700" dirty="0" smtClean="0"/>
              <a:t> </a:t>
            </a:r>
            <a:r>
              <a:rPr lang="de-DE" sz="2700" dirty="0" err="1" smtClean="0"/>
              <a:t>measured</a:t>
            </a:r>
            <a:r>
              <a:rPr lang="de-DE" sz="2700" dirty="0" smtClean="0"/>
              <a:t> </a:t>
            </a:r>
            <a:r>
              <a:rPr lang="de-DE" sz="2700" dirty="0" err="1" smtClean="0"/>
              <a:t>at</a:t>
            </a:r>
            <a:r>
              <a:rPr lang="de-DE" sz="2700" dirty="0" smtClean="0"/>
              <a:t> JET H</a:t>
            </a:r>
            <a:r>
              <a:rPr lang="el-GR" sz="2700" baseline="-25000" dirty="0" smtClean="0"/>
              <a:t>α</a:t>
            </a:r>
            <a:r>
              <a:rPr lang="de-DE" sz="2700" dirty="0" smtClean="0"/>
              <a:t>(n=3 → n=2)</a:t>
            </a:r>
            <a:br>
              <a:rPr lang="de-DE" sz="2700" dirty="0" smtClean="0"/>
            </a:br>
            <a:r>
              <a:rPr lang="de-DE" sz="1800" dirty="0" err="1" smtClean="0"/>
              <a:t>Delabie</a:t>
            </a:r>
            <a:r>
              <a:rPr lang="de-DE" sz="1800" dirty="0" smtClean="0"/>
              <a:t> E. et al. PPCF </a:t>
            </a:r>
            <a:r>
              <a:rPr lang="de-DE" sz="1800" b="1" dirty="0" smtClean="0"/>
              <a:t>52 </a:t>
            </a:r>
            <a:r>
              <a:rPr lang="de-DE" sz="1800" dirty="0" smtClean="0"/>
              <a:t>125008 </a:t>
            </a:r>
            <a:r>
              <a:rPr lang="de-DE" sz="1800" dirty="0"/>
              <a:t>(2010)</a:t>
            </a:r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4" y="927740"/>
            <a:ext cx="6298459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28184" y="1556792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3 </a:t>
            </a:r>
            <a:r>
              <a:rPr lang="de-DE" dirty="0" err="1" smtClean="0"/>
              <a:t>components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beam (E/1, </a:t>
            </a:r>
            <a:r>
              <a:rPr lang="de-DE" dirty="0"/>
              <a:t>E/2, E/3)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Passive light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Emission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thermal H</a:t>
            </a:r>
            <a:r>
              <a:rPr lang="de-DE" baseline="30000" dirty="0" smtClean="0">
                <a:solidFill>
                  <a:schemeClr val="tx2"/>
                </a:solidFill>
              </a:rPr>
              <a:t>+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D</a:t>
            </a:r>
            <a:r>
              <a:rPr lang="de-DE" baseline="30000" dirty="0" smtClean="0">
                <a:solidFill>
                  <a:schemeClr val="tx2"/>
                </a:solidFill>
              </a:rPr>
              <a:t>+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CII Zeeman </a:t>
            </a:r>
            <a:r>
              <a:rPr lang="de-DE" dirty="0" err="1" smtClean="0"/>
              <a:t>multiplet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2"/>
                </a:solidFill>
              </a:rPr>
              <a:t>Overlapped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components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Stark </a:t>
            </a:r>
            <a:r>
              <a:rPr lang="de-DE" dirty="0" err="1" smtClean="0">
                <a:solidFill>
                  <a:schemeClr val="tx2"/>
                </a:solidFill>
              </a:rPr>
              <a:t>effect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spectra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endParaRPr lang="en-US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2085978" y="5752905"/>
                <a:ext cx="4358230" cy="39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(1+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de-DE" b="0" i="1" smtClean="0">
                          <a:latin typeface="Cambria Math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78" y="5752905"/>
                <a:ext cx="4358230" cy="391133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01814" y="5220308"/>
            <a:ext cx="883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MSE </a:t>
            </a:r>
            <a:r>
              <a:rPr lang="de-DE" dirty="0" err="1" smtClean="0"/>
              <a:t>multiplet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angle </a:t>
            </a:r>
            <a:r>
              <a:rPr lang="el-GR" i="1" dirty="0" smtClean="0"/>
              <a:t>θ</a:t>
            </a:r>
            <a:r>
              <a:rPr lang="de-DE" dirty="0" smtClean="0"/>
              <a:t> relative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44016" y="614403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2"/>
                </a:solidFill>
              </a:rPr>
              <a:t>Ratios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r>
              <a:rPr lang="de-DE" dirty="0" err="1" smtClean="0">
                <a:solidFill>
                  <a:schemeClr val="tx2"/>
                </a:solidFill>
              </a:rPr>
              <a:t>among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r>
              <a:rPr lang="el-GR" i="1" dirty="0" smtClean="0">
                <a:solidFill>
                  <a:schemeClr val="tx2"/>
                </a:solidFill>
              </a:rPr>
              <a:t>π</a:t>
            </a:r>
            <a:r>
              <a:rPr lang="de-DE" i="1" dirty="0" smtClean="0">
                <a:solidFill>
                  <a:schemeClr val="tx2"/>
                </a:solidFill>
              </a:rPr>
              <a:t>-(</a:t>
            </a:r>
            <a:r>
              <a:rPr lang="el-GR" i="1" dirty="0" smtClean="0">
                <a:solidFill>
                  <a:schemeClr val="tx2"/>
                </a:solidFill>
              </a:rPr>
              <a:t>Δ</a:t>
            </a:r>
            <a:r>
              <a:rPr lang="de-DE" i="1" dirty="0" smtClean="0">
                <a:solidFill>
                  <a:schemeClr val="tx2"/>
                </a:solidFill>
              </a:rPr>
              <a:t>m=0)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el-GR" i="1" dirty="0" smtClean="0">
                <a:solidFill>
                  <a:schemeClr val="tx2"/>
                </a:solidFill>
              </a:rPr>
              <a:t>σ</a:t>
            </a:r>
            <a:r>
              <a:rPr lang="de-DE" i="1" dirty="0">
                <a:solidFill>
                  <a:schemeClr val="tx2"/>
                </a:solidFill>
              </a:rPr>
              <a:t>- (</a:t>
            </a:r>
            <a:r>
              <a:rPr lang="el-GR" i="1" dirty="0">
                <a:solidFill>
                  <a:schemeClr val="tx2"/>
                </a:solidFill>
              </a:rPr>
              <a:t>Δ</a:t>
            </a:r>
            <a:r>
              <a:rPr lang="de-DE" i="1" dirty="0">
                <a:solidFill>
                  <a:schemeClr val="tx2"/>
                </a:solidFill>
              </a:rPr>
              <a:t>m</a:t>
            </a:r>
            <a:r>
              <a:rPr lang="de-DE" i="1" dirty="0" smtClean="0">
                <a:solidFill>
                  <a:schemeClr val="tx2"/>
                </a:solidFill>
              </a:rPr>
              <a:t>=±1)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lines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within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multiplet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are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well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defined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should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constant</a:t>
            </a:r>
            <a:r>
              <a:rPr lang="de-DE" dirty="0" smtClean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2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0409" y="260648"/>
            <a:ext cx="7674737" cy="432048"/>
          </a:xfrm>
        </p:spPr>
        <p:txBody>
          <a:bodyPr>
            <a:noAutofit/>
          </a:bodyPr>
          <a:lstStyle/>
          <a:p>
            <a:r>
              <a:rPr lang="de-DE" sz="2800" dirty="0" smtClean="0"/>
              <a:t>„Statistical“ </a:t>
            </a:r>
            <a:r>
              <a:rPr lang="de-DE" sz="2800" dirty="0" err="1" smtClean="0"/>
              <a:t>description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excited</a:t>
            </a:r>
            <a:r>
              <a:rPr lang="de-DE" sz="2800" dirty="0" smtClean="0"/>
              <a:t> </a:t>
            </a:r>
            <a:r>
              <a:rPr lang="de-DE" sz="2800" dirty="0" err="1" smtClean="0"/>
              <a:t>states</a:t>
            </a:r>
            <a:endParaRPr lang="en-US" sz="28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16" y="836712"/>
            <a:ext cx="9036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smtClean="0"/>
              <a:t>The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excited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principal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</a:p>
          <a:p>
            <a:endParaRPr lang="de-DE" sz="1200" i="1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>
                <a:solidFill>
                  <a:schemeClr val="tx2"/>
                </a:solidFill>
              </a:rPr>
              <a:t>Stark </a:t>
            </a:r>
            <a:r>
              <a:rPr lang="de-DE" dirty="0" err="1">
                <a:solidFill>
                  <a:schemeClr val="tx2"/>
                </a:solidFill>
              </a:rPr>
              <a:t>effect</a:t>
            </a:r>
            <a:r>
              <a:rPr lang="de-DE" dirty="0">
                <a:solidFill>
                  <a:schemeClr val="tx2"/>
                </a:solidFill>
              </a:rPr>
              <a:t> was </a:t>
            </a:r>
            <a:r>
              <a:rPr lang="de-DE" dirty="0" err="1">
                <a:solidFill>
                  <a:schemeClr val="tx2"/>
                </a:solidFill>
              </a:rPr>
              <a:t>ignored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completely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namely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it</a:t>
            </a:r>
            <a:r>
              <a:rPr lang="de-DE" dirty="0">
                <a:solidFill>
                  <a:schemeClr val="tx2"/>
                </a:solidFill>
              </a:rPr>
              <a:t> was </a:t>
            </a:r>
            <a:r>
              <a:rPr lang="de-DE" dirty="0" err="1" smtClean="0">
                <a:solidFill>
                  <a:schemeClr val="tx2"/>
                </a:solidFill>
              </a:rPr>
              <a:t>observed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>
                <a:solidFill>
                  <a:schemeClr val="tx2"/>
                </a:solidFill>
              </a:rPr>
              <a:t>in </a:t>
            </a:r>
            <a:r>
              <a:rPr lang="de-DE" dirty="0" err="1" smtClean="0">
                <a:solidFill>
                  <a:schemeClr val="tx2"/>
                </a:solidFill>
              </a:rPr>
              <a:t>fusion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>
                <a:solidFill>
                  <a:schemeClr val="tx2"/>
                </a:solidFill>
              </a:rPr>
              <a:t>a </a:t>
            </a:r>
            <a:r>
              <a:rPr lang="de-DE" dirty="0" err="1">
                <a:solidFill>
                  <a:schemeClr val="tx2"/>
                </a:solidFill>
              </a:rPr>
              <a:t>few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years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later</a:t>
            </a:r>
            <a:r>
              <a:rPr lang="de-DE" dirty="0" smtClean="0">
                <a:solidFill>
                  <a:schemeClr val="tx2"/>
                </a:solidFill>
              </a:rPr>
              <a:t>, </a:t>
            </a:r>
            <a:r>
              <a:rPr lang="de-DE" dirty="0" err="1" smtClean="0"/>
              <a:t>Levinton</a:t>
            </a:r>
            <a:r>
              <a:rPr lang="de-DE" dirty="0" smtClean="0"/>
              <a:t> </a:t>
            </a:r>
            <a:r>
              <a:rPr lang="de-DE" dirty="0"/>
              <a:t>FM </a:t>
            </a:r>
            <a:r>
              <a:rPr lang="de-DE" i="1" dirty="0"/>
              <a:t>Phys. </a:t>
            </a:r>
            <a:r>
              <a:rPr lang="de-DE" i="1" dirty="0" err="1"/>
              <a:t>Rev</a:t>
            </a:r>
            <a:r>
              <a:rPr lang="de-DE" i="1" dirty="0"/>
              <a:t>. </a:t>
            </a:r>
            <a:r>
              <a:rPr lang="de-DE" i="1" dirty="0" err="1"/>
              <a:t>Lett</a:t>
            </a:r>
            <a:r>
              <a:rPr lang="de-DE" dirty="0"/>
              <a:t>. 63 2060 (1989</a:t>
            </a:r>
            <a:r>
              <a:rPr lang="de-DE" dirty="0" smtClean="0"/>
              <a:t>)</a:t>
            </a:r>
          </a:p>
          <a:p>
            <a:pPr lvl="1">
              <a:lnSpc>
                <a:spcPct val="150000"/>
              </a:lnSpc>
            </a:pPr>
            <a:endParaRPr lang="de-DE" sz="1200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>
                <a:solidFill>
                  <a:srgbClr val="FF0000"/>
                </a:solidFill>
              </a:rPr>
              <a:t>The </a:t>
            </a:r>
            <a:r>
              <a:rPr lang="de-DE" dirty="0" err="1" smtClean="0">
                <a:solidFill>
                  <a:srgbClr val="FF0000"/>
                </a:solidFill>
              </a:rPr>
              <a:t>population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structure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levels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de-DE" dirty="0" smtClean="0">
                <a:solidFill>
                  <a:srgbClr val="FF0000"/>
                </a:solidFill>
              </a:rPr>
              <a:t>n=0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assumed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proportional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their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statistical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weights</a:t>
            </a:r>
            <a:r>
              <a:rPr lang="de-DE" dirty="0" smtClean="0">
                <a:solidFill>
                  <a:schemeClr val="tx2"/>
                </a:solidFill>
              </a:rPr>
              <a:t>, </a:t>
            </a:r>
            <a:r>
              <a:rPr lang="de-DE" dirty="0" smtClean="0"/>
              <a:t>Isler RC </a:t>
            </a:r>
            <a:r>
              <a:rPr lang="de-DE" dirty="0" err="1"/>
              <a:t>and</a:t>
            </a:r>
            <a:r>
              <a:rPr lang="de-DE" dirty="0"/>
              <a:t> Olson </a:t>
            </a:r>
            <a:r>
              <a:rPr lang="de-DE" dirty="0" smtClean="0"/>
              <a:t>RE </a:t>
            </a:r>
            <a:r>
              <a:rPr lang="de-DE" i="1" dirty="0"/>
              <a:t>Phys. </a:t>
            </a:r>
            <a:r>
              <a:rPr lang="de-DE" i="1" dirty="0" err="1"/>
              <a:t>Rev</a:t>
            </a:r>
            <a:r>
              <a:rPr lang="de-DE" i="1" dirty="0"/>
              <a:t>. A </a:t>
            </a:r>
            <a:r>
              <a:rPr lang="de-DE" b="1" dirty="0"/>
              <a:t>37</a:t>
            </a:r>
            <a:r>
              <a:rPr lang="de-DE" dirty="0"/>
              <a:t> 3399 (1988</a:t>
            </a:r>
            <a:r>
              <a:rPr lang="de-DE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endParaRPr lang="de-DE" sz="12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>
                <a:solidFill>
                  <a:schemeClr val="tx2"/>
                </a:solidFill>
              </a:rPr>
              <a:t>The </a:t>
            </a:r>
            <a:r>
              <a:rPr lang="de-DE" dirty="0" err="1" smtClean="0">
                <a:solidFill>
                  <a:schemeClr val="tx2"/>
                </a:solidFill>
              </a:rPr>
              <a:t>cross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sections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r>
              <a:rPr lang="de-DE" dirty="0" err="1" smtClean="0">
                <a:solidFill>
                  <a:schemeClr val="tx2"/>
                </a:solidFill>
              </a:rPr>
              <a:t>used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these</a:t>
            </a:r>
            <a:r>
              <a:rPr lang="de-DE" dirty="0" smtClean="0">
                <a:solidFill>
                  <a:schemeClr val="tx2"/>
                </a:solidFill>
              </a:rPr>
              <a:t> CRM (</a:t>
            </a:r>
            <a:r>
              <a:rPr lang="el-GR" dirty="0" smtClean="0">
                <a:solidFill>
                  <a:schemeClr val="tx2"/>
                </a:solidFill>
              </a:rPr>
              <a:t>Δ</a:t>
            </a:r>
            <a:r>
              <a:rPr lang="de-DE" dirty="0" smtClean="0">
                <a:solidFill>
                  <a:schemeClr val="tx2"/>
                </a:solidFill>
              </a:rPr>
              <a:t>n&gt;0) </a:t>
            </a:r>
            <a:r>
              <a:rPr lang="de-DE" dirty="0" err="1" smtClean="0">
                <a:solidFill>
                  <a:schemeClr val="tx2"/>
                </a:solidFill>
              </a:rPr>
              <a:t>are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based</a:t>
            </a:r>
            <a:r>
              <a:rPr lang="de-DE" dirty="0" smtClean="0">
                <a:solidFill>
                  <a:schemeClr val="tx2"/>
                </a:solidFill>
              </a:rPr>
              <a:t> on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reccomended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data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spherical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states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from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collisional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databases</a:t>
            </a:r>
            <a:r>
              <a:rPr lang="de-DE" dirty="0" smtClean="0">
                <a:solidFill>
                  <a:schemeClr val="tx2"/>
                </a:solidFill>
              </a:rPr>
              <a:t> ALLADIN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ORNL</a:t>
            </a:r>
            <a:r>
              <a:rPr lang="de-DE" dirty="0" smtClean="0"/>
              <a:t>, </a:t>
            </a:r>
            <a:r>
              <a:rPr lang="en-US" dirty="0"/>
              <a:t>Summers </a:t>
            </a:r>
            <a:r>
              <a:rPr lang="en-US" dirty="0" smtClean="0"/>
              <a:t>HP </a:t>
            </a:r>
            <a:r>
              <a:rPr lang="en-US" dirty="0"/>
              <a:t>2004 </a:t>
            </a:r>
            <a:r>
              <a:rPr lang="en-US" i="1" dirty="0"/>
              <a:t>The ADAS User Manual, version 2.6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adas.phys.strath.ac.uk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/>
              <a:t>The dominant </a:t>
            </a:r>
            <a:r>
              <a:rPr lang="de-DE" dirty="0" err="1" smtClean="0"/>
              <a:t>excitation</a:t>
            </a:r>
            <a:r>
              <a:rPr lang="de-DE" dirty="0" smtClean="0"/>
              <a:t>/</a:t>
            </a: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err="1" smtClean="0"/>
              <a:t>For</a:t>
            </a:r>
            <a:r>
              <a:rPr lang="de-DE" dirty="0" smtClean="0"/>
              <a:t> heavy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TDSE, AOCC, DW, EI, …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891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de-DE" sz="2800" dirty="0" err="1" smtClean="0"/>
              <a:t>Current</a:t>
            </a:r>
            <a:r>
              <a:rPr lang="de-DE" sz="2800" dirty="0" smtClean="0"/>
              <a:t> </a:t>
            </a:r>
            <a:r>
              <a:rPr lang="de-DE" sz="2800" dirty="0" err="1" smtClean="0"/>
              <a:t>status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statistical</a:t>
            </a:r>
            <a:r>
              <a:rPr lang="de-DE" sz="2800" dirty="0" smtClean="0"/>
              <a:t> </a:t>
            </a:r>
            <a:r>
              <a:rPr lang="de-DE" sz="2800" dirty="0" err="1" smtClean="0"/>
              <a:t>models</a:t>
            </a:r>
            <a:r>
              <a:rPr lang="de-DE" sz="2800" dirty="0" smtClean="0"/>
              <a:t> (2011)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1" y="1467199"/>
            <a:ext cx="4202608" cy="408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8" y="1484117"/>
            <a:ext cx="4199135" cy="33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4679633" y="1406743"/>
            <a:ext cx="0" cy="431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47031" y="1672104"/>
            <a:ext cx="1564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E</a:t>
            </a:r>
            <a:r>
              <a:rPr lang="de-DE" sz="1400" baseline="-25000" dirty="0" err="1" smtClean="0"/>
              <a:t>b</a:t>
            </a:r>
            <a:r>
              <a:rPr lang="de-DE" sz="1400" dirty="0" smtClean="0"/>
              <a:t> = 40 </a:t>
            </a:r>
            <a:r>
              <a:rPr lang="de-DE" sz="1400" dirty="0" err="1" smtClean="0"/>
              <a:t>keV</a:t>
            </a:r>
            <a:r>
              <a:rPr lang="de-DE" sz="1400" dirty="0" smtClean="0"/>
              <a:t>/u</a:t>
            </a:r>
          </a:p>
          <a:p>
            <a:r>
              <a:rPr lang="de-DE" sz="1400" dirty="0" err="1" smtClean="0"/>
              <a:t>T</a:t>
            </a:r>
            <a:r>
              <a:rPr lang="de-DE" sz="1400" baseline="-25000" dirty="0" err="1" smtClean="0"/>
              <a:t>e</a:t>
            </a:r>
            <a:r>
              <a:rPr lang="de-DE" sz="1400" dirty="0" smtClean="0"/>
              <a:t>=</a:t>
            </a:r>
            <a:r>
              <a:rPr lang="de-DE" sz="1400" dirty="0" err="1" smtClean="0"/>
              <a:t>T</a:t>
            </a:r>
            <a:r>
              <a:rPr lang="de-DE" sz="1400" baseline="-25000" dirty="0" err="1" smtClean="0"/>
              <a:t>i</a:t>
            </a:r>
            <a:r>
              <a:rPr lang="de-DE" sz="1400" dirty="0" smtClean="0"/>
              <a:t>= 2 </a:t>
            </a:r>
            <a:r>
              <a:rPr lang="de-DE" sz="1400" dirty="0" err="1" smtClean="0"/>
              <a:t>keV</a:t>
            </a:r>
            <a:endParaRPr lang="de-DE" sz="1400" dirty="0" smtClean="0"/>
          </a:p>
          <a:p>
            <a:r>
              <a:rPr lang="de-DE" sz="1400" dirty="0" err="1" smtClean="0"/>
              <a:t>Z</a:t>
            </a:r>
            <a:r>
              <a:rPr lang="de-DE" sz="1400" baseline="-25000" dirty="0" err="1" smtClean="0"/>
              <a:t>eff</a:t>
            </a:r>
            <a:r>
              <a:rPr lang="de-DE" sz="1400" dirty="0" smtClean="0"/>
              <a:t>= 1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728971" y="5282044"/>
            <a:ext cx="430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Solid </a:t>
            </a:r>
            <a:r>
              <a:rPr lang="de-DE" sz="1400" dirty="0" err="1" smtClean="0"/>
              <a:t>lines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points</a:t>
            </a:r>
            <a:r>
              <a:rPr lang="de-DE" sz="1400" dirty="0" smtClean="0"/>
              <a:t> – </a:t>
            </a:r>
            <a:r>
              <a:rPr lang="de-DE" sz="1400" dirty="0" err="1" smtClean="0"/>
              <a:t>present</a:t>
            </a:r>
            <a:r>
              <a:rPr lang="de-DE" sz="1400" dirty="0" smtClean="0"/>
              <a:t> </a:t>
            </a:r>
            <a:r>
              <a:rPr lang="de-DE" sz="1400" dirty="0" err="1" smtClean="0"/>
              <a:t>calculations</a:t>
            </a:r>
            <a:endParaRPr lang="de-DE" sz="1400" dirty="0" smtClean="0"/>
          </a:p>
          <a:p>
            <a:r>
              <a:rPr lang="de-DE" sz="1400" dirty="0" err="1" smtClean="0"/>
              <a:t>Dashed</a:t>
            </a:r>
            <a:r>
              <a:rPr lang="de-DE" sz="1400" dirty="0" smtClean="0"/>
              <a:t> </a:t>
            </a:r>
            <a:r>
              <a:rPr lang="de-DE" sz="1400" dirty="0" err="1" smtClean="0"/>
              <a:t>line</a:t>
            </a:r>
            <a:r>
              <a:rPr lang="de-DE" sz="1400" dirty="0" smtClean="0"/>
              <a:t>  - Hutchinson </a:t>
            </a:r>
            <a:r>
              <a:rPr lang="de-DE" sz="1400" dirty="0"/>
              <a:t> </a:t>
            </a:r>
            <a:r>
              <a:rPr lang="de-DE" sz="1400" dirty="0" smtClean="0"/>
              <a:t>I </a:t>
            </a:r>
            <a:r>
              <a:rPr lang="de-DE" sz="1400" dirty="0"/>
              <a:t>PPCF </a:t>
            </a:r>
            <a:r>
              <a:rPr lang="de-DE" sz="1400" dirty="0" smtClean="0"/>
              <a:t> </a:t>
            </a:r>
            <a:r>
              <a:rPr lang="de-DE" sz="1400" b="1" dirty="0" smtClean="0"/>
              <a:t>44</a:t>
            </a:r>
            <a:r>
              <a:rPr lang="de-DE" sz="1400" dirty="0" smtClean="0"/>
              <a:t> 71 (2002)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51520" y="58772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time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excited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(n-</a:t>
            </a:r>
            <a:r>
              <a:rPr lang="de-DE" dirty="0" err="1" smtClean="0"/>
              <a:t>states</a:t>
            </a:r>
            <a:r>
              <a:rPr lang="de-DE" dirty="0" smtClean="0"/>
              <a:t>)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agree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20%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different </a:t>
            </a:r>
            <a:r>
              <a:rPr lang="de-DE" dirty="0" err="1" smtClean="0"/>
              <a:t>models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</a:t>
            </a:r>
            <a:r>
              <a:rPr lang="de-DE" baseline="30000" dirty="0" smtClean="0"/>
              <a:t>13</a:t>
            </a:r>
            <a:r>
              <a:rPr lang="de-DE" dirty="0" smtClean="0"/>
              <a:t>-10</a:t>
            </a:r>
            <a:r>
              <a:rPr lang="de-DE" baseline="30000" dirty="0" smtClean="0"/>
              <a:t>14</a:t>
            </a:r>
            <a:r>
              <a:rPr lang="de-DE" dirty="0" smtClean="0"/>
              <a:t>cm</a:t>
            </a:r>
            <a:r>
              <a:rPr lang="de-DE" baseline="30000" dirty="0" smtClean="0"/>
              <a:t>-3</a:t>
            </a:r>
            <a:r>
              <a:rPr lang="de-DE" dirty="0" smtClean="0"/>
              <a:t>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de-DE" dirty="0" smtClean="0">
                <a:solidFill>
                  <a:srgbClr val="FF0000"/>
                </a:solidFill>
              </a:rPr>
              <a:t>Key </a:t>
            </a:r>
            <a:r>
              <a:rPr lang="de-DE" dirty="0" err="1" smtClean="0">
                <a:solidFill>
                  <a:srgbClr val="FF0000"/>
                </a:solidFill>
              </a:rPr>
              <a:t>component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ionization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n=2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n=3 </a:t>
            </a:r>
            <a:r>
              <a:rPr lang="de-DE" dirty="0" err="1" smtClean="0">
                <a:solidFill>
                  <a:srgbClr val="FF0000"/>
                </a:solidFill>
              </a:rPr>
              <a:t>states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31161" y="5533870"/>
            <a:ext cx="3045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Delabie</a:t>
            </a:r>
            <a:r>
              <a:rPr lang="de-DE" sz="1400" dirty="0"/>
              <a:t> E. et al. PPCF </a:t>
            </a:r>
            <a:r>
              <a:rPr lang="de-DE" sz="1400" b="1" dirty="0"/>
              <a:t>52 </a:t>
            </a:r>
            <a:r>
              <a:rPr lang="de-DE" sz="1400" dirty="0"/>
              <a:t>125008 (2010)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69443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populations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excited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n=2 </a:t>
            </a:r>
            <a:r>
              <a:rPr lang="de-DE" dirty="0" err="1" smtClean="0"/>
              <a:t>and</a:t>
            </a:r>
            <a:r>
              <a:rPr lang="de-DE" dirty="0" smtClean="0"/>
              <a:t> n=3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5990" y="663636"/>
            <a:ext cx="8358458" cy="61497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de-DE" sz="2000" dirty="0" smtClean="0"/>
              <a:t>Hydrogen </a:t>
            </a:r>
            <a:r>
              <a:rPr lang="de-DE" sz="2000" dirty="0" err="1" smtClean="0"/>
              <a:t>atom</a:t>
            </a:r>
            <a:r>
              <a:rPr lang="de-DE" sz="2000" dirty="0" smtClean="0"/>
              <a:t> </a:t>
            </a:r>
            <a:r>
              <a:rPr lang="de-DE" sz="2000" dirty="0" err="1" smtClean="0"/>
              <a:t>placed</a:t>
            </a:r>
            <a:r>
              <a:rPr lang="de-DE" sz="2000" dirty="0" smtClean="0"/>
              <a:t> in </a:t>
            </a:r>
            <a:r>
              <a:rPr lang="de-DE" sz="2000" dirty="0" err="1" smtClean="0"/>
              <a:t>electric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experiences</a:t>
            </a:r>
            <a:r>
              <a:rPr lang="de-DE" sz="2000" dirty="0" smtClean="0"/>
              <a:t> Stark </a:t>
            </a:r>
            <a:r>
              <a:rPr lang="de-DE" sz="2000" dirty="0" err="1" smtClean="0"/>
              <a:t>effect</a:t>
            </a:r>
            <a:endParaRPr lang="de-DE" sz="2000" dirty="0" smtClean="0"/>
          </a:p>
          <a:p>
            <a:pPr>
              <a:buFont typeface="Wingdings" pitchFamily="2" charset="2"/>
              <a:buChar char="q"/>
            </a:pPr>
            <a:r>
              <a:rPr lang="de-DE" sz="2000" dirty="0" err="1" smtClean="0">
                <a:solidFill>
                  <a:schemeClr val="tx2"/>
                </a:solidFill>
              </a:rPr>
              <a:t>Hamiltonian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is</a:t>
            </a:r>
            <a:r>
              <a:rPr lang="de-DE" sz="2000" dirty="0" smtClean="0">
                <a:solidFill>
                  <a:schemeClr val="tx2"/>
                </a:solidFill>
              </a:rPr>
              <a:t> diagonal in </a:t>
            </a:r>
            <a:r>
              <a:rPr lang="de-DE" sz="2000" dirty="0" err="1" smtClean="0">
                <a:solidFill>
                  <a:schemeClr val="tx2"/>
                </a:solidFill>
              </a:rPr>
              <a:t>parabolic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quantum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numbers</a:t>
            </a:r>
            <a:endParaRPr lang="de-DE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de-DE" sz="2000" dirty="0" err="1" smtClean="0"/>
              <a:t>Spherical</a:t>
            </a:r>
            <a:r>
              <a:rPr lang="de-DE" sz="2000" dirty="0" smtClean="0"/>
              <a:t> </a:t>
            </a:r>
            <a:r>
              <a:rPr lang="de-DE" sz="2000" dirty="0" err="1" smtClean="0"/>
              <a:t>symmetry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atom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replaced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axial </a:t>
            </a:r>
            <a:r>
              <a:rPr lang="de-DE" sz="2000" dirty="0" err="1" smtClean="0"/>
              <a:t>symmetry</a:t>
            </a:r>
            <a:r>
              <a:rPr lang="de-DE" sz="2000" dirty="0" smtClean="0"/>
              <a:t> </a:t>
            </a:r>
            <a:r>
              <a:rPr lang="de-DE" sz="2000" dirty="0" err="1" smtClean="0"/>
              <a:t>around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direction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electric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. </a:t>
            </a:r>
          </a:p>
          <a:p>
            <a:pPr>
              <a:buFont typeface="Wingdings" pitchFamily="2" charset="2"/>
              <a:buChar char="q"/>
            </a:pPr>
            <a:endParaRPr lang="de-DE" sz="2000" dirty="0"/>
          </a:p>
          <a:p>
            <a:pPr>
              <a:buFont typeface="Wingdings" pitchFamily="2" charset="2"/>
              <a:buChar char="q"/>
            </a:pPr>
            <a:endParaRPr lang="de-DE" sz="2000" dirty="0" smtClean="0"/>
          </a:p>
          <a:p>
            <a:pPr>
              <a:buFont typeface="Wingdings" pitchFamily="2" charset="2"/>
              <a:buChar char="q"/>
            </a:pPr>
            <a:endParaRPr lang="de-DE" sz="2000" dirty="0"/>
          </a:p>
          <a:p>
            <a:pPr>
              <a:buFont typeface="Wingdings" pitchFamily="2" charset="2"/>
              <a:buChar char="q"/>
            </a:pPr>
            <a:endParaRPr lang="de-DE" sz="2000" dirty="0" smtClean="0"/>
          </a:p>
          <a:p>
            <a:pPr>
              <a:buFont typeface="Wingdings" pitchFamily="2" charset="2"/>
              <a:buChar char="q"/>
            </a:pPr>
            <a:endParaRPr lang="de-DE" sz="2000" dirty="0"/>
          </a:p>
          <a:p>
            <a:pPr>
              <a:buFont typeface="Wingdings" pitchFamily="2" charset="2"/>
              <a:buChar char="q"/>
            </a:pPr>
            <a:endParaRPr lang="de-DE" sz="2000" dirty="0" smtClean="0"/>
          </a:p>
          <a:p>
            <a:pPr>
              <a:buFont typeface="Wingdings" pitchFamily="2" charset="2"/>
              <a:buChar char="q"/>
            </a:pPr>
            <a:endParaRPr lang="de-DE" sz="2000" dirty="0"/>
          </a:p>
          <a:p>
            <a:pPr>
              <a:buFont typeface="Wingdings" pitchFamily="2" charset="2"/>
              <a:buChar char="q"/>
            </a:pPr>
            <a:endParaRPr lang="de-DE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de-DE" sz="2000" dirty="0" smtClean="0">
                <a:solidFill>
                  <a:schemeClr val="tx2"/>
                </a:solidFill>
              </a:rPr>
              <a:t>The </a:t>
            </a:r>
            <a:r>
              <a:rPr lang="de-DE" sz="2000" dirty="0" err="1" smtClean="0">
                <a:solidFill>
                  <a:schemeClr val="tx2"/>
                </a:solidFill>
              </a:rPr>
              <a:t>energy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of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the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</a:rPr>
              <a:t>m</a:t>
            </a:r>
            <a:r>
              <a:rPr lang="de-DE" sz="2000" dirty="0" smtClean="0">
                <a:solidFill>
                  <a:schemeClr val="tx2"/>
                </a:solidFill>
              </a:rPr>
              <a:t> –</a:t>
            </a:r>
            <a:r>
              <a:rPr lang="de-DE" sz="2000" dirty="0" err="1" smtClean="0">
                <a:solidFill>
                  <a:schemeClr val="tx2"/>
                </a:solidFill>
              </a:rPr>
              <a:t>levels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is</a:t>
            </a:r>
            <a:r>
              <a:rPr lang="de-DE" sz="2000" dirty="0" smtClean="0">
                <a:solidFill>
                  <a:schemeClr val="tx2"/>
                </a:solidFill>
              </a:rPr>
              <a:t> not </a:t>
            </a:r>
            <a:r>
              <a:rPr lang="de-DE" sz="2000" dirty="0" err="1" smtClean="0">
                <a:solidFill>
                  <a:schemeClr val="tx2"/>
                </a:solidFill>
              </a:rPr>
              <a:t>degenerated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any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more</a:t>
            </a:r>
            <a:r>
              <a:rPr lang="de-DE" sz="2000" dirty="0" smtClean="0">
                <a:solidFill>
                  <a:schemeClr val="tx2"/>
                </a:solidFill>
              </a:rPr>
              <a:t> in </a:t>
            </a:r>
            <a:r>
              <a:rPr lang="de-DE" sz="2000" dirty="0" err="1" smtClean="0">
                <a:solidFill>
                  <a:schemeClr val="tx2"/>
                </a:solidFill>
              </a:rPr>
              <a:t>the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presence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of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electric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field</a:t>
            </a:r>
            <a:r>
              <a:rPr lang="de-DE" sz="2000" dirty="0" smtClean="0">
                <a:solidFill>
                  <a:schemeClr val="tx2"/>
                </a:solidFill>
              </a:rPr>
              <a:t> (</a:t>
            </a:r>
            <a:r>
              <a:rPr lang="de-DE" sz="2000" dirty="0" err="1" smtClean="0">
                <a:solidFill>
                  <a:schemeClr val="tx2"/>
                </a:solidFill>
              </a:rPr>
              <a:t>multiplet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structure</a:t>
            </a:r>
            <a:r>
              <a:rPr lang="de-DE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FF0000"/>
                </a:solidFill>
              </a:rPr>
              <a:t>The </a:t>
            </a:r>
            <a:r>
              <a:rPr lang="de-DE" sz="2000" dirty="0" err="1" smtClean="0">
                <a:solidFill>
                  <a:srgbClr val="FF0000"/>
                </a:solidFill>
              </a:rPr>
              <a:t>unitary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transformation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between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spherical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err="1" smtClean="0">
                <a:solidFill>
                  <a:srgbClr val="FF0000"/>
                </a:solidFill>
              </a:rPr>
              <a:t>wavefunctions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|</a:t>
            </a:r>
            <a:r>
              <a:rPr lang="de-DE" sz="2000" dirty="0" err="1" smtClean="0"/>
              <a:t>nlm</a:t>
            </a:r>
            <a:r>
              <a:rPr lang="de-DE" sz="2000" dirty="0" smtClean="0"/>
              <a:t>&gt;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and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parabolic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wavefunctions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|</a:t>
            </a:r>
            <a:r>
              <a:rPr lang="de-DE" sz="2000" dirty="0" err="1" smtClean="0"/>
              <a:t>nkm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exists</a:t>
            </a:r>
            <a:r>
              <a:rPr lang="de-DE" sz="2000" dirty="0">
                <a:solidFill>
                  <a:srgbClr val="FF0000"/>
                </a:solidFill>
              </a:rPr>
              <a:t>.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-180528" y="-134888"/>
            <a:ext cx="6768752" cy="89959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Linear Stark </a:t>
            </a:r>
            <a:r>
              <a:rPr lang="de-DE" sz="2800" dirty="0" err="1" smtClean="0"/>
              <a:t>effect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excited</a:t>
            </a:r>
            <a:r>
              <a:rPr lang="de-DE" sz="2800" dirty="0" smtClean="0"/>
              <a:t> </a:t>
            </a:r>
            <a:r>
              <a:rPr lang="de-DE" sz="2800" dirty="0" err="1" smtClean="0"/>
              <a:t>states</a:t>
            </a:r>
            <a:endParaRPr lang="en-US" sz="2800" dirty="0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15680"/>
              </p:ext>
            </p:extLst>
          </p:nvPr>
        </p:nvGraphicFramePr>
        <p:xfrm>
          <a:off x="4213324" y="2372364"/>
          <a:ext cx="1510804" cy="18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CorelDRAW" r:id="rId3" imgW="3247920" imgH="3902400" progId="CorelDraw.Graphic.15">
                  <p:embed/>
                </p:oleObj>
              </mc:Choice>
              <mc:Fallback>
                <p:oleObj name="CorelDRAW" r:id="rId3" imgW="3247920" imgH="390240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324" y="2372364"/>
                        <a:ext cx="1510804" cy="181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00389"/>
              </p:ext>
            </p:extLst>
          </p:nvPr>
        </p:nvGraphicFramePr>
        <p:xfrm>
          <a:off x="4940361" y="1988840"/>
          <a:ext cx="3952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Formel" r:id="rId5" imgW="164880" imgH="203040" progId="Equation.3">
                  <p:embed/>
                </p:oleObj>
              </mc:Choice>
              <mc:Fallback>
                <p:oleObj name="Formel" r:id="rId5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61" y="1988840"/>
                        <a:ext cx="3952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14432" y="2235615"/>
            <a:ext cx="35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234481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„</a:t>
            </a:r>
            <a:r>
              <a:rPr lang="de-DE" dirty="0" err="1" smtClean="0"/>
              <a:t>Good</a:t>
            </a:r>
            <a:r>
              <a:rPr lang="de-DE" dirty="0" smtClean="0"/>
              <a:t>“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2060"/>
                </a:solidFill>
              </a:rPr>
              <a:t>n=n</a:t>
            </a:r>
            <a:r>
              <a:rPr lang="de-DE" baseline="-25000" dirty="0">
                <a:solidFill>
                  <a:srgbClr val="002060"/>
                </a:solidFill>
              </a:rPr>
              <a:t>1</a:t>
            </a:r>
            <a:r>
              <a:rPr lang="de-DE" dirty="0">
                <a:solidFill>
                  <a:srgbClr val="002060"/>
                </a:solidFill>
              </a:rPr>
              <a:t>+n</a:t>
            </a:r>
            <a:r>
              <a:rPr lang="de-DE" baseline="-25000" dirty="0">
                <a:solidFill>
                  <a:srgbClr val="002060"/>
                </a:solidFill>
              </a:rPr>
              <a:t>2</a:t>
            </a:r>
            <a:r>
              <a:rPr lang="de-DE" dirty="0">
                <a:solidFill>
                  <a:srgbClr val="002060"/>
                </a:solidFill>
              </a:rPr>
              <a:t>+|m|+1,  n</a:t>
            </a:r>
            <a:r>
              <a:rPr lang="de-DE" baseline="-25000" dirty="0">
                <a:solidFill>
                  <a:srgbClr val="002060"/>
                </a:solidFill>
              </a:rPr>
              <a:t>1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smtClean="0">
                <a:solidFill>
                  <a:srgbClr val="002060"/>
                </a:solidFill>
              </a:rPr>
              <a:t>n</a:t>
            </a:r>
            <a:r>
              <a:rPr lang="de-DE" baseline="-25000" dirty="0" smtClean="0">
                <a:solidFill>
                  <a:srgbClr val="002060"/>
                </a:solidFill>
              </a:rPr>
              <a:t>2 </a:t>
            </a:r>
            <a:r>
              <a:rPr lang="de-DE" dirty="0" smtClean="0">
                <a:solidFill>
                  <a:srgbClr val="002060"/>
                </a:solidFill>
              </a:rPr>
              <a:t>&gt;0 (</a:t>
            </a:r>
            <a:r>
              <a:rPr lang="de-DE" dirty="0" err="1" smtClean="0">
                <a:solidFill>
                  <a:srgbClr val="002060"/>
                </a:solidFill>
              </a:rPr>
              <a:t>nkm</a:t>
            </a:r>
            <a:r>
              <a:rPr lang="de-DE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k=n</a:t>
            </a:r>
            <a:r>
              <a:rPr lang="de-DE" baseline="-25000" dirty="0"/>
              <a:t>1</a:t>
            </a:r>
            <a:r>
              <a:rPr lang="de-DE" dirty="0"/>
              <a:t>-n</a:t>
            </a:r>
            <a:r>
              <a:rPr lang="de-DE" baseline="-25000" dirty="0"/>
              <a:t>2 </a:t>
            </a:r>
            <a:r>
              <a:rPr lang="de-DE" dirty="0"/>
              <a:t>–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 smtClean="0"/>
              <a:t>number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/>
              <a:t>m – z-</a:t>
            </a:r>
            <a:r>
              <a:rPr lang="de-DE" dirty="0" err="1"/>
              <a:t>projection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moment</a:t>
            </a:r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7067621" y="4354471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071014" y="4160729"/>
            <a:ext cx="12062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052171" y="3946621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7025823" y="3068960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7040142" y="2852936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7035149" y="2590729"/>
            <a:ext cx="12062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022246" y="2344812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7000980" y="2119223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eschweifte Klammer links 14"/>
          <p:cNvSpPr/>
          <p:nvPr/>
        </p:nvSpPr>
        <p:spPr>
          <a:xfrm>
            <a:off x="6372200" y="2111590"/>
            <a:ext cx="216024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5689254" y="243286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=3</a:t>
            </a:r>
            <a:endParaRPr lang="en-US" dirty="0"/>
          </a:p>
        </p:txBody>
      </p:sp>
      <p:sp>
        <p:nvSpPr>
          <p:cNvPr id="29" name="Geschweifte Klammer links 28"/>
          <p:cNvSpPr/>
          <p:nvPr/>
        </p:nvSpPr>
        <p:spPr>
          <a:xfrm>
            <a:off x="6452418" y="3861048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5940152" y="39330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n=2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4903" y="4159713"/>
                <a:ext cx="45529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𝑛𝑘𝑚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=−</m:t>
                    </m:r>
                  </m:oMath>
                </a14:m>
                <a:r>
                  <a:rPr lang="de-DE" b="0" i="0" dirty="0" smtClean="0">
                    <a:latin typeface="+mj-lt"/>
                  </a:rPr>
                  <a:t>1/2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·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dirty="0" smtClean="0">
                        <a:latin typeface="Cambria Math"/>
                      </a:rPr>
                      <m:t>+3/2·</m:t>
                    </m:r>
                    <m:r>
                      <a:rPr lang="de-DE" b="0" i="1" dirty="0" smtClean="0">
                        <a:latin typeface="Cambria Math"/>
                      </a:rPr>
                      <m:t>𝐹</m:t>
                    </m:r>
                    <m:r>
                      <a:rPr lang="de-DE" i="1" dirty="0">
                        <a:latin typeface="Cambria Math"/>
                      </a:rPr>
                      <m:t>·</m:t>
                    </m:r>
                    <m:r>
                      <a:rPr lang="de-DE" b="0" i="1" dirty="0" smtClean="0">
                        <a:latin typeface="Cambria Math"/>
                      </a:rPr>
                      <m:t>𝑛</m:t>
                    </m:r>
                    <m:r>
                      <a:rPr lang="de-DE" i="1" dirty="0">
                        <a:latin typeface="Cambria Math"/>
                      </a:rPr>
                      <m:t>·</m:t>
                    </m:r>
                    <m:r>
                      <a:rPr lang="de-DE" b="0" i="1" dirty="0" smtClean="0">
                        <a:latin typeface="Cambria Math"/>
                      </a:rPr>
                      <m:t>𝑘</m:t>
                    </m:r>
                    <m:r>
                      <a:rPr lang="de-DE" b="0" i="1" dirty="0" smtClean="0">
                        <a:latin typeface="Cambria Math"/>
                      </a:rPr>
                      <m:t>+</m:t>
                    </m:r>
                    <m:r>
                      <a:rPr lang="de-DE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dirty="0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de-DE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b="0" i="0" dirty="0" smtClean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3" y="4159713"/>
                <a:ext cx="4552913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ine 41"/>
          <p:cNvSpPr>
            <a:spLocks noChangeShapeType="1"/>
          </p:cNvSpPr>
          <p:nvPr/>
        </p:nvSpPr>
        <p:spPr bwMode="auto">
          <a:xfrm flipV="1">
            <a:off x="6804248" y="6117588"/>
            <a:ext cx="2027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385670"/>
              </p:ext>
            </p:extLst>
          </p:nvPr>
        </p:nvGraphicFramePr>
        <p:xfrm>
          <a:off x="6884912" y="4618304"/>
          <a:ext cx="1860682" cy="161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CorelDRAW" r:id="rId8" imgW="4161635" imgH="3918219" progId="CorelDraw.Graphic.13">
                  <p:embed/>
                </p:oleObj>
              </mc:Choice>
              <mc:Fallback>
                <p:oleObj name="CorelDRAW" r:id="rId8" imgW="4161635" imgH="391821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12" y="4618304"/>
                        <a:ext cx="1860682" cy="1619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feld 60"/>
          <p:cNvSpPr txBox="1"/>
          <p:nvPr/>
        </p:nvSpPr>
        <p:spPr>
          <a:xfrm>
            <a:off x="8337682" y="465313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de-DE" dirty="0" smtClean="0"/>
          </a:p>
          <a:p>
            <a:r>
              <a:rPr lang="el-GR" dirty="0" smtClean="0"/>
              <a:t>π</a:t>
            </a:r>
            <a:endParaRPr lang="en-US" dirty="0"/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8650588" y="4848705"/>
            <a:ext cx="313900" cy="1"/>
          </a:xfrm>
          <a:prstGeom prst="line">
            <a:avLst/>
          </a:prstGeom>
          <a:ln w="31750">
            <a:solidFill>
              <a:srgbClr val="120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8687089" y="5125292"/>
            <a:ext cx="313900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7344566" y="2615580"/>
            <a:ext cx="0" cy="1512775"/>
          </a:xfrm>
          <a:prstGeom prst="straightConnector1">
            <a:avLst/>
          </a:prstGeom>
          <a:ln w="28575">
            <a:solidFill>
              <a:srgbClr val="1208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7308304" y="325308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de-DE" baseline="-25000" dirty="0" smtClean="0"/>
              <a:t>0</a:t>
            </a:r>
            <a:endParaRPr lang="en-US" baseline="-25000" dirty="0"/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8070916" y="2151122"/>
            <a:ext cx="0" cy="1806132"/>
          </a:xfrm>
          <a:prstGeom prst="straightConnector1">
            <a:avLst/>
          </a:prstGeom>
          <a:ln w="28575">
            <a:solidFill>
              <a:srgbClr val="FF0000">
                <a:alpha val="9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8213479" y="1929646"/>
            <a:ext cx="72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3 2 0</a:t>
            </a:r>
          </a:p>
          <a:p>
            <a:r>
              <a:rPr lang="de-DE" sz="1600" dirty="0" smtClean="0"/>
              <a:t>3 1 1</a:t>
            </a:r>
          </a:p>
          <a:p>
            <a:r>
              <a:rPr lang="de-DE" sz="1600" dirty="0" smtClean="0"/>
              <a:t>3 0 0</a:t>
            </a:r>
          </a:p>
          <a:p>
            <a:r>
              <a:rPr lang="de-DE" sz="1600" dirty="0" smtClean="0"/>
              <a:t>3-1 1</a:t>
            </a:r>
          </a:p>
          <a:p>
            <a:r>
              <a:rPr lang="de-DE" sz="1600" dirty="0" smtClean="0"/>
              <a:t>3-2 0</a:t>
            </a:r>
            <a:endParaRPr lang="en-US" sz="1600" dirty="0"/>
          </a:p>
        </p:txBody>
      </p:sp>
      <p:sp>
        <p:nvSpPr>
          <p:cNvPr id="72" name="Textfeld 71"/>
          <p:cNvSpPr txBox="1"/>
          <p:nvPr/>
        </p:nvSpPr>
        <p:spPr>
          <a:xfrm>
            <a:off x="8244408" y="3728865"/>
            <a:ext cx="72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2  1 0</a:t>
            </a:r>
          </a:p>
          <a:p>
            <a:r>
              <a:rPr lang="de-DE" sz="1600" dirty="0" smtClean="0"/>
              <a:t>2  0 1 </a:t>
            </a:r>
          </a:p>
          <a:p>
            <a:r>
              <a:rPr lang="de-DE" sz="1600" dirty="0" smtClean="0"/>
              <a:t>2 -1 0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8054945" y="327569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de-DE" baseline="-25000" dirty="0"/>
              <a:t>4</a:t>
            </a:r>
            <a:endParaRPr lang="en-US" baseline="-25000" dirty="0"/>
          </a:p>
        </p:txBody>
      </p:sp>
      <p:sp>
        <p:nvSpPr>
          <p:cNvPr id="18" name="Textfeld 17"/>
          <p:cNvSpPr txBox="1"/>
          <p:nvPr/>
        </p:nvSpPr>
        <p:spPr>
          <a:xfrm>
            <a:off x="8179977" y="1668909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n</a:t>
            </a:r>
            <a:r>
              <a:rPr lang="de-DE" sz="1600" b="1" dirty="0" smtClean="0"/>
              <a:t> k |m|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462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8" y="628462"/>
            <a:ext cx="6650382" cy="3952666"/>
          </a:xfrm>
          <a:prstGeom prst="rect">
            <a:avLst/>
          </a:prstGeom>
        </p:spPr>
      </p:pic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383282" y="-40096"/>
            <a:ext cx="6708998" cy="781050"/>
          </a:xfrm>
        </p:spPr>
        <p:txBody>
          <a:bodyPr>
            <a:normAutofit/>
          </a:bodyPr>
          <a:lstStyle/>
          <a:p>
            <a:pPr algn="l"/>
            <a:r>
              <a:rPr lang="de-DE" sz="2400" dirty="0" err="1" smtClean="0"/>
              <a:t>Calculation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 in </a:t>
            </a:r>
            <a:r>
              <a:rPr lang="de-DE" sz="2400" dirty="0" err="1" smtClean="0"/>
              <a:t>parabolic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endParaRPr lang="de-DE" sz="2400" dirty="0"/>
          </a:p>
        </p:txBody>
      </p:sp>
      <p:sp>
        <p:nvSpPr>
          <p:cNvPr id="8" name="Arc 18"/>
          <p:cNvSpPr>
            <a:spLocks/>
          </p:cNvSpPr>
          <p:nvPr/>
        </p:nvSpPr>
        <p:spPr bwMode="auto">
          <a:xfrm>
            <a:off x="3830469" y="2683205"/>
            <a:ext cx="3603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062244" y="2441905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cs typeface="Times New Roman" pitchFamily="18" charset="0"/>
              </a:rPr>
              <a:t>θ</a:t>
            </a:r>
          </a:p>
        </p:txBody>
      </p:sp>
      <p:sp>
        <p:nvSpPr>
          <p:cNvPr id="10" name="AutoShape 20"/>
          <p:cNvSpPr>
            <a:spLocks/>
          </p:cNvSpPr>
          <p:nvPr/>
        </p:nvSpPr>
        <p:spPr bwMode="auto">
          <a:xfrm rot="1911932">
            <a:off x="4083482" y="1283332"/>
            <a:ext cx="184150" cy="792162"/>
          </a:xfrm>
          <a:prstGeom prst="leftBrace">
            <a:avLst>
              <a:gd name="adj1" fmla="val 35848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175178" y="1081229"/>
            <a:ext cx="2246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solidFill>
                  <a:schemeClr val="tx2"/>
                </a:solidFill>
              </a:rPr>
              <a:t>parabolic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states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n</a:t>
            </a:r>
            <a:r>
              <a:rPr lang="de-DE" baseline="-25000" dirty="0" err="1">
                <a:solidFill>
                  <a:schemeClr val="tx2"/>
                </a:solidFill>
              </a:rPr>
              <a:t>i</a:t>
            </a:r>
            <a:r>
              <a:rPr lang="de-DE" dirty="0" err="1">
                <a:solidFill>
                  <a:schemeClr val="tx2"/>
                </a:solidFill>
              </a:rPr>
              <a:t>k</a:t>
            </a:r>
            <a:r>
              <a:rPr lang="de-DE" baseline="-25000" dirty="0" err="1">
                <a:solidFill>
                  <a:schemeClr val="tx2"/>
                </a:solidFill>
              </a:rPr>
              <a:t>i</a:t>
            </a:r>
            <a:r>
              <a:rPr lang="de-DE" dirty="0" err="1">
                <a:solidFill>
                  <a:schemeClr val="tx2"/>
                </a:solidFill>
              </a:rPr>
              <a:t>m</a:t>
            </a:r>
            <a:r>
              <a:rPr lang="de-DE" baseline="-25000" dirty="0" err="1">
                <a:solidFill>
                  <a:schemeClr val="tx2"/>
                </a:solidFill>
              </a:rPr>
              <a:t>i</a:t>
            </a:r>
            <a:endParaRPr lang="de-DE" baseline="-25000" dirty="0">
              <a:solidFill>
                <a:schemeClr val="tx2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271523" y="3106745"/>
            <a:ext cx="2348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n</a:t>
            </a:r>
            <a:r>
              <a:rPr lang="de-DE" baseline="-25000" dirty="0" err="1"/>
              <a:t>i</a:t>
            </a:r>
            <a:r>
              <a:rPr lang="de-DE" dirty="0" err="1"/>
              <a:t>l</a:t>
            </a:r>
            <a:r>
              <a:rPr lang="de-DE" baseline="-25000" dirty="0" err="1"/>
              <a:t>i</a:t>
            </a:r>
            <a:r>
              <a:rPr lang="de-DE" dirty="0" err="1"/>
              <a:t>m</a:t>
            </a:r>
            <a:r>
              <a:rPr lang="de-DE" baseline="-25000" dirty="0" err="1"/>
              <a:t>i</a:t>
            </a:r>
            <a:r>
              <a:rPr lang="de-DE" baseline="-25000" dirty="0"/>
              <a:t> </a:t>
            </a:r>
            <a:r>
              <a:rPr lang="de-DE" dirty="0"/>
              <a:t>–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 rot="15470303">
            <a:off x="5450575" y="2466196"/>
            <a:ext cx="184150" cy="1065213"/>
          </a:xfrm>
          <a:prstGeom prst="leftBrace">
            <a:avLst>
              <a:gd name="adj1" fmla="val 48204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15136" y="4544745"/>
            <a:ext cx="856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 </a:t>
            </a:r>
            <a:r>
              <a:rPr lang="de-DE" sz="2400" dirty="0" err="1" smtClean="0"/>
              <a:t>Calculations</a:t>
            </a:r>
            <a:r>
              <a:rPr lang="de-DE" sz="2400" dirty="0" smtClean="0"/>
              <a:t> </a:t>
            </a:r>
            <a:r>
              <a:rPr lang="de-DE" sz="2400" dirty="0" err="1" smtClean="0"/>
              <a:t>include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transformations</a:t>
            </a:r>
            <a:r>
              <a:rPr lang="de-DE" sz="2400" dirty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wavefunctions</a:t>
            </a:r>
            <a:endParaRPr lang="de-DE" sz="2400" dirty="0" smtClean="0"/>
          </a:p>
          <a:p>
            <a:endParaRPr lang="de-DE" sz="12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de-DE" dirty="0" smtClean="0">
                <a:solidFill>
                  <a:srgbClr val="FF0000"/>
                </a:solidFill>
              </a:rPr>
              <a:t> Rotation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collisional</a:t>
            </a:r>
            <a:r>
              <a:rPr lang="de-DE" dirty="0" smtClean="0">
                <a:solidFill>
                  <a:srgbClr val="FF0000"/>
                </a:solidFill>
              </a:rPr>
              <a:t> (z‘) </a:t>
            </a:r>
            <a:r>
              <a:rPr lang="de-DE" dirty="0" err="1" smtClean="0">
                <a:solidFill>
                  <a:srgbClr val="FF0000"/>
                </a:solidFill>
              </a:rPr>
              <a:t>frame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angle </a:t>
            </a:r>
            <a:r>
              <a:rPr lang="el-GR" dirty="0">
                <a:solidFill>
                  <a:srgbClr val="FF0000"/>
                </a:solidFill>
              </a:rPr>
              <a:t>θ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match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z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frame</a:t>
            </a:r>
            <a:r>
              <a:rPr lang="de-DE" dirty="0" smtClean="0">
                <a:solidFill>
                  <a:schemeClr val="tx2"/>
                </a:solidFill>
              </a:rPr>
              <a:t/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en-US" dirty="0" smtClean="0"/>
              <a:t>Edmonds </a:t>
            </a:r>
            <a:r>
              <a:rPr lang="en-US" dirty="0"/>
              <a:t>A R 1957 </a:t>
            </a:r>
            <a:r>
              <a:rPr lang="en-US" i="1" dirty="0"/>
              <a:t>Angular Momentum in </a:t>
            </a:r>
            <a:r>
              <a:rPr lang="en-US" i="1" dirty="0" smtClean="0"/>
              <a:t>Quantum Mechanics </a:t>
            </a:r>
            <a:br>
              <a:rPr lang="en-US" i="1" dirty="0" smtClean="0"/>
            </a:br>
            <a:r>
              <a:rPr lang="en-US" dirty="0" smtClean="0"/>
              <a:t>(</a:t>
            </a:r>
            <a:r>
              <a:rPr lang="en-US" dirty="0"/>
              <a:t>Princeton, NJ: Princeton </a:t>
            </a:r>
            <a:r>
              <a:rPr lang="en-US" dirty="0" smtClean="0"/>
              <a:t>University Press)</a:t>
            </a:r>
          </a:p>
          <a:p>
            <a:pPr marL="171450" indent="-171450">
              <a:buFont typeface="Wingdings" pitchFamily="2" charset="2"/>
              <a:buChar char="q"/>
            </a:pPr>
            <a:endParaRPr lang="de-DE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de-DE" dirty="0" smtClean="0">
                <a:solidFill>
                  <a:schemeClr val="tx2"/>
                </a:solidFill>
              </a:rPr>
              <a:t> Transformation  </a:t>
            </a:r>
            <a:r>
              <a:rPr lang="de-DE" dirty="0" err="1" smtClean="0">
                <a:solidFill>
                  <a:schemeClr val="tx2"/>
                </a:solidFill>
              </a:rPr>
              <a:t>between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spherical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parabolic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r>
              <a:rPr lang="de-DE" dirty="0" err="1" smtClean="0">
                <a:solidFill>
                  <a:schemeClr val="tx2"/>
                </a:solidFill>
              </a:rPr>
              <a:t>states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same </a:t>
            </a:r>
            <a:r>
              <a:rPr lang="de-DE" dirty="0" err="1" smtClean="0">
                <a:solidFill>
                  <a:schemeClr val="tx2"/>
                </a:solidFill>
              </a:rPr>
              <a:t>frame</a:t>
            </a:r>
            <a:r>
              <a:rPr lang="de-DE" dirty="0" smtClean="0">
                <a:solidFill>
                  <a:schemeClr val="tx2"/>
                </a:solidFill>
              </a:rPr>
              <a:t> z</a:t>
            </a:r>
            <a:r>
              <a:rPr lang="de-DE" dirty="0">
                <a:solidFill>
                  <a:schemeClr val="tx2"/>
                </a:solidFill>
              </a:rPr>
              <a:t/>
            </a:r>
            <a:br>
              <a:rPr lang="de-DE" dirty="0">
                <a:solidFill>
                  <a:schemeClr val="tx2"/>
                </a:solidFill>
              </a:rPr>
            </a:br>
            <a:r>
              <a:rPr lang="en-US" dirty="0" smtClean="0"/>
              <a:t>Landau </a:t>
            </a:r>
            <a:r>
              <a:rPr lang="en-US" dirty="0"/>
              <a:t>L D and </a:t>
            </a:r>
            <a:r>
              <a:rPr lang="en-US" dirty="0" err="1"/>
              <a:t>Lifshitz</a:t>
            </a:r>
            <a:r>
              <a:rPr lang="en-US" dirty="0"/>
              <a:t> E M 1976 </a:t>
            </a:r>
            <a:r>
              <a:rPr lang="en-US" i="1" dirty="0"/>
              <a:t>Quantum </a:t>
            </a:r>
            <a:r>
              <a:rPr lang="en-US" i="1" dirty="0" smtClean="0"/>
              <a:t>Mechanics: Non-Relativistic Theory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354094" y="476672"/>
                <a:ext cx="357065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𝑧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4" y="476672"/>
                <a:ext cx="357065" cy="402931"/>
              </a:xfrm>
              <a:prstGeom prst="rect">
                <a:avLst/>
              </a:prstGeom>
              <a:blipFill rotWithShape="1">
                <a:blip r:embed="rId3"/>
                <a:stretch>
                  <a:fillRect t="-22727" r="-847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7090398" y="1945949"/>
                <a:ext cx="357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𝑧</m:t>
                      </m:r>
                      <m:r>
                        <a:rPr lang="de-DE" b="0" i="1" smtClean="0"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398" y="1945949"/>
                <a:ext cx="35706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2951" r="-9661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feld 38"/>
          <p:cNvSpPr txBox="1"/>
          <p:nvPr/>
        </p:nvSpPr>
        <p:spPr>
          <a:xfrm>
            <a:off x="6087143" y="3717032"/>
            <a:ext cx="15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de-DE" dirty="0" smtClean="0"/>
              <a:t>=</a:t>
            </a:r>
            <a:r>
              <a:rPr lang="el-GR" dirty="0" smtClean="0"/>
              <a:t>π</a:t>
            </a:r>
            <a:r>
              <a:rPr lang="de-DE" dirty="0" smtClean="0"/>
              <a:t>/2 </a:t>
            </a:r>
            <a:r>
              <a:rPr lang="de-DE" dirty="0" err="1" smtClean="0"/>
              <a:t>for</a:t>
            </a:r>
            <a:r>
              <a:rPr lang="de-DE" dirty="0" smtClean="0"/>
              <a:t> MSE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4848157" y="656313"/>
                <a:ext cx="2540838" cy="644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de-DE" sz="3200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57" y="656313"/>
                <a:ext cx="2540838" cy="644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8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876" y="1052736"/>
            <a:ext cx="3727172" cy="1546776"/>
          </a:xfrm>
          <a:prstGeom prst="rect">
            <a:avLst/>
          </a:prstGeom>
          <a:noFill/>
          <a:ln/>
        </p:spPr>
      </p:pic>
      <p:sp>
        <p:nvSpPr>
          <p:cNvPr id="11" name="Rechteck 10"/>
          <p:cNvSpPr/>
          <p:nvPr/>
        </p:nvSpPr>
        <p:spPr>
          <a:xfrm>
            <a:off x="179512" y="77112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Calculation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sections</a:t>
            </a:r>
            <a:r>
              <a:rPr lang="de-DE" sz="2000" dirty="0"/>
              <a:t> in </a:t>
            </a:r>
            <a:r>
              <a:rPr lang="de-DE" sz="2000" dirty="0" err="1"/>
              <a:t>parabolic</a:t>
            </a:r>
            <a:r>
              <a:rPr lang="de-DE" sz="2000" dirty="0"/>
              <a:t> </a:t>
            </a:r>
            <a:r>
              <a:rPr lang="de-DE" sz="2000" dirty="0" err="1" smtClean="0"/>
              <a:t>states</a:t>
            </a:r>
            <a:r>
              <a:rPr lang="de-DE" sz="2000" dirty="0" smtClean="0"/>
              <a:t> (2)</a:t>
            </a:r>
            <a:endParaRPr lang="en-US" sz="2000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5251"/>
              </p:ext>
            </p:extLst>
          </p:nvPr>
        </p:nvGraphicFramePr>
        <p:xfrm>
          <a:off x="484960" y="2839288"/>
          <a:ext cx="6092864" cy="147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" name="Formel" r:id="rId4" imgW="4457520" imgH="1066680" progId="Equation.3">
                  <p:embed/>
                </p:oleObj>
              </mc:Choice>
              <mc:Fallback>
                <p:oleObj name="Formel" r:id="rId4" imgW="4457520" imgH="1066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60" y="2839288"/>
                        <a:ext cx="6092864" cy="1471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224026" y="2564904"/>
            <a:ext cx="506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F</a:t>
            </a:r>
            <a:r>
              <a:rPr lang="de-DE" sz="1600" dirty="0" smtClean="0">
                <a:solidFill>
                  <a:schemeClr val="tx2"/>
                </a:solidFill>
              </a:rPr>
              <a:t>inal </a:t>
            </a:r>
            <a:r>
              <a:rPr lang="de-DE" sz="1600" dirty="0" err="1" smtClean="0">
                <a:solidFill>
                  <a:schemeClr val="tx2"/>
                </a:solidFill>
              </a:rPr>
              <a:t>expression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for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the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cross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section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can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be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written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as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1520" y="4337809"/>
            <a:ext cx="8856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smtClean="0">
                <a:solidFill>
                  <a:srgbClr val="FF0000"/>
                </a:solidFill>
              </a:rPr>
              <a:t>The </a:t>
            </a:r>
            <a:r>
              <a:rPr lang="de-DE" dirty="0" err="1" smtClean="0">
                <a:solidFill>
                  <a:srgbClr val="FF0000"/>
                </a:solidFill>
              </a:rPr>
              <a:t>coefficients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</a:rPr>
              <a:t>c</a:t>
            </a:r>
            <a:r>
              <a:rPr lang="de-DE" i="1" baseline="-25000" dirty="0" smtClean="0">
                <a:solidFill>
                  <a:srgbClr val="FF0000"/>
                </a:solidFill>
              </a:rPr>
              <a:t>i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finally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cross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depend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angle </a:t>
            </a:r>
            <a:r>
              <a:rPr lang="de-DE" dirty="0" err="1" smtClean="0">
                <a:solidFill>
                  <a:srgbClr val="FF0000"/>
                </a:solidFill>
              </a:rPr>
              <a:t>between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field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direction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projectile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DE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de-DE" sz="1200" dirty="0"/>
              <a:t>T</a:t>
            </a:r>
            <a:r>
              <a:rPr lang="de-DE" sz="1200" dirty="0" smtClean="0"/>
              <a:t>his </a:t>
            </a:r>
            <a:r>
              <a:rPr lang="de-DE" sz="1200" dirty="0" err="1" smtClean="0"/>
              <a:t>effect</a:t>
            </a:r>
            <a:r>
              <a:rPr lang="de-DE" sz="1200" dirty="0" smtClean="0"/>
              <a:t> was </a:t>
            </a:r>
            <a:r>
              <a:rPr lang="de-DE" sz="1200" dirty="0" err="1" smtClean="0"/>
              <a:t>observed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1200" dirty="0" smtClean="0"/>
              <a:t> - </a:t>
            </a:r>
            <a:r>
              <a:rPr lang="de-DE" sz="1200" dirty="0" err="1" smtClean="0"/>
              <a:t>mixing</a:t>
            </a:r>
            <a:r>
              <a:rPr lang="de-DE" sz="1200" dirty="0" smtClean="0"/>
              <a:t> </a:t>
            </a:r>
            <a:r>
              <a:rPr lang="de-DE" sz="1200" dirty="0" err="1" smtClean="0"/>
              <a:t>collisions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high </a:t>
            </a:r>
            <a:r>
              <a:rPr lang="de-DE" sz="1200" dirty="0" err="1" smtClean="0"/>
              <a:t>Rydberg</a:t>
            </a:r>
            <a:r>
              <a:rPr lang="de-DE" sz="1200" dirty="0" smtClean="0"/>
              <a:t> </a:t>
            </a:r>
            <a:r>
              <a:rPr lang="de-DE" sz="1200" dirty="0" err="1" smtClean="0"/>
              <a:t>states</a:t>
            </a:r>
            <a:r>
              <a:rPr lang="de-DE" sz="1200" dirty="0" smtClean="0"/>
              <a:t> (</a:t>
            </a:r>
            <a:r>
              <a:rPr lang="en-US" sz="1000" dirty="0" smtClean="0"/>
              <a:t>Hickman </a:t>
            </a:r>
            <a:r>
              <a:rPr lang="en-US" sz="1000" dirty="0"/>
              <a:t>A P </a:t>
            </a:r>
            <a:r>
              <a:rPr lang="en-US" sz="1000" dirty="0" smtClean="0"/>
              <a:t>1983 </a:t>
            </a:r>
            <a:r>
              <a:rPr lang="en-US" sz="1000" i="1" dirty="0"/>
              <a:t>Phys. Rev. </a:t>
            </a:r>
            <a:r>
              <a:rPr lang="en-US" sz="1000" dirty="0"/>
              <a:t>A </a:t>
            </a:r>
            <a:r>
              <a:rPr lang="en-US" sz="1000" b="1" dirty="0"/>
              <a:t>28 </a:t>
            </a:r>
            <a:r>
              <a:rPr lang="en-US" sz="1000" dirty="0" smtClean="0"/>
              <a:t>111; </a:t>
            </a:r>
            <a:r>
              <a:rPr lang="pt-BR" sz="1000" dirty="0" smtClean="0"/>
              <a:t>de Prunele </a:t>
            </a:r>
            <a:r>
              <a:rPr lang="pt-BR" sz="1000" dirty="0"/>
              <a:t>E 1985 </a:t>
            </a:r>
            <a:r>
              <a:rPr lang="pt-BR" sz="1000" i="1" dirty="0"/>
              <a:t>Phys. Rev. </a:t>
            </a:r>
            <a:r>
              <a:rPr lang="pt-BR" sz="1000" dirty="0"/>
              <a:t>A </a:t>
            </a:r>
            <a:r>
              <a:rPr lang="pt-BR" sz="1000" b="1" dirty="0"/>
              <a:t>31 </a:t>
            </a:r>
            <a:r>
              <a:rPr lang="pt-BR" sz="1000" dirty="0" smtClean="0"/>
              <a:t>3593)</a:t>
            </a:r>
            <a:endParaRPr lang="en-US" sz="1000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236405" y="518452"/>
            <a:ext cx="60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Transformation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spherical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parabolic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</a:t>
            </a:r>
            <a:endParaRPr lang="en-US" sz="1600" dirty="0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57314"/>
            <a:ext cx="4745982" cy="88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5496" y="5569495"/>
            <a:ext cx="610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400" dirty="0" err="1">
                <a:solidFill>
                  <a:schemeClr val="tx2"/>
                </a:solidFill>
              </a:rPr>
              <a:t>F</a:t>
            </a:r>
            <a:r>
              <a:rPr lang="de-DE" sz="1400" dirty="0" err="1" smtClean="0">
                <a:solidFill>
                  <a:schemeClr val="tx2"/>
                </a:solidFill>
              </a:rPr>
              <a:t>or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the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excitation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from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the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ground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state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the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expressions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are</a:t>
            </a:r>
            <a:r>
              <a:rPr lang="de-DE" sz="1400" dirty="0" smtClean="0">
                <a:solidFill>
                  <a:schemeClr val="tx2"/>
                </a:solidFill>
              </a:rPr>
              <a:t> still simple: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753721" y="5956269"/>
            <a:ext cx="675829" cy="312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020272" y="644438"/>
            <a:ext cx="1842611" cy="3288618"/>
            <a:chOff x="7020272" y="644438"/>
            <a:chExt cx="1842611" cy="3288618"/>
          </a:xfrm>
        </p:grpSpPr>
        <p:pic>
          <p:nvPicPr>
            <p:cNvPr id="8" name="Picture 13" descr="test"/>
            <p:cNvPicPr>
              <a:picLocks noChangeAspect="1" noChangeArrowheads="1" noCrop="1"/>
            </p:cNvPicPr>
            <p:nvPr/>
          </p:nvPicPr>
          <p:blipFill>
            <a:blip r:embed="rId7">
              <a:lum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20272" y="747482"/>
              <a:ext cx="1818860" cy="318557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7938071" y="644438"/>
              <a:ext cx="9248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</a:rPr>
                <a:t>540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71" y="5477123"/>
            <a:ext cx="1630409" cy="12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756027" y="5938647"/>
                <a:ext cx="1616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=2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27" y="5938647"/>
                <a:ext cx="1616496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2481</Words>
  <Application>Microsoft Office PowerPoint</Application>
  <PresentationFormat>Bildschirmpräsentation (4:3)</PresentationFormat>
  <Paragraphs>310</Paragraphs>
  <Slides>26</Slides>
  <Notes>2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Larissa-Design</vt:lpstr>
      <vt:lpstr>CorelDRAW</vt:lpstr>
      <vt:lpstr>Formel</vt:lpstr>
      <vt:lpstr>Progress in the description of Motional Stark Effect in fusion plasmas</vt:lpstr>
      <vt:lpstr>Principles of active plasma spectroscopy</vt:lpstr>
      <vt:lpstr>PowerPoint-Präsentation</vt:lpstr>
      <vt:lpstr>Beam emission spectra measured at JET Hα(n=3 → n=2) Delabie E. et al. PPCF 52 125008 (2010)</vt:lpstr>
      <vt:lpstr>„Statistical“ description for the excited states</vt:lpstr>
      <vt:lpstr>Current status of statistical models (2011)</vt:lpstr>
      <vt:lpstr>Linear Stark effect for the excited states</vt:lpstr>
      <vt:lpstr>Calculation of the cross sections in parabolic states</vt:lpstr>
      <vt:lpstr>PowerPoint-Präsentation</vt:lpstr>
      <vt:lpstr>Influence of the orientation on the cross sections.  AOCC  calculations.</vt:lpstr>
      <vt:lpstr>PowerPoint-Präsentation</vt:lpstr>
      <vt:lpstr>Influence of the orientation on the Stark multiplet emission</vt:lpstr>
      <vt:lpstr>Comparison with experimental JET data </vt:lpstr>
      <vt:lpstr>Reduction of the beam emission rate coefficients</vt:lpstr>
      <vt:lpstr>Summary</vt:lpstr>
      <vt:lpstr>PowerPoint-Präsentation</vt:lpstr>
      <vt:lpstr>PowerPoint-Präsentation</vt:lpstr>
      <vt:lpstr>Statistical intensities of Stark effect</vt:lpstr>
      <vt:lpstr>Ratio between the σ to π components</vt:lpstr>
      <vt:lpstr>Calculation of the cross sections in parabolic states (3)</vt:lpstr>
      <vt:lpstr>Calculation of the cross sections in parabolic states (4)</vt:lpstr>
      <vt:lpstr>PowerPoint-Präsentation</vt:lpstr>
      <vt:lpstr>PowerPoint-Präsentation</vt:lpstr>
      <vt:lpstr>PowerPoint-Präsentation</vt:lpstr>
      <vt:lpstr>PowerPoint-Präsentation</vt:lpstr>
      <vt:lpstr>Contents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Non-statistical simulations for beam spectroscopy diagnostics in fusion plasmas</dc:title>
  <dc:creator>Marchuk</dc:creator>
  <cp:lastModifiedBy>Oleksandr Marchuk</cp:lastModifiedBy>
  <cp:revision>892</cp:revision>
  <cp:lastPrinted>2011-02-20T22:31:32Z</cp:lastPrinted>
  <dcterms:created xsi:type="dcterms:W3CDTF">2011-02-15T10:58:52Z</dcterms:created>
  <dcterms:modified xsi:type="dcterms:W3CDTF">2011-10-06T17:36:16Z</dcterms:modified>
</cp:coreProperties>
</file>