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423" r:id="rId3"/>
    <p:sldId id="285" r:id="rId4"/>
    <p:sldId id="350" r:id="rId5"/>
    <p:sldId id="425" r:id="rId6"/>
    <p:sldId id="422" r:id="rId7"/>
    <p:sldId id="416" r:id="rId8"/>
    <p:sldId id="421" r:id="rId9"/>
    <p:sldId id="410" r:id="rId10"/>
    <p:sldId id="392" r:id="rId11"/>
    <p:sldId id="397" r:id="rId12"/>
    <p:sldId id="411" r:id="rId13"/>
    <p:sldId id="424" r:id="rId14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FF0000"/>
    <a:srgbClr val="170D43"/>
    <a:srgbClr val="CC0099"/>
    <a:srgbClr val="336600"/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5645" autoAdjust="0"/>
  </p:normalViewPr>
  <p:slideViewPr>
    <p:cSldViewPr>
      <p:cViewPr>
        <p:scale>
          <a:sx n="66" d="100"/>
          <a:sy n="66" d="100"/>
        </p:scale>
        <p:origin x="-67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EE6128D6-8FE2-470B-95E3-0861DF6A27D2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05B07BF5-A6F8-4A50-BE62-13BC46178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251E830D-E7D2-2645-90B1-4B21339304D8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91209589-E4DB-E540-A40A-78F07B4C46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09589-E4DB-E540-A40A-78F07B4C46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09589-E4DB-E540-A40A-78F07B4C46D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4E2F-589A-4533-8DBD-14F5A565A6EF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DD44-FE22-4DBE-A403-2C5C215F6A2C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2ABA-5D56-4BBD-8983-0E21CC4B85F9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D7EF1-FA49-450F-A99A-82B95F7DFE58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9DB-5604-4369-BC0A-014A28295579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746B-D2CE-47F3-B8AB-C1898CD692D5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C6D-0DD9-4C8D-A310-94B54588BB72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2180-0ADD-4593-972A-60959E830194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F030-FBAC-4083-A28E-0D00318FA740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E26F-B232-465C-B0E5-A7512CBFAF3E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8050-D115-4FA2-85E1-FBA8630E2CDF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48E22-2CFE-4880-8BE9-9582E474229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IAEA RCM, May 23-25,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29C44-DDE7-433A-ADEF-D82CD533C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1828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Atomic Data for </a:t>
            </a:r>
            <a:b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Light Species Population Modeling  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1676400"/>
          </a:xfrm>
        </p:spPr>
        <p:txBody>
          <a:bodyPr>
            <a:noAutofit/>
          </a:bodyPr>
          <a:lstStyle/>
          <a:p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itchFamily="34" charset="0"/>
            </a:endParaRPr>
          </a:p>
          <a:p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Teck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-Ghee Lee, Stuart Loch, Connor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Ballance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, </a:t>
            </a:r>
          </a:p>
          <a:p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John Ludlow, Mitch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Pindzola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 Rounded MT Bold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Auburn University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5181600"/>
            <a:ext cx="7886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odoni MT" pitchFamily="18" charset="0"/>
              </a:rPr>
              <a:t>This work was supported by a grant from the US Department of Energy.</a:t>
            </a:r>
            <a:b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odoni MT" pitchFamily="18" charset="0"/>
              </a:rPr>
            </a:b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odoni MT" pitchFamily="18" charset="0"/>
              </a:rPr>
              <a:t>The computational work was performed on the NERSC and ORNL Supercomputers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odoni MT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Excited states ionization of neutral Boron</a:t>
            </a:r>
            <a:endParaRPr lang="en-US" sz="3600" b="1" u="sng" baseline="30000" dirty="0" smtClean="0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426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365760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2362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3124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1752600"/>
            <a:ext cx="441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Configurations in CC: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2p, 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nl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Excitation-</a:t>
            </a:r>
            <a:r>
              <a:rPr lang="en-US" dirty="0" err="1" smtClean="0">
                <a:latin typeface="+mj-lt"/>
                <a:cs typeface="Times New Roman" pitchFamily="18" charset="0"/>
              </a:rPr>
              <a:t>autoionization</a:t>
            </a:r>
            <a:r>
              <a:rPr lang="en-US" dirty="0" smtClean="0">
                <a:latin typeface="+mj-lt"/>
                <a:cs typeface="Times New Roman" pitchFamily="18" charset="0"/>
              </a:rPr>
              <a:t>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3l,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4l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1s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2s2p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5l.</a:t>
            </a:r>
          </a:p>
          <a:p>
            <a:endParaRPr lang="en-US" baseline="30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 Excitation-</a:t>
            </a:r>
            <a:r>
              <a:rPr lang="en-US" dirty="0" err="1" smtClean="0">
                <a:cs typeface="Times New Roman" pitchFamily="18" charset="0"/>
              </a:rPr>
              <a:t>autoionization</a:t>
            </a:r>
            <a:r>
              <a:rPr lang="en-US" dirty="0" smtClean="0">
                <a:cs typeface="Times New Roman" pitchFamily="18" charset="0"/>
              </a:rPr>
              <a:t> contributions become less pronounced as n increases. 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 Same analysis was done for B</a:t>
            </a:r>
            <a:r>
              <a:rPr lang="en-US" baseline="30000" dirty="0" smtClean="0">
                <a:cs typeface="Times New Roman" pitchFamily="18" charset="0"/>
              </a:rPr>
              <a:t>+</a:t>
            </a:r>
            <a:r>
              <a:rPr lang="en-US" dirty="0" smtClean="0">
                <a:cs typeface="Times New Roman" pitchFamily="18" charset="0"/>
              </a:rPr>
              <a:t> and B</a:t>
            </a:r>
            <a:r>
              <a:rPr lang="en-US" baseline="30000" dirty="0" smtClean="0">
                <a:cs typeface="Times New Roman" pitchFamily="18" charset="0"/>
              </a:rPr>
              <a:t>2+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US" baseline="30000" dirty="0" smtClean="0"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/>
              <a:t>Bundled-n of ionization data for B, B</a:t>
            </a:r>
            <a:r>
              <a:rPr lang="en-US" sz="3600" b="1" u="sng" baseline="30000" dirty="0" smtClean="0"/>
              <a:t>+</a:t>
            </a:r>
            <a:r>
              <a:rPr lang="en-US" sz="3600" b="1" u="sng" dirty="0" smtClean="0"/>
              <a:t> and B</a:t>
            </a:r>
            <a:r>
              <a:rPr lang="en-US" sz="3600" b="1" u="sng" baseline="30000" dirty="0" smtClean="0"/>
              <a:t>2+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449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200400" y="1600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38100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26670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866900" y="194310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6400" y="19812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33600" y="15240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n=4</a:t>
            </a:r>
            <a:endParaRPr lang="en-US" dirty="0"/>
          </a:p>
        </p:txBody>
      </p:sp>
      <p:cxnSp>
        <p:nvCxnSpPr>
          <p:cNvPr id="19" name="Straight Connector 18"/>
          <p:cNvCxnSpPr>
            <a:stCxn id="17" idx="1"/>
          </p:cNvCxnSpPr>
          <p:nvPr/>
        </p:nvCxnSpPr>
        <p:spPr>
          <a:xfrm rot="10800000">
            <a:off x="1676400" y="1600200"/>
            <a:ext cx="457200" cy="10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1409700" y="3924300"/>
            <a:ext cx="3048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7800" y="40386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n=5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62000" y="5791200"/>
            <a:ext cx="35403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Lee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82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042721  (2010)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4953000" y="2057400"/>
            <a:ext cx="36705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Semi-empirical method (ECIP) </a:t>
            </a:r>
          </a:p>
          <a:p>
            <a:r>
              <a:rPr lang="en-US" dirty="0" smtClean="0"/>
              <a:t>can be fitted to the RMPS results </a:t>
            </a:r>
          </a:p>
          <a:p>
            <a:r>
              <a:rPr lang="en-US" dirty="0" smtClean="0"/>
              <a:t>and used to scale to even higher n shells, i.e., n = 6 and 7.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But the situation is more complex when there is a significant EA in the excited-state ionization cross sections.   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85800" y="1524000"/>
            <a:ext cx="738664" cy="304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1/n</a:t>
            </a:r>
            <a:r>
              <a:rPr lang="en-US" baseline="30000" dirty="0" smtClean="0"/>
              <a:t>4</a:t>
            </a:r>
            <a:r>
              <a:rPr lang="en-US" dirty="0" smtClean="0"/>
              <a:t> scaled cross section (Mb)</a:t>
            </a:r>
          </a:p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066800" y="2209800"/>
            <a:ext cx="762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Carbon </a:t>
            </a:r>
            <a:r>
              <a:rPr lang="en-US" sz="3600" b="1" u="sng" dirty="0" err="1" smtClean="0"/>
              <a:t>isonuclear</a:t>
            </a:r>
            <a:r>
              <a:rPr lang="en-US" sz="3600" b="1" u="sng" dirty="0" smtClean="0"/>
              <a:t> sequence data source</a:t>
            </a:r>
            <a:endParaRPr lang="en-US" sz="3600" b="1" u="sng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7620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u="sng" dirty="0" err="1" smtClean="0">
                <a:latin typeface="Arial" pitchFamily="34" charset="0"/>
                <a:cs typeface="Arial" pitchFamily="34" charset="0"/>
              </a:rPr>
              <a:t>Dielectronic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 Recombination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5+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Badnell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447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389 (2006)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4+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Bautista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466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755 (2007)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Colgan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417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1183 (2004)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Colgan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412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597 (2003)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Altun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420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775 (2004)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Excitation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5+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Ballance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3707 (2003)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4+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Loch &amp;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Ballance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, (unpublished)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available at ADAS 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RMPS, TDCC + DW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Griffin et al., J. Phys. B 33, 1013 (2000)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Mitnik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717 (2003)</a:t>
            </a: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Work in progress.</a:t>
            </a:r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C: Work in progress.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Ionization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Badnell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&amp; Griffin.,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33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2955 (2000)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TDCC, CCC, RMPS, DW +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Expt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Loch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71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012716  (2005)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TDCC, RMPS, DW +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Expt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Ludlow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78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1  (2008)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C: TDCC, DW +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Expt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Pindzola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62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042705  (2000)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Ionization from excited states of 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Pindzola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83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062705  (2011)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Ionization from excited states of 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C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and C: Work in progress.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GCR data production. </a:t>
            </a:r>
          </a:p>
          <a:p>
            <a:pPr marL="800100" lvl="1" indent="-342900">
              <a:spcBef>
                <a:spcPct val="20000"/>
              </a:spcBef>
            </a:pPr>
            <a:endParaRPr lang="en-US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4953000"/>
          <a:ext cx="1752600" cy="1179635"/>
        </p:xfrm>
        <a:graphic>
          <a:graphicData uri="http://schemas.openxmlformats.org/presentationml/2006/ole">
            <p:oleObj spid="_x0000_s110594" name="Equation" r:id="rId3" imgW="0" imgH="0" progId="Equation.3">
              <p:embed/>
            </p:oleObj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Present status of GCR data</a:t>
            </a:r>
            <a:endParaRPr lang="en-US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95400" y="1447800"/>
            <a:ext cx="6629400" cy="4800600"/>
          </a:xfrm>
        </p:spPr>
        <p:txBody>
          <a:bodyPr>
            <a:noAutofit/>
          </a:bodyPr>
          <a:lstStyle/>
          <a:p>
            <a:pPr marL="342900" lvl="1" indent="-342900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 &amp; He 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Plasma Phys. Control. Fusion,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105006 (2009)</a:t>
            </a:r>
          </a:p>
          <a:p>
            <a:pPr marL="342900" lvl="1" indent="-342900">
              <a:buNone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ADNDT,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92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813 (2006)</a:t>
            </a:r>
          </a:p>
          <a:p>
            <a:pPr marL="342900" lvl="1" indent="-3429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ADNDT,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94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257 (2008)</a:t>
            </a:r>
          </a:p>
          <a:p>
            <a:pPr marL="342900" lvl="1" indent="-342900">
              <a:buNone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B: has all the fundamental data, just needs GCR processing.</a:t>
            </a:r>
          </a:p>
          <a:p>
            <a:pPr marL="342900" lvl="1" indent="-3429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C: needs C+ and C excitation and some ionization cross section data.  </a:t>
            </a:r>
          </a:p>
          <a:p>
            <a:pPr marL="342900" lvl="1" indent="-3429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Then onto N, O, F and Ne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4953000"/>
          <a:ext cx="1752600" cy="1179635"/>
        </p:xfrm>
        <a:graphic>
          <a:graphicData uri="http://schemas.openxmlformats.org/presentationml/2006/ole">
            <p:oleObj spid="_x0000_s108546" name="Equation" r:id="rId3" imgW="0" imgH="0" progId="Equation.3">
              <p:embed/>
            </p:oleObj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Overview</a:t>
            </a:r>
            <a:endParaRPr lang="en-US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47800" y="1219200"/>
            <a:ext cx="6781800" cy="53340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In  recent years we have used various theoretical methods to compute large amount of atomic collision data sets for H, He, Li, Be, B and C.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Briefly outline the theoretical methods used to generate the atomic data.</a:t>
            </a:r>
          </a:p>
          <a:p>
            <a:pPr>
              <a:buNone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Present the current status of these light species data in ADAS.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Excitation data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Ionization data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Recombination data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Generalized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Collisional-Radiative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data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Theoretical methods</a:t>
            </a:r>
            <a:endParaRPr lang="en-US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5486400" cy="4953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3400" i="1" dirty="0" smtClean="0"/>
              <a:t>Perturbation theory</a:t>
            </a:r>
            <a:endParaRPr lang="en-US" sz="3400" i="1" dirty="0"/>
          </a:p>
          <a:p>
            <a:pPr lvl="2">
              <a:lnSpc>
                <a:spcPct val="120000"/>
              </a:lnSpc>
            </a:pPr>
            <a:r>
              <a:rPr lang="en-US" sz="2800" dirty="0"/>
              <a:t>Distorted-wave </a:t>
            </a:r>
            <a:r>
              <a:rPr lang="en-US" sz="2800" dirty="0" smtClean="0"/>
              <a:t>(mainly for ionization process)</a:t>
            </a:r>
            <a:endParaRPr lang="en-US" sz="2800" dirty="0"/>
          </a:p>
          <a:p>
            <a:pPr eaLnBrk="1" hangingPunct="1">
              <a:lnSpc>
                <a:spcPct val="120000"/>
              </a:lnSpc>
            </a:pPr>
            <a:r>
              <a:rPr lang="en-US" sz="3400" i="1" dirty="0"/>
              <a:t>Non-</a:t>
            </a:r>
            <a:r>
              <a:rPr lang="en-US" sz="3400" i="1" dirty="0" err="1"/>
              <a:t>perturbative</a:t>
            </a:r>
            <a:r>
              <a:rPr lang="en-US" sz="3400" i="1" dirty="0"/>
              <a:t> </a:t>
            </a:r>
            <a:r>
              <a:rPr lang="en-US" sz="3400" i="1" dirty="0" smtClean="0"/>
              <a:t>methods</a:t>
            </a:r>
            <a:endParaRPr lang="en-US" sz="3400" i="1" dirty="0"/>
          </a:p>
          <a:p>
            <a:pPr lvl="2" eaLnBrk="1" hangingPunct="1">
              <a:lnSpc>
                <a:spcPct val="120000"/>
              </a:lnSpc>
            </a:pPr>
            <a:r>
              <a:rPr lang="en-US" sz="2800" dirty="0"/>
              <a:t>R-matrix </a:t>
            </a:r>
            <a:r>
              <a:rPr lang="en-US" sz="2800" dirty="0" smtClean="0"/>
              <a:t>close-coupling (RM, RMPS</a:t>
            </a:r>
            <a:r>
              <a:rPr lang="en-US" sz="2800" dirty="0"/>
              <a:t>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800" dirty="0"/>
              <a:t>Time-dependent close-coupling (TDCC)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800" dirty="0" smtClean="0"/>
              <a:t>Convergent </a:t>
            </a:r>
            <a:r>
              <a:rPr lang="en-US" sz="2800" dirty="0"/>
              <a:t>close coupling (CCC)</a:t>
            </a:r>
          </a:p>
          <a:p>
            <a:pPr lvl="2">
              <a:lnSpc>
                <a:spcPct val="120000"/>
              </a:lnSpc>
            </a:pPr>
            <a:r>
              <a:rPr lang="en-US" sz="2800" dirty="0"/>
              <a:t>Exterior complex </a:t>
            </a:r>
            <a:r>
              <a:rPr lang="en-US" sz="2800" dirty="0" smtClean="0"/>
              <a:t>scaling </a:t>
            </a:r>
            <a:r>
              <a:rPr lang="en-US" sz="2800" dirty="0"/>
              <a:t>(ECS</a:t>
            </a:r>
            <a:r>
              <a:rPr lang="en-US" sz="2800" dirty="0" smtClean="0"/>
              <a:t>) </a:t>
            </a:r>
          </a:p>
          <a:p>
            <a:pPr>
              <a:lnSpc>
                <a:spcPct val="120000"/>
              </a:lnSpc>
            </a:pPr>
            <a:r>
              <a:rPr lang="en-US" sz="3400" dirty="0" err="1" smtClean="0">
                <a:solidFill>
                  <a:srgbClr val="6600FF"/>
                </a:solidFill>
              </a:rPr>
              <a:t>Collisional-radiative</a:t>
            </a:r>
            <a:r>
              <a:rPr lang="en-US" sz="3400" dirty="0" smtClean="0">
                <a:solidFill>
                  <a:srgbClr val="6600FF"/>
                </a:solidFill>
              </a:rPr>
              <a:t> codes from ADAS</a:t>
            </a:r>
          </a:p>
          <a:p>
            <a:pPr lvl="2" eaLnBrk="1" hangingPunct="1">
              <a:lnSpc>
                <a:spcPct val="80000"/>
              </a:lnSpc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6248400" y="1447800"/>
            <a:ext cx="2362200" cy="1219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Cross sections/ rate </a:t>
            </a:r>
            <a:r>
              <a:rPr lang="en-US" sz="2400" dirty="0" err="1" smtClean="0">
                <a:solidFill>
                  <a:srgbClr val="FF0000"/>
                </a:solidFill>
              </a:rPr>
              <a:t>coef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3505200"/>
            <a:ext cx="2133600" cy="990600"/>
          </a:xfrm>
          <a:prstGeom prst="rect">
            <a:avLst/>
          </a:prstGeom>
          <a:solidFill>
            <a:srgbClr val="92D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GCR coefficients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7239000" y="28194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239000" y="45720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172200" y="5334000"/>
            <a:ext cx="2590800" cy="8382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170D43"/>
                </a:solidFill>
              </a:rPr>
              <a:t>Plasma transport codes</a:t>
            </a:r>
            <a:endParaRPr lang="en-US" sz="2400" dirty="0">
              <a:solidFill>
                <a:srgbClr val="170D4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58200" y="2438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{T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}</a:t>
            </a:r>
            <a:endParaRPr lang="en-US" sz="2400" baseline="-25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8153400" y="25146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077200" y="44958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{N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}</a:t>
            </a:r>
            <a:endParaRPr lang="en-US" sz="2400" baseline="-25000" dirty="0" smtClean="0"/>
          </a:p>
          <a:p>
            <a:endParaRPr lang="en-US" sz="24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848600" y="44958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219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Generalized </a:t>
            </a:r>
            <a:r>
              <a:rPr lang="en-US" sz="3600" b="1" u="sng" dirty="0" err="1" smtClean="0"/>
              <a:t>collisional-radiative</a:t>
            </a:r>
            <a:r>
              <a:rPr lang="en-US" sz="3600" b="1" u="sng" dirty="0" smtClean="0"/>
              <a:t>  </a:t>
            </a:r>
            <a:br>
              <a:rPr lang="en-US" sz="3600" b="1" u="sng" dirty="0" smtClean="0"/>
            </a:br>
            <a:r>
              <a:rPr lang="en-US" sz="3600" b="1" u="sng" dirty="0" smtClean="0"/>
              <a:t>(GCR) coefficients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Effective ionization rates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Effective recombination rates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Total Line Power Loss</a:t>
            </a:r>
          </a:p>
          <a:p>
            <a:pPr eaLnBrk="1" hangingPunct="1"/>
            <a:endParaRPr lang="en-US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911850" y="44196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11850" y="42672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59650" y="22860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59650" y="27432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59650" y="21336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911850" y="36576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11850" y="3505200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2" name="TextBox 18"/>
          <p:cNvSpPr txBox="1">
            <a:spLocks noChangeArrowheads="1"/>
          </p:cNvSpPr>
          <p:nvPr/>
        </p:nvSpPr>
        <p:spPr bwMode="auto">
          <a:xfrm>
            <a:off x="7021513" y="424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</a:t>
            </a:r>
            <a:endParaRPr lang="en-US"/>
          </a:p>
        </p:txBody>
      </p:sp>
      <p:sp>
        <p:nvSpPr>
          <p:cNvPr id="63503" name="TextBox 19"/>
          <p:cNvSpPr txBox="1">
            <a:spLocks noChangeArrowheads="1"/>
          </p:cNvSpPr>
          <p:nvPr/>
        </p:nvSpPr>
        <p:spPr bwMode="auto">
          <a:xfrm>
            <a:off x="8610600" y="25146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ym typeface="Symbol" pitchFamily="18" charset="2"/>
              </a:rPr>
              <a:t></a:t>
            </a:r>
            <a:endParaRPr lang="en-US" dirty="0"/>
          </a:p>
        </p:txBody>
      </p:sp>
      <p:sp>
        <p:nvSpPr>
          <p:cNvPr id="63504" name="TextBox 20"/>
          <p:cNvSpPr txBox="1">
            <a:spLocks noChangeArrowheads="1"/>
          </p:cNvSpPr>
          <p:nvPr/>
        </p:nvSpPr>
        <p:spPr bwMode="auto">
          <a:xfrm>
            <a:off x="7023100" y="3532188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i</a:t>
            </a:r>
            <a:endParaRPr lang="en-US"/>
          </a:p>
        </p:txBody>
      </p:sp>
      <p:sp>
        <p:nvSpPr>
          <p:cNvPr id="63505" name="TextBox 21"/>
          <p:cNvSpPr txBox="1">
            <a:spLocks noChangeArrowheads="1"/>
          </p:cNvSpPr>
          <p:nvPr/>
        </p:nvSpPr>
        <p:spPr bwMode="auto">
          <a:xfrm>
            <a:off x="7027863" y="3222625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j</a:t>
            </a:r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6635750" y="3009900"/>
            <a:ext cx="16764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7" name="TextBox 18"/>
          <p:cNvSpPr txBox="1">
            <a:spLocks noChangeArrowheads="1"/>
          </p:cNvSpPr>
          <p:nvPr/>
        </p:nvSpPr>
        <p:spPr bwMode="auto">
          <a:xfrm>
            <a:off x="7031038" y="39782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Symbol" pitchFamily="18" charset="2"/>
              </a:rPr>
              <a:t>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6248400" y="4038600"/>
            <a:ext cx="762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6401594" y="3580606"/>
            <a:ext cx="1524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6858000" y="2743200"/>
            <a:ext cx="7620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86400" y="1371600"/>
            <a:ext cx="1624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Ionization rates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715000" y="1752600"/>
            <a:ext cx="11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 matrix </a:t>
            </a:r>
          </a:p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00200" y="6248400"/>
            <a:ext cx="217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j-&gt;k transition energy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67200" y="6019800"/>
            <a:ext cx="1587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spontaneous</a:t>
            </a:r>
          </a:p>
          <a:p>
            <a:r>
              <a:rPr lang="en-US" dirty="0" smtClean="0"/>
              <a:t>emission rates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105400" y="5410200"/>
            <a:ext cx="1150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excitation </a:t>
            </a:r>
          </a:p>
          <a:p>
            <a:pPr algn="ctr"/>
            <a:r>
              <a:rPr lang="en-US" dirty="0" smtClean="0"/>
              <a:t>rates</a:t>
            </a:r>
            <a:endParaRPr lang="en-US" dirty="0"/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81400"/>
            <a:ext cx="3962400" cy="88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418454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590800" y="1600200"/>
            <a:ext cx="2895600" cy="609600"/>
          </a:xfrm>
          <a:prstGeom prst="straightConnector1">
            <a:avLst/>
          </a:prstGeom>
          <a:ln w="127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3581400" y="1600200"/>
            <a:ext cx="1981200" cy="685800"/>
          </a:xfrm>
          <a:prstGeom prst="straightConnector1">
            <a:avLst/>
          </a:prstGeom>
          <a:ln w="127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4953000" y="2057400"/>
            <a:ext cx="685800" cy="210234"/>
          </a:xfrm>
          <a:prstGeom prst="straightConnector1">
            <a:avLst/>
          </a:prstGeom>
          <a:ln w="127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4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257801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" name="Straight Arrow Connector 42"/>
          <p:cNvCxnSpPr/>
          <p:nvPr/>
        </p:nvCxnSpPr>
        <p:spPr>
          <a:xfrm rot="5400000" flipH="1" flipV="1">
            <a:off x="2401094" y="6057106"/>
            <a:ext cx="532606" cy="794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3352800" y="5791200"/>
            <a:ext cx="990600" cy="5334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4114800" y="5638800"/>
            <a:ext cx="990600" cy="1588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 flipV="1">
            <a:off x="4686300" y="4305300"/>
            <a:ext cx="609600" cy="2286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2819400" y="4114800"/>
            <a:ext cx="2286000" cy="6858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029200" y="4648200"/>
            <a:ext cx="116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RR and DR</a:t>
            </a:r>
          </a:p>
          <a:p>
            <a:r>
              <a:rPr lang="en-US" dirty="0" smtClean="0"/>
              <a:t>rates</a:t>
            </a:r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352800"/>
            <a:ext cx="51288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2819400"/>
            <a:ext cx="50059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019800" y="289560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</a:t>
            </a:r>
            <a:r>
              <a:rPr lang="en-US" sz="2400" baseline="30000" dirty="0" err="1" smtClean="0"/>
              <a:t>q</a:t>
            </a:r>
            <a:r>
              <a:rPr lang="en-US" sz="2400" baseline="30000" dirty="0" smtClean="0"/>
              <a:t>+</a:t>
            </a:r>
            <a:endParaRPr lang="en-US" sz="2400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7696200" y="167640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30000" dirty="0" smtClean="0"/>
              <a:t>(q+1)+</a:t>
            </a:r>
            <a:endParaRPr lang="en-US" sz="24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/>
              <a:t>Effective ionization rate coefficient </a:t>
            </a:r>
            <a:r>
              <a:rPr lang="en-US" sz="3600" b="1" u="sng" dirty="0" err="1" smtClean="0"/>
              <a:t>vs</a:t>
            </a:r>
            <a:r>
              <a:rPr lang="en-US" sz="3600" b="1" u="sng" dirty="0" smtClean="0"/>
              <a:t> density and electron temperature</a:t>
            </a:r>
            <a:endParaRPr lang="en-US" sz="3600" b="1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IAEA A+M Data, Nov 18-20, 2009</a:t>
            </a:r>
            <a:endParaRPr lang="en-US" dirty="0"/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7391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5029200" y="28194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Density dependence comes in through the role of ionization from excited states.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62600" y="6096000"/>
            <a:ext cx="3381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Loch et al., ADNDT, 92 813 (2006)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447800"/>
            <a:ext cx="384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Elements, Processes and Methods</a:t>
            </a:r>
            <a:endParaRPr lang="en-US" sz="3600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1534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62058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Elements/Proc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Excitation (n&lt;=5)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Ionization</a:t>
                      </a:r>
                    </a:p>
                    <a:p>
                      <a:pPr algn="ctr"/>
                      <a:r>
                        <a:rPr lang="en-US" dirty="0" smtClean="0"/>
                        <a:t>(n&lt;=2)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TDCC, RMPS, CCC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TDCC, RMPS, CCC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TDCC, RMPS, CCC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isonuclear</a:t>
                      </a:r>
                      <a:r>
                        <a:rPr lang="en-US" baseline="0" dirty="0" smtClean="0"/>
                        <a:t>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TDCC, RMPS, CCC, ECIP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 </a:t>
                      </a:r>
                      <a:r>
                        <a:rPr lang="en-US" baseline="0" dirty="0" err="1" smtClean="0"/>
                        <a:t>isonuclear</a:t>
                      </a:r>
                      <a:r>
                        <a:rPr lang="en-US" baseline="0" dirty="0" smtClean="0"/>
                        <a:t>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TDCC, RMPS, CCC, ECIP,</a:t>
                      </a:r>
                      <a:r>
                        <a:rPr lang="en-US" baseline="0" dirty="0" smtClean="0"/>
                        <a:t> DW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  <a:tr h="5716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  </a:t>
                      </a:r>
                      <a:r>
                        <a:rPr lang="en-US" baseline="0" dirty="0" err="1" smtClean="0"/>
                        <a:t>isonuclear</a:t>
                      </a:r>
                      <a:r>
                        <a:rPr lang="en-US" baseline="0" dirty="0" smtClean="0"/>
                        <a:t>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TDCC, RMPS, CCC, ECIP,</a:t>
                      </a:r>
                      <a:r>
                        <a:rPr lang="en-US" baseline="0" dirty="0" smtClean="0"/>
                        <a:t> DW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2514600" y="5334000"/>
            <a:ext cx="838200" cy="381000"/>
          </a:xfrm>
          <a:prstGeom prst="downArrow">
            <a:avLst/>
          </a:prstGeom>
          <a:solidFill>
            <a:srgbClr val="170D43"/>
          </a:solidFill>
          <a:ln>
            <a:solidFill>
              <a:srgbClr val="170D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33600" y="5715000"/>
            <a:ext cx="1604927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In good shape, </a:t>
            </a:r>
          </a:p>
          <a:p>
            <a:pPr algn="ctr"/>
            <a:r>
              <a:rPr lang="en-US" sz="1600" dirty="0" smtClean="0"/>
              <a:t>agrees</a:t>
            </a:r>
          </a:p>
          <a:p>
            <a:pPr algn="ctr"/>
            <a:r>
              <a:rPr lang="en-US" sz="1600" dirty="0" smtClean="0"/>
              <a:t>with CCC &amp; TDCC</a:t>
            </a:r>
            <a:endParaRPr lang="en-US" sz="1600" dirty="0"/>
          </a:p>
        </p:txBody>
      </p:sp>
      <p:sp>
        <p:nvSpPr>
          <p:cNvPr id="11" name="Down Arrow 10"/>
          <p:cNvSpPr/>
          <p:nvPr/>
        </p:nvSpPr>
        <p:spPr>
          <a:xfrm>
            <a:off x="4267200" y="5486400"/>
            <a:ext cx="685800" cy="381000"/>
          </a:xfrm>
          <a:prstGeom prst="downArrow">
            <a:avLst>
              <a:gd name="adj1" fmla="val 50000"/>
              <a:gd name="adj2" fmla="val 52500"/>
            </a:avLst>
          </a:prstGeom>
          <a:solidFill>
            <a:srgbClr val="170D43"/>
          </a:solidFill>
          <a:ln>
            <a:solidFill>
              <a:srgbClr val="170D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86200" y="5867400"/>
            <a:ext cx="1449628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In good shape 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6057900" y="5524500"/>
            <a:ext cx="381000" cy="0"/>
          </a:xfrm>
          <a:prstGeom prst="line">
            <a:avLst/>
          </a:prstGeom>
          <a:ln w="28575">
            <a:solidFill>
              <a:srgbClr val="170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715000"/>
            <a:ext cx="1600200" cy="0"/>
          </a:xfrm>
          <a:prstGeom prst="line">
            <a:avLst/>
          </a:prstGeom>
          <a:ln w="28575">
            <a:solidFill>
              <a:srgbClr val="170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7658100" y="5524500"/>
            <a:ext cx="381000" cy="0"/>
          </a:xfrm>
          <a:prstGeom prst="line">
            <a:avLst/>
          </a:prstGeom>
          <a:ln w="28575">
            <a:solidFill>
              <a:srgbClr val="170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971506" y="5828506"/>
            <a:ext cx="228600" cy="1588"/>
          </a:xfrm>
          <a:prstGeom prst="straightConnector1">
            <a:avLst/>
          </a:prstGeom>
          <a:ln w="38100">
            <a:solidFill>
              <a:srgbClr val="170D4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67400" y="5943600"/>
            <a:ext cx="252515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 good shape, compare well with expt.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dirty="0" smtClean="0"/>
              <a:t>Measurements of Li ionization rates at DIII-D</a:t>
            </a:r>
          </a:p>
        </p:txBody>
      </p:sp>
      <p:pic>
        <p:nvPicPr>
          <p:cNvPr id="66563" name="Picture 3" descr="li_gcr_diii-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47800"/>
            <a:ext cx="44958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4648200" y="59436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i="1" dirty="0" err="1"/>
              <a:t>Allain</a:t>
            </a:r>
            <a:r>
              <a:rPr lang="en-US" i="1" dirty="0"/>
              <a:t> et al., </a:t>
            </a:r>
            <a:r>
              <a:rPr lang="en-US" i="1" dirty="0" err="1"/>
              <a:t>Nucl</a:t>
            </a:r>
            <a:r>
              <a:rPr lang="en-US" i="1" dirty="0"/>
              <a:t>. Fusion, </a:t>
            </a:r>
            <a:r>
              <a:rPr lang="en-US" b="1" i="1" dirty="0"/>
              <a:t>44 </a:t>
            </a:r>
            <a:r>
              <a:rPr lang="en-US" i="1" dirty="0"/>
              <a:t> 655 (2004)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86600" y="2286000"/>
            <a:ext cx="1420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ground 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ground + excited states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1295400"/>
            <a:ext cx="4038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Plasma transport studies on the DIII-D </a:t>
            </a:r>
            <a:r>
              <a:rPr lang="en-US" dirty="0" err="1" smtClean="0"/>
              <a:t>tokamak</a:t>
            </a:r>
            <a:r>
              <a:rPr lang="en-US" dirty="0" smtClean="0"/>
              <a:t> measured the density dependent ionization rate to be more than an order of magnitude larger than the ground Li.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For moderate densities plasma (10</a:t>
            </a:r>
            <a:r>
              <a:rPr lang="en-US" baseline="30000" dirty="0" smtClean="0"/>
              <a:t>10</a:t>
            </a:r>
            <a:r>
              <a:rPr lang="en-US" dirty="0" smtClean="0"/>
              <a:t> –</a:t>
            </a:r>
          </a:p>
          <a:p>
            <a:r>
              <a:rPr lang="en-US" dirty="0" smtClean="0"/>
              <a:t>10</a:t>
            </a:r>
            <a:r>
              <a:rPr lang="en-US" baseline="30000" dirty="0" smtClean="0"/>
              <a:t>15</a:t>
            </a:r>
            <a:r>
              <a:rPr lang="en-US" dirty="0" smtClean="0"/>
              <a:t> cm</a:t>
            </a:r>
            <a:r>
              <a:rPr lang="en-US" baseline="30000" dirty="0" smtClean="0"/>
              <a:t>-3</a:t>
            </a:r>
            <a:r>
              <a:rPr lang="en-US" dirty="0" smtClean="0"/>
              <a:t>), ionization from excited states (ES) may be significant.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4953000"/>
          <a:ext cx="1752600" cy="1179635"/>
        </p:xfrm>
        <a:graphic>
          <a:graphicData uri="http://schemas.openxmlformats.org/presentationml/2006/ole">
            <p:oleObj spid="_x0000_s104450" name="Equation" r:id="rId3" imgW="0" imgH="0" progId="Equation.3">
              <p:embed/>
            </p:oleObj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GCR data</a:t>
            </a:r>
            <a:endParaRPr lang="en-US" sz="3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71600" y="1371600"/>
            <a:ext cx="6629400" cy="457200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 &amp; He 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Plasma Phys. Control. Fusion,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105006 (2009)</a:t>
            </a:r>
          </a:p>
          <a:p>
            <a:pPr marL="342900" lvl="1" indent="-342900">
              <a:buNone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ADNDT,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92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813 (2006)</a:t>
            </a:r>
          </a:p>
          <a:p>
            <a:pPr marL="342900" lvl="1" indent="-3429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Be: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Loch et al., ADNDT,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94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257 (2008)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B:  we have all the fundamental data, just needs GCR processing.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C: needs C+ and C excitation and some ionization cross section data.  </a:t>
            </a: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en-US" sz="2000" i="1" dirty="0" smtClean="0"/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en-US" sz="2000" i="1" dirty="0" smtClean="0"/>
          </a:p>
          <a:p>
            <a:pPr>
              <a:lnSpc>
                <a:spcPct val="150000"/>
              </a:lnSpc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Boron </a:t>
            </a:r>
            <a:r>
              <a:rPr lang="en-US" sz="3600" b="1" u="sng" dirty="0" err="1" smtClean="0"/>
              <a:t>isonuclear</a:t>
            </a:r>
            <a:r>
              <a:rPr lang="en-US" sz="3600" b="1" u="sng" dirty="0" smtClean="0"/>
              <a:t> sequence data source</a:t>
            </a:r>
            <a:endParaRPr lang="en-US" sz="3600" b="1" u="sng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9144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u="sng" dirty="0" err="1" smtClean="0">
                <a:latin typeface="Arial" pitchFamily="34" charset="0"/>
                <a:cs typeface="Arial" pitchFamily="34" charset="0"/>
              </a:rPr>
              <a:t>Dielectronic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 Recombination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4+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Badnell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447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389 (2006)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Bautista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466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755 (2007)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Colgan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417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1183 (2004)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Colgan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Astron. </a:t>
            </a:r>
            <a:r>
              <a:rPr lang="en-US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412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597 (2003)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Excitation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4+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Ballance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3707 (2003)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Ballance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(unpublished) – available at ADAS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Griffin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33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1013 (2000)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Badnell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1337 (2003)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B: 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Ballance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1131 (2007)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Ionization</a:t>
            </a:r>
          </a:p>
          <a:p>
            <a:pPr marL="800100" lvl="2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4+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RMPS+DW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Griffin  et al., 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38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L199 (2005)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CCC +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Expt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Renwick 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42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175203 (2009)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RMPS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Badnell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 &amp; Griffin.,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J. Phys. B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33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2955 (2000)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TDCC, RMPS, DW +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Expt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Berrengut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78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012704  (2008)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B: TDCC, RMPS, DW + BEB –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Berrengut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76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042704  (2007)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ES ionization for B, 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and B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Lee et al.,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Phys. Rev. A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82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042721  (2010)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GCR data production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9C44-DDE7-433A-ADEF-D82CD533CD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11638</TotalTime>
  <Words>1369</Words>
  <Application>Microsoft Office PowerPoint</Application>
  <PresentationFormat>On-screen Show (4:3)</PresentationFormat>
  <Paragraphs>216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Atomic Data for  Light Species Population Modeling   </vt:lpstr>
      <vt:lpstr>Overview</vt:lpstr>
      <vt:lpstr>Theoretical methods</vt:lpstr>
      <vt:lpstr>Generalized collisional-radiative   (GCR) coefficients</vt:lpstr>
      <vt:lpstr>Effective ionization rate coefficient vs density and electron temperature</vt:lpstr>
      <vt:lpstr>Elements, Processes and Methods</vt:lpstr>
      <vt:lpstr>Measurements of Li ionization rates at DIII-D</vt:lpstr>
      <vt:lpstr>GCR data</vt:lpstr>
      <vt:lpstr>Boron isonuclear sequence data source</vt:lpstr>
      <vt:lpstr>Excited states ionization of neutral Boron</vt:lpstr>
      <vt:lpstr>Bundled-n of ionization data for B, B+ and B2+</vt:lpstr>
      <vt:lpstr>Carbon isonuclear sequence data source</vt:lpstr>
      <vt:lpstr>Present status of GCR data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</dc:title>
  <dc:creator>TGL0002</dc:creator>
  <cp:lastModifiedBy>Allison101</cp:lastModifiedBy>
  <cp:revision>1444</cp:revision>
  <dcterms:created xsi:type="dcterms:W3CDTF">2009-11-12T02:06:17Z</dcterms:created>
  <dcterms:modified xsi:type="dcterms:W3CDTF">2011-10-06T13:15:48Z</dcterms:modified>
</cp:coreProperties>
</file>