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9"/>
  </p:notesMasterIdLst>
  <p:sldIdLst>
    <p:sldId id="256" r:id="rId2"/>
    <p:sldId id="295" r:id="rId3"/>
    <p:sldId id="257" r:id="rId4"/>
    <p:sldId id="297" r:id="rId5"/>
    <p:sldId id="261" r:id="rId6"/>
    <p:sldId id="278" r:id="rId7"/>
    <p:sldId id="262" r:id="rId8"/>
    <p:sldId id="264" r:id="rId9"/>
    <p:sldId id="267" r:id="rId10"/>
    <p:sldId id="276" r:id="rId11"/>
    <p:sldId id="269" r:id="rId12"/>
    <p:sldId id="271" r:id="rId13"/>
    <p:sldId id="291" r:id="rId14"/>
    <p:sldId id="272" r:id="rId15"/>
    <p:sldId id="289" r:id="rId16"/>
    <p:sldId id="284" r:id="rId17"/>
    <p:sldId id="296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BF010"/>
    <a:srgbClr val="BB6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 snapToGrid="0">
      <p:cViewPr varScale="1">
        <p:scale>
          <a:sx n="89" d="100"/>
          <a:sy n="89" d="100"/>
        </p:scale>
        <p:origin x="-98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7526271-E665-47C2-A937-B76BC317293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68F7ED-B757-4FB8-8AB3-E14E54FF4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5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25DF0E9-1906-4BD5-BA4D-C86993898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873A-23D7-4AA2-AF91-AB1F737B0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724-ADB9-42D1-8584-C2E1E783E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2511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C0C8-03FF-48FB-A76C-CFC1FB680C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ttp://www-i.nist.gov/admin/pba/identifiers/new_ident_8_07/nistident_flright_150ppi.b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016751"/>
            <a:ext cx="1828800" cy="84124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7996-9DC2-4950-80AC-EF2124BA3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D5F5-F112-45BB-AC72-50CADEDE12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http://www-i.nist.gov/admin/pba/identifiers/new_ident_8_07/nistident_flright_150ppi.b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016751"/>
            <a:ext cx="1828800" cy="84124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261738-1279-4D24-8E57-28AD4517A9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pic>
        <p:nvPicPr>
          <p:cNvPr id="10" name="Picture 9" descr="http://www-i.nist.gov/admin/pba/identifiers/new_ident_8_07/nistident_flright_150ppi.b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016751"/>
            <a:ext cx="1828800" cy="84124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C7E2C9-07EB-4E77-815C-3D8DBB18F7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http://www-i.nist.gov/admin/pba/identifiers/new_ident_8_07/nistident_flright_150ppi.b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016751"/>
            <a:ext cx="1828800" cy="84124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0CFD-F5D1-4E6C-B8AA-C2D8CDA4A5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http://www-i.nist.gov/admin/pba/identifiers/new_ident_8_07/nistident_flright_150ppi.b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016751"/>
            <a:ext cx="1828800" cy="84124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45DD-6DB1-4CC5-A2D0-26C10A92E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80E7-0EC3-4FFD-9401-96E180E70D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94A19B2-B49F-40D0-9CC6-ACF3D1A8B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90546"/>
            <a:ext cx="8458200" cy="27130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Collisional-Radiative Modeling of </a:t>
            </a:r>
            <a:b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CBF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EBIT Spectra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High-Z Ions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6477000" cy="1752600"/>
          </a:xfrm>
        </p:spPr>
        <p:txBody>
          <a:bodyPr/>
          <a:lstStyle/>
          <a:p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</a:rPr>
              <a:t>Yuri Ralchenko</a:t>
            </a:r>
          </a:p>
          <a:p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National Institute of Standards and Technology</a:t>
            </a:r>
          </a:p>
          <a:p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Gaithersburg, MD 20899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1892" y="5334000"/>
            <a:ext cx="3818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ADAS Workshop, October 6-8 2011</a:t>
            </a:r>
            <a:endParaRPr lang="en-US" dirty="0"/>
          </a:p>
        </p:txBody>
      </p:sp>
      <p:pic>
        <p:nvPicPr>
          <p:cNvPr id="6" name="Picture 5" descr="http://www-i.nist.gov/admin/pba/identifiers/new_ident_8_07/nistident_flright_150pp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791200"/>
            <a:ext cx="1828800" cy="841249"/>
          </a:xfrm>
          <a:prstGeom prst="rect">
            <a:avLst/>
          </a:prstGeom>
          <a:noFill/>
        </p:spPr>
      </p:pic>
      <p:pic>
        <p:nvPicPr>
          <p:cNvPr id="7" name="Picture 6" descr="DOC_LOGO_1X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5788550"/>
            <a:ext cx="840294" cy="8339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0687" y="6019137"/>
            <a:ext cx="4887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Supported in part by the Office of Fusion Energy Sciences, </a:t>
            </a:r>
          </a:p>
          <a:p>
            <a:r>
              <a:rPr lang="en-US" sz="1400" dirty="0" smtClean="0"/>
              <a:t>U.S. Department of Energy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3833"/>
            <a:ext cx="7772400" cy="9144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Na-like doublet in highly-charged 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238416"/>
            <a:ext cx="36861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 descr="D_split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50196" y="1908312"/>
            <a:ext cx="5534030" cy="4114800"/>
          </a:xfrm>
          <a:ln w="28575">
            <a:solidFill>
              <a:srgbClr val="FFC000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867488" y="4080876"/>
            <a:ext cx="10668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66800" y="48768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66800" y="49530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6800" y="60960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762000" y="54864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876300" y="5524500"/>
            <a:ext cx="1143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712103" y="2896263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47800" y="5410200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914400" y="5181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8128221" y="283265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69087" y="419961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193404" y="4017397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4442" y="562157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5890 Å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89043" y="509678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5896 Å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98944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D-doublet in Na-like W, </a:t>
            </a:r>
            <a:r>
              <a:rPr lang="en-US" dirty="0" err="1" smtClean="0"/>
              <a:t>Hf</a:t>
            </a:r>
            <a:r>
              <a:rPr lang="en-US" dirty="0" smtClean="0"/>
              <a:t>, Ta, and Au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689" y="1455086"/>
            <a:ext cx="6791354" cy="520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66202" y="1916466"/>
            <a:ext cx="20441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J.D. </a:t>
            </a:r>
            <a:r>
              <a:rPr lang="en-US" sz="1800" dirty="0" err="1" smtClean="0"/>
              <a:t>Gillaspy</a:t>
            </a:r>
            <a:r>
              <a:rPr lang="en-US" sz="1800" dirty="0" smtClean="0"/>
              <a:t> et al</a:t>
            </a:r>
            <a:r>
              <a:rPr lang="en-US" sz="1800" i="1" dirty="0" smtClean="0"/>
              <a:t>,</a:t>
            </a:r>
          </a:p>
          <a:p>
            <a:r>
              <a:rPr lang="en-US" sz="1800" i="1" dirty="0" smtClean="0"/>
              <a:t>Phys. Rev. A</a:t>
            </a:r>
            <a:r>
              <a:rPr lang="en-US" sz="1800" dirty="0" smtClean="0"/>
              <a:t> </a:t>
            </a:r>
            <a:r>
              <a:rPr lang="en-US" sz="1800" b="1" dirty="0" smtClean="0"/>
              <a:t>80</a:t>
            </a:r>
            <a:r>
              <a:rPr lang="en-US" sz="1800" dirty="0" smtClean="0"/>
              <a:t>, </a:t>
            </a:r>
          </a:p>
          <a:p>
            <a:r>
              <a:rPr lang="en-US" sz="1800" dirty="0" smtClean="0"/>
              <a:t>010501 (2009)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731549" y="4349363"/>
            <a:ext cx="2313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Calculated spectrum</a:t>
            </a:r>
          </a:p>
          <a:p>
            <a:r>
              <a:rPr lang="en-US" dirty="0" smtClean="0"/>
              <a:t>is convolved with the</a:t>
            </a:r>
          </a:p>
          <a:p>
            <a:r>
              <a:rPr lang="en-US" dirty="0" smtClean="0"/>
              <a:t>spectrometer</a:t>
            </a:r>
          </a:p>
          <a:p>
            <a:r>
              <a:rPr lang="en-US" dirty="0" smtClean="0"/>
              <a:t>efficiency curve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3602" y="3361615"/>
            <a:ext cx="182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E</a:t>
            </a:r>
            <a:r>
              <a:rPr lang="en-US" sz="2400" b="1" baseline="-25000" dirty="0" err="1" smtClean="0">
                <a:solidFill>
                  <a:srgbClr val="C00000"/>
                </a:solidFill>
              </a:rPr>
              <a:t>b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 12 keV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05" y="475090"/>
            <a:ext cx="8229600" cy="1069848"/>
          </a:xfrm>
        </p:spPr>
        <p:txBody>
          <a:bodyPr/>
          <a:lstStyle/>
          <a:p>
            <a:r>
              <a:rPr lang="en-US" dirty="0" smtClean="0"/>
              <a:t>(Only!) M1 Lines in 3d</a:t>
            </a:r>
            <a:r>
              <a:rPr lang="en-US" baseline="30000" dirty="0" smtClean="0"/>
              <a:t>n</a:t>
            </a:r>
            <a:r>
              <a:rPr lang="en-US" dirty="0" smtClean="0"/>
              <a:t> Ions of W</a:t>
            </a:r>
            <a:endParaRPr lang="en-US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6407"/>
            <a:ext cx="3886057" cy="502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1626" y="6280557"/>
            <a:ext cx="4291624" cy="307777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Yu.Ralchenko</a:t>
            </a:r>
            <a:r>
              <a:rPr lang="en-US" sz="1400" dirty="0" smtClean="0"/>
              <a:t> et al, </a:t>
            </a:r>
            <a:r>
              <a:rPr lang="en-US" sz="1400" i="1" dirty="0" smtClean="0"/>
              <a:t>Phys. Rev. A</a:t>
            </a:r>
            <a:r>
              <a:rPr lang="en-US" sz="1400" dirty="0" smtClean="0"/>
              <a:t> 83, 032517 (2011)</a:t>
            </a:r>
            <a:endParaRPr lang="en-US" sz="1400" dirty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438" y="1262270"/>
            <a:ext cx="3886057" cy="502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6842097" y="1852656"/>
            <a:ext cx="2166731" cy="29578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Co 3d</a:t>
            </a:r>
            <a:r>
              <a:rPr kumimoji="0" lang="en-US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9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	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4180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eV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Fe 3d</a:t>
            </a:r>
            <a:r>
              <a:rPr kumimoji="0" lang="en-US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8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	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4309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eV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Mn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3d</a:t>
            </a:r>
            <a:r>
              <a:rPr kumimoji="0" lang="en-US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7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	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4445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eV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Cr 3d</a:t>
            </a:r>
            <a:r>
              <a:rPr kumimoji="0" lang="en-US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6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	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4578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eV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V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3d</a:t>
            </a:r>
            <a:r>
              <a:rPr kumimoji="0" lang="en-US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5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	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4709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eV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Ti 3d</a:t>
            </a:r>
            <a:r>
              <a:rPr kumimoji="0" lang="en-US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4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	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4927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eV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Sc 3d</a:t>
            </a:r>
            <a:r>
              <a:rPr kumimoji="0" lang="en-US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3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	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5062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eV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Ca 3d</a:t>
            </a:r>
            <a:r>
              <a:rPr kumimoji="0" lang="en-US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2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	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5209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eV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K  3d	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5347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eV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92" y="650019"/>
            <a:ext cx="8229600" cy="1069848"/>
          </a:xfrm>
        </p:spPr>
        <p:txBody>
          <a:bodyPr/>
          <a:lstStyle/>
          <a:p>
            <a:r>
              <a:rPr lang="en-US" dirty="0" smtClean="0"/>
              <a:t>Level grouping</a:t>
            </a:r>
            <a:endParaRPr lang="en-US" dirty="0"/>
          </a:p>
        </p:txBody>
      </p:sp>
      <p:pic>
        <p:nvPicPr>
          <p:cNvPr id="3" name="Picture 2" descr="levels_superterm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90737"/>
            <a:ext cx="6687047" cy="516726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78621" y="2768173"/>
          <a:ext cx="2941637" cy="262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4" imgW="1739880" imgH="1549080" progId="Equation.3">
                  <p:embed/>
                </p:oleObj>
              </mc:Choice>
              <mc:Fallback>
                <p:oleObj name="Equation" r:id="rId4" imgW="1739880" imgH="1549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8621" y="2768173"/>
                        <a:ext cx="2941637" cy="2624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46643" y="1319916"/>
            <a:ext cx="333954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Problem</a:t>
            </a:r>
            <a:r>
              <a:rPr lang="en-US" dirty="0" smtClean="0"/>
              <a:t> </a:t>
            </a:r>
          </a:p>
          <a:p>
            <a:r>
              <a:rPr lang="en-US" i="1" dirty="0" smtClean="0">
                <a:solidFill>
                  <a:srgbClr val="C00000"/>
                </a:solidFill>
              </a:rPr>
              <a:t>too many levels per ion (~10</a:t>
            </a:r>
            <a:r>
              <a:rPr lang="en-US" i="1" baseline="30000" dirty="0" smtClean="0">
                <a:solidFill>
                  <a:srgbClr val="C00000"/>
                </a:solidFill>
              </a:rPr>
              <a:t>4</a:t>
            </a:r>
            <a:r>
              <a:rPr lang="en-US" i="1" dirty="0" smtClean="0">
                <a:solidFill>
                  <a:srgbClr val="C00000"/>
                </a:solidFill>
              </a:rPr>
              <a:t>)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2992" y="2504661"/>
            <a:ext cx="2451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Consider </a:t>
            </a:r>
            <a:r>
              <a:rPr lang="en-US" sz="2400" i="1" dirty="0" smtClean="0"/>
              <a:t>3d</a:t>
            </a:r>
            <a:r>
              <a:rPr lang="en-US" sz="2400" i="1" baseline="30000" dirty="0" smtClean="0"/>
              <a:t>n-1</a:t>
            </a:r>
            <a:r>
              <a:rPr lang="en-US" sz="2400" i="1" dirty="0" smtClean="0"/>
              <a:t>kl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50943" y="5486400"/>
            <a:ext cx="211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Provides sufficiently</a:t>
            </a:r>
          </a:p>
          <a:p>
            <a:r>
              <a:rPr lang="en-US" sz="1600" dirty="0" smtClean="0"/>
              <a:t>dense representation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16" y="1001866"/>
            <a:ext cx="7315200" cy="565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95" y="618214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Theory </a:t>
            </a:r>
            <a:r>
              <a:rPr lang="en-US" dirty="0" err="1" smtClean="0"/>
              <a:t>vs</a:t>
            </a:r>
            <a:r>
              <a:rPr lang="en-US" dirty="0" smtClean="0"/>
              <a:t> Experiment (E = 5.25 keV)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91840" y="434141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80883" y="391999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35039" y="3912041"/>
            <a:ext cx="36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7112" y="453224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15122" y="411877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20353" y="469127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90052" y="46753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home\yralchen\Papers\W_ME\FIGS\level_sche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7005"/>
            <a:ext cx="6782463" cy="524099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48" y="626165"/>
            <a:ext cx="8229600" cy="1069848"/>
          </a:xfrm>
        </p:spPr>
        <p:txBody>
          <a:bodyPr/>
          <a:lstStyle/>
          <a:p>
            <a:r>
              <a:rPr lang="en-US" dirty="0" smtClean="0"/>
              <a:t>Why only M1 lines?..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93034" y="2289974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3p</a:t>
            </a:r>
            <a:r>
              <a:rPr lang="en-US" baseline="30000" dirty="0" smtClean="0"/>
              <a:t>5</a:t>
            </a:r>
            <a:r>
              <a:rPr lang="en-US" dirty="0" smtClean="0"/>
              <a:t>3d</a:t>
            </a:r>
            <a:r>
              <a:rPr lang="en-US" baseline="30000" dirty="0" smtClean="0"/>
              <a:t>n+1</a:t>
            </a:r>
            <a:r>
              <a:rPr lang="en-US" dirty="0" smtClean="0"/>
              <a:t> is too far</a:t>
            </a:r>
          </a:p>
          <a:p>
            <a:pPr marL="342900" indent="-342900">
              <a:buAutoNum type="alphaLcParenR"/>
            </a:pPr>
            <a:r>
              <a:rPr lang="en-US" dirty="0" smtClean="0"/>
              <a:t>Branching ratios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02018" y="5152445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…but allowed lines</a:t>
            </a:r>
          </a:p>
          <a:p>
            <a:r>
              <a:rPr lang="en-US" dirty="0" smtClean="0"/>
              <a:t>appear at higher densities</a:t>
            </a:r>
            <a:endParaRPr lang="en-US" dirty="0"/>
          </a:p>
        </p:txBody>
      </p:sp>
      <p:pic>
        <p:nvPicPr>
          <p:cNvPr id="7" name="Picture 6" descr="levels_superterm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0700" y="2907287"/>
            <a:ext cx="3053300" cy="2359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496" y="1051760"/>
            <a:ext cx="7040621" cy="54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51" y="626166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Density-Sensitive Ratios for Fusion Plasmas: Cr-like 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 CR modeling in EBITs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(Quasi-)</a:t>
            </a:r>
            <a:r>
              <a:rPr lang="en-US" dirty="0" err="1" smtClean="0"/>
              <a:t>Monoenergetic</a:t>
            </a:r>
            <a:r>
              <a:rPr lang="en-US" dirty="0" smtClean="0"/>
              <a:t> electrons</a:t>
            </a:r>
          </a:p>
          <a:p>
            <a:r>
              <a:rPr lang="en-US" dirty="0" smtClean="0"/>
              <a:t>Low density</a:t>
            </a:r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b</a:t>
            </a:r>
            <a:r>
              <a:rPr lang="en-US" dirty="0" smtClean="0"/>
              <a:t> ~ IP; in many cases cascades dominate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Ratios of EUV lines in highly-charged high-Z ions are rather insensitive to beam energy</a:t>
            </a:r>
          </a:p>
          <a:p>
            <a:r>
              <a:rPr lang="en-US" dirty="0" smtClean="0"/>
              <a:t>Charge exchange important for ionization balance</a:t>
            </a:r>
          </a:p>
          <a:p>
            <a:r>
              <a:rPr lang="en-US" dirty="0" smtClean="0"/>
              <a:t>CR modeling is </a:t>
            </a:r>
            <a:r>
              <a:rPr lang="en-US" dirty="0" smtClean="0"/>
              <a:t>an essential tool </a:t>
            </a:r>
            <a:r>
              <a:rPr lang="en-US" dirty="0" smtClean="0"/>
              <a:t>for reliable identification of newly measured spectral lines</a:t>
            </a:r>
          </a:p>
          <a:p>
            <a:r>
              <a:rPr lang="en-US" dirty="0" smtClean="0"/>
              <a:t>Good test for CR models to be applied in </a:t>
            </a:r>
            <a:r>
              <a:rPr lang="en-US" dirty="0" smtClean="0"/>
              <a:t>(magnetic) fusion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P87j-8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892"/>
            <a:ext cx="9144000" cy="6889892"/>
          </a:xfrm>
          <a:prstGeom prst="rect">
            <a:avLst/>
          </a:prstGeom>
        </p:spPr>
      </p:pic>
      <p:grpSp>
        <p:nvGrpSpPr>
          <p:cNvPr id="2" name="Group 8"/>
          <p:cNvGrpSpPr/>
          <p:nvPr/>
        </p:nvGrpSpPr>
        <p:grpSpPr>
          <a:xfrm>
            <a:off x="4068237" y="838200"/>
            <a:ext cx="4167863" cy="3046988"/>
            <a:chOff x="4068237" y="838200"/>
            <a:chExt cx="4167863" cy="3046988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8237" y="2500530"/>
              <a:ext cx="903735" cy="1372762"/>
            </a:xfrm>
            <a:prstGeom prst="rect">
              <a:avLst/>
            </a:prstGeom>
            <a:noFill/>
            <a:effectLst>
              <a:glow rad="101600">
                <a:schemeClr val="accent2">
                  <a:alpha val="75000"/>
                </a:schemeClr>
              </a:glow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5791200" y="838200"/>
              <a:ext cx="2444900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bg1"/>
                  </a:solidFill>
                </a:rPr>
                <a:t>Electron</a:t>
              </a:r>
            </a:p>
            <a:p>
              <a:r>
                <a:rPr lang="en-US" sz="4800" dirty="0" smtClean="0">
                  <a:solidFill>
                    <a:schemeClr val="bg1"/>
                  </a:solidFill>
                </a:rPr>
                <a:t>Beam</a:t>
              </a:r>
            </a:p>
            <a:p>
              <a:r>
                <a:rPr lang="en-US" sz="4800" dirty="0" smtClean="0">
                  <a:solidFill>
                    <a:schemeClr val="bg1"/>
                  </a:solidFill>
                </a:rPr>
                <a:t>Ion</a:t>
              </a:r>
            </a:p>
            <a:p>
              <a:r>
                <a:rPr lang="en-US" sz="4800" dirty="0" smtClean="0">
                  <a:solidFill>
                    <a:schemeClr val="bg1"/>
                  </a:solidFill>
                </a:rPr>
                <a:t>Trap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5400000">
              <a:off x="5101756" y="1927860"/>
              <a:ext cx="666584" cy="659296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0871"/>
            <a:ext cx="8229600" cy="1066800"/>
          </a:xfrm>
        </p:spPr>
        <p:txBody>
          <a:bodyPr/>
          <a:lstStyle/>
          <a:p>
            <a:r>
              <a:rPr lang="en-US" dirty="0" smtClean="0"/>
              <a:t>NIST EBIT: main characteristics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37969"/>
            <a:ext cx="4038600" cy="4525963"/>
          </a:xfrm>
        </p:spPr>
        <p:txBody>
          <a:bodyPr/>
          <a:lstStyle/>
          <a:p>
            <a:r>
              <a:rPr lang="en-US" dirty="0" smtClean="0"/>
              <a:t>Many operate, a few under construction</a:t>
            </a:r>
          </a:p>
          <a:p>
            <a:r>
              <a:rPr lang="en-US" dirty="0" smtClean="0"/>
              <a:t>“Table-top” device</a:t>
            </a:r>
          </a:p>
          <a:p>
            <a:r>
              <a:rPr lang="en-US" dirty="0" smtClean="0"/>
              <a:t>Low electron density</a:t>
            </a:r>
          </a:p>
          <a:p>
            <a:pPr lvl="1"/>
            <a:r>
              <a:rPr lang="en-US" dirty="0" smtClean="0"/>
              <a:t>N</a:t>
            </a:r>
            <a:r>
              <a:rPr lang="en-US" baseline="-25000" dirty="0" smtClean="0"/>
              <a:t>e</a:t>
            </a:r>
            <a:r>
              <a:rPr lang="en-US" dirty="0" smtClean="0"/>
              <a:t> ~ 10</a:t>
            </a:r>
            <a:r>
              <a:rPr lang="en-US" baseline="30000" dirty="0" smtClean="0"/>
              <a:t>12</a:t>
            </a:r>
            <a:r>
              <a:rPr lang="en-US" dirty="0" smtClean="0"/>
              <a:t> cm</a:t>
            </a:r>
            <a:r>
              <a:rPr lang="en-US" baseline="30000" dirty="0" smtClean="0"/>
              <a:t>-3</a:t>
            </a:r>
          </a:p>
          <a:p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Monoenergetic</a:t>
            </a:r>
            <a:r>
              <a:rPr lang="en-US" dirty="0" smtClean="0"/>
              <a:t> electrons</a:t>
            </a:r>
          </a:p>
          <a:p>
            <a:pPr lvl="1"/>
            <a:r>
              <a:rPr lang="en-US" dirty="0" err="1" smtClean="0"/>
              <a:t>E</a:t>
            </a:r>
            <a:r>
              <a:rPr lang="en-US" baseline="-25000" dirty="0" err="1" smtClean="0"/>
              <a:t>beam</a:t>
            </a:r>
            <a:r>
              <a:rPr lang="en-US" dirty="0" smtClean="0"/>
              <a:t> = 1-30 keV</a:t>
            </a:r>
          </a:p>
          <a:p>
            <a:pPr lvl="1"/>
            <a:r>
              <a:rPr lang="en-US" dirty="0" smtClean="0"/>
              <a:t>Width ~ 60 </a:t>
            </a:r>
            <a:r>
              <a:rPr lang="en-US" dirty="0" err="1" smtClean="0"/>
              <a:t>eV</a:t>
            </a:r>
            <a:endParaRPr lang="en-US" dirty="0" smtClean="0"/>
          </a:p>
          <a:p>
            <a:r>
              <a:rPr lang="en-US" dirty="0" smtClean="0"/>
              <a:t>Localized volume</a:t>
            </a:r>
          </a:p>
          <a:p>
            <a:r>
              <a:rPr lang="en-US" dirty="0" smtClean="0"/>
              <a:t>Continuous operation</a:t>
            </a:r>
          </a:p>
          <a:p>
            <a:r>
              <a:rPr lang="en-US" dirty="0" smtClean="0"/>
              <a:t>~Any ion of any element</a:t>
            </a:r>
          </a:p>
          <a:p>
            <a:r>
              <a:rPr lang="en-US" dirty="0" smtClean="0"/>
              <a:t>Effective injection of heavy ions (W, </a:t>
            </a:r>
            <a:r>
              <a:rPr lang="en-US" dirty="0" err="1" smtClean="0"/>
              <a:t>Hf</a:t>
            </a:r>
            <a:r>
              <a:rPr lang="en-US" dirty="0" smtClean="0"/>
              <a:t>, Ta, Au…)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5592" y="2313829"/>
            <a:ext cx="4772054" cy="265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processes in EBIT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Important</a:t>
            </a:r>
          </a:p>
          <a:p>
            <a:pPr lvl="1"/>
            <a:r>
              <a:rPr lang="en-US" dirty="0" smtClean="0"/>
              <a:t>Radiative</a:t>
            </a:r>
          </a:p>
          <a:p>
            <a:pPr lvl="1"/>
            <a:r>
              <a:rPr lang="en-US" dirty="0" smtClean="0"/>
              <a:t>Electron-impact excitation, </a:t>
            </a:r>
            <a:r>
              <a:rPr lang="en-US" dirty="0" err="1" smtClean="0"/>
              <a:t>deexcitation</a:t>
            </a:r>
            <a:r>
              <a:rPr lang="en-US" dirty="0" smtClean="0"/>
              <a:t>, ionization</a:t>
            </a:r>
          </a:p>
          <a:p>
            <a:pPr lvl="1"/>
            <a:r>
              <a:rPr lang="en-US" dirty="0" smtClean="0"/>
              <a:t>Radiative recombination</a:t>
            </a:r>
          </a:p>
          <a:p>
            <a:pPr lvl="1"/>
            <a:r>
              <a:rPr lang="en-US" dirty="0" smtClean="0"/>
              <a:t>Charge exchange</a:t>
            </a:r>
          </a:p>
          <a:p>
            <a:pPr lvl="2"/>
            <a:r>
              <a:rPr lang="en-US" dirty="0" smtClean="0"/>
              <a:t>Relative velocity and density of neutrals are not well known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Not so much…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Three-body recombination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Dielectronic recombination (may be accidentally important)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Collisional-Radiative Modeling of High-Z Plasmas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Non-</a:t>
            </a:r>
            <a:r>
              <a:rPr lang="en-US" u="sng" dirty="0" err="1" smtClean="0"/>
              <a:t>Maxwellian</a:t>
            </a:r>
            <a:r>
              <a:rPr lang="en-US" dirty="0" smtClean="0"/>
              <a:t> time-dependent CR code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NOMAD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Yu. Ralchenko and Y.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Maron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JQSRT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609 (2001)</a:t>
            </a:r>
          </a:p>
          <a:p>
            <a:pPr lvl="1"/>
            <a:r>
              <a:rPr lang="en-US" dirty="0" smtClean="0"/>
              <a:t>Various options for atomic data input</a:t>
            </a:r>
          </a:p>
          <a:p>
            <a:pPr lvl="1"/>
            <a:r>
              <a:rPr lang="en-US" dirty="0" smtClean="0"/>
              <a:t>Account of plasma effects</a:t>
            </a:r>
          </a:p>
          <a:p>
            <a:pPr lvl="1"/>
            <a:r>
              <a:rPr lang="en-US" dirty="0" smtClean="0"/>
              <a:t>Used for diagnostics of various plasmas (laser-produced, astrophysical, fusion, EBIT)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Atomic data from </a:t>
            </a:r>
            <a:r>
              <a:rPr lang="en-US" b="1" dirty="0" smtClean="0"/>
              <a:t>Flexible Atomic Code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M.F.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Can. J. Phys.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675 (2008)</a:t>
            </a:r>
          </a:p>
          <a:p>
            <a:pPr lvl="1"/>
            <a:r>
              <a:rPr lang="en-US" dirty="0" smtClean="0"/>
              <a:t>Relativistic model potential; Dirac equation; QED corrections</a:t>
            </a:r>
          </a:p>
          <a:p>
            <a:pPr lvl="1"/>
            <a:r>
              <a:rPr lang="en-US" dirty="0" smtClean="0"/>
              <a:t>Distorted wave approximation; Coulomb-Born</a:t>
            </a:r>
          </a:p>
          <a:p>
            <a:pPr lvl="1"/>
            <a:r>
              <a:rPr lang="en-US" dirty="0" smtClean="0"/>
              <a:t>Well suited for highly-charged high-Z ions</a:t>
            </a:r>
          </a:p>
          <a:p>
            <a:pPr lvl="1"/>
            <a:r>
              <a:rPr lang="en-US" dirty="0" smtClean="0"/>
              <a:t>Consistency: all relevant parameters in one run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76793" y="5348575"/>
            <a:ext cx="3625795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Typical model for EBIT: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7-8 ions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~10</a:t>
            </a:r>
            <a:r>
              <a:rPr lang="en-US" b="1" baseline="30000" dirty="0" smtClean="0">
                <a:solidFill>
                  <a:srgbClr val="FFC000"/>
                </a:solidFill>
              </a:rPr>
              <a:t>3</a:t>
            </a:r>
            <a:r>
              <a:rPr lang="en-US" b="1" dirty="0" smtClean="0">
                <a:solidFill>
                  <a:srgbClr val="FFC000"/>
                </a:solidFill>
              </a:rPr>
              <a:t> levels/ion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Several million transitions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318" y="459188"/>
            <a:ext cx="8607288" cy="10698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 spectra from ASDEX Upgrade tokamak (4 keV)</a:t>
            </a:r>
            <a:endParaRPr lang="en-US" sz="2800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959" y="1410032"/>
            <a:ext cx="4807332" cy="517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4921857" y="4235451"/>
            <a:ext cx="1475768" cy="122709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 flipV="1">
            <a:off x="4905954" y="2194560"/>
            <a:ext cx="1464683" cy="155194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492875" y="3697288"/>
            <a:ext cx="215315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7.93 Å in </a:t>
            </a:r>
            <a:r>
              <a:rPr lang="en-US" sz="2000" dirty="0">
                <a:solidFill>
                  <a:srgbClr val="FF0000"/>
                </a:solidFill>
              </a:rPr>
              <a:t>W</a:t>
            </a:r>
            <a:r>
              <a:rPr lang="en-US" sz="2000" baseline="30000" dirty="0">
                <a:solidFill>
                  <a:srgbClr val="FF0000"/>
                </a:solidFill>
              </a:rPr>
              <a:t>46+</a:t>
            </a:r>
          </a:p>
          <a:p>
            <a:r>
              <a:rPr lang="en-US" sz="2000" dirty="0">
                <a:solidFill>
                  <a:srgbClr val="0070C0"/>
                </a:solidFill>
              </a:rPr>
              <a:t>3d</a:t>
            </a:r>
            <a:r>
              <a:rPr lang="en-US" sz="2000" baseline="30000" dirty="0">
                <a:solidFill>
                  <a:srgbClr val="0070C0"/>
                </a:solidFill>
              </a:rPr>
              <a:t>10</a:t>
            </a:r>
            <a:r>
              <a:rPr lang="en-US" sz="2000" dirty="0">
                <a:solidFill>
                  <a:srgbClr val="0070C0"/>
                </a:solidFill>
              </a:rPr>
              <a:t>-3d</a:t>
            </a:r>
            <a:r>
              <a:rPr lang="en-US" sz="2000" baseline="30000" dirty="0">
                <a:solidFill>
                  <a:srgbClr val="0070C0"/>
                </a:solidFill>
              </a:rPr>
              <a:t>9</a:t>
            </a:r>
            <a:r>
              <a:rPr lang="en-US" sz="2000" dirty="0">
                <a:solidFill>
                  <a:srgbClr val="0070C0"/>
                </a:solidFill>
              </a:rPr>
              <a:t>4s</a:t>
            </a:r>
          </a:p>
          <a:p>
            <a:endParaRPr lang="en-US" sz="2000" dirty="0"/>
          </a:p>
          <a:p>
            <a:r>
              <a:rPr lang="en-US" sz="2000" dirty="0"/>
              <a:t>E2 line</a:t>
            </a:r>
            <a:r>
              <a:rPr lang="en-US" sz="2000" dirty="0" smtClean="0"/>
              <a:t>? M3 line?</a:t>
            </a:r>
            <a:endParaRPr lang="en-US" sz="2000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415088" y="1854200"/>
            <a:ext cx="222368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T. </a:t>
            </a:r>
            <a:r>
              <a:rPr lang="en-US" dirty="0" err="1"/>
              <a:t>Pütterich</a:t>
            </a:r>
            <a:r>
              <a:rPr lang="en-US" dirty="0"/>
              <a:t>, </a:t>
            </a:r>
          </a:p>
          <a:p>
            <a:r>
              <a:rPr lang="en-US" dirty="0"/>
              <a:t>Ph.D. thesis (2005);</a:t>
            </a:r>
          </a:p>
          <a:p>
            <a:r>
              <a:rPr lang="en-US" dirty="0"/>
              <a:t>R. </a:t>
            </a:r>
            <a:r>
              <a:rPr lang="en-US" dirty="0" err="1"/>
              <a:t>Neu</a:t>
            </a:r>
            <a:r>
              <a:rPr lang="en-US" dirty="0"/>
              <a:t> et al,</a:t>
            </a:r>
          </a:p>
          <a:p>
            <a:r>
              <a:rPr lang="en-US" dirty="0"/>
              <a:t>Nuclear Fusion </a:t>
            </a:r>
          </a:p>
          <a:p>
            <a:r>
              <a:rPr lang="en-US" b="1" dirty="0"/>
              <a:t>45,</a:t>
            </a:r>
            <a:r>
              <a:rPr lang="en-US" dirty="0"/>
              <a:t> 209 (2005)</a:t>
            </a: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H="1">
            <a:off x="4890052" y="4005263"/>
            <a:ext cx="1486936" cy="44746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4535"/>
            <a:ext cx="4663268" cy="60348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EBIT X-ray measurements (</a:t>
            </a:r>
            <a:r>
              <a:rPr lang="en-US" dirty="0" err="1" smtClean="0">
                <a:solidFill>
                  <a:srgbClr val="C00000"/>
                </a:solidFill>
              </a:rPr>
              <a:t>E</a:t>
            </a:r>
            <a:r>
              <a:rPr lang="en-US" baseline="-25000" dirty="0" err="1" smtClean="0">
                <a:solidFill>
                  <a:srgbClr val="C00000"/>
                </a:solidFill>
              </a:rPr>
              <a:t>b</a:t>
            </a:r>
            <a:r>
              <a:rPr lang="en-US" dirty="0" smtClean="0">
                <a:solidFill>
                  <a:srgbClr val="C00000"/>
                </a:solidFill>
              </a:rPr>
              <a:t> ≈ 4 keV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36374" y="175458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3-4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64958" y="1735373"/>
            <a:ext cx="127310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3d</a:t>
            </a:r>
            <a:r>
              <a:rPr lang="en-US" baseline="30000" dirty="0" smtClean="0"/>
              <a:t>10</a:t>
            </a:r>
            <a:r>
              <a:rPr lang="en-US" dirty="0" smtClean="0"/>
              <a:t>-3d</a:t>
            </a:r>
            <a:r>
              <a:rPr lang="en-US" baseline="30000" dirty="0" smtClean="0"/>
              <a:t>9</a:t>
            </a:r>
            <a:r>
              <a:rPr lang="en-US" dirty="0" smtClean="0"/>
              <a:t>4s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6849" y="6464412"/>
            <a:ext cx="3752566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Yu. Ralchenko et al, Phys. Rev.</a:t>
            </a:r>
            <a:r>
              <a:rPr lang="en-US" sz="1200" dirty="0" smtClean="0"/>
              <a:t> A </a:t>
            </a:r>
            <a:r>
              <a:rPr lang="en-US" sz="1200" b="1" dirty="0" smtClean="0"/>
              <a:t>74</a:t>
            </a:r>
            <a:r>
              <a:rPr lang="en-US" sz="1200" dirty="0" smtClean="0"/>
              <a:t>, 042514 (2006)</a:t>
            </a:r>
            <a:endParaRPr lang="en-US" sz="1200" dirty="0"/>
          </a:p>
        </p:txBody>
      </p:sp>
      <p:pic>
        <p:nvPicPr>
          <p:cNvPr id="15" name="Picture 2" descr="levels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6871" y="1789043"/>
            <a:ext cx="3795909" cy="259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633251" y="35542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M3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655241" y="316462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E2</a:t>
            </a:r>
            <a:endParaRPr lang="en-US" b="1" dirty="0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5590555" y="4691076"/>
            <a:ext cx="5778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6989984" y="4674511"/>
            <a:ext cx="57785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8389414" y="4665897"/>
            <a:ext cx="57785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980955" y="4538676"/>
            <a:ext cx="5016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>
                <a:latin typeface="Arial" charset="0"/>
              </a:rPr>
              <a:t>M1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7779814" y="4513497"/>
            <a:ext cx="5016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>
                <a:latin typeface="Arial" charset="0"/>
              </a:rPr>
              <a:t>M3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6380384" y="4522111"/>
            <a:ext cx="4635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>
                <a:latin typeface="Arial" charset="0"/>
              </a:rPr>
              <a:t>E2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5812584" y="4519613"/>
            <a:ext cx="1270000" cy="1128712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478449" y="222636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3d</a:t>
            </a:r>
            <a:r>
              <a:rPr lang="en-US" b="1" baseline="30000" dirty="0" smtClean="0">
                <a:solidFill>
                  <a:schemeClr val="accent3"/>
                </a:solidFill>
              </a:rPr>
              <a:t>9</a:t>
            </a:r>
            <a:r>
              <a:rPr lang="en-US" b="1" dirty="0" smtClean="0">
                <a:solidFill>
                  <a:schemeClr val="accent3"/>
                </a:solidFill>
              </a:rPr>
              <a:t>4s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4702" y="4861160"/>
            <a:ext cx="2941981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Line intensity: </a:t>
            </a:r>
            <a:r>
              <a:rPr lang="en-US" i="1" dirty="0" smtClean="0"/>
              <a:t>I=N·A·E</a:t>
            </a:r>
          </a:p>
          <a:p>
            <a:r>
              <a:rPr lang="en-US" i="1" dirty="0" smtClean="0"/>
              <a:t>I(E2):I(M3) = 4:3</a:t>
            </a:r>
            <a:endParaRPr lang="en-US" i="1" dirty="0"/>
          </a:p>
        </p:txBody>
      </p:sp>
      <p:sp>
        <p:nvSpPr>
          <p:cNvPr id="31" name="Explosion 1 30"/>
          <p:cNvSpPr/>
          <p:nvPr/>
        </p:nvSpPr>
        <p:spPr>
          <a:xfrm>
            <a:off x="6440556" y="3474720"/>
            <a:ext cx="174929" cy="151075"/>
          </a:xfrm>
          <a:prstGeom prst="irregularSeal1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xplosion 1 31"/>
          <p:cNvSpPr/>
          <p:nvPr/>
        </p:nvSpPr>
        <p:spPr>
          <a:xfrm>
            <a:off x="7125693" y="3857708"/>
            <a:ext cx="174929" cy="151075"/>
          </a:xfrm>
          <a:prstGeom prst="irregularSeal1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325510" y="1431235"/>
            <a:ext cx="209865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Mainly Ni-like W</a:t>
            </a:r>
            <a:r>
              <a:rPr lang="en-US" baseline="30000" dirty="0" smtClean="0"/>
              <a:t>46+</a:t>
            </a:r>
            <a:endParaRPr lang="en-US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4643562" y="3975653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3d</a:t>
            </a:r>
            <a:r>
              <a:rPr lang="en-US" b="1" baseline="30000" dirty="0" smtClean="0">
                <a:solidFill>
                  <a:schemeClr val="accent3"/>
                </a:solidFill>
              </a:rPr>
              <a:t>10</a:t>
            </a:r>
            <a:endParaRPr lang="en-US" b="1" dirty="0">
              <a:solidFill>
                <a:schemeClr val="accent3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2886326" y="2289977"/>
            <a:ext cx="238538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2337683" y="2679589"/>
            <a:ext cx="1001864" cy="15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350520" y="5719887"/>
            <a:ext cx="3480440" cy="584775"/>
          </a:xfrm>
          <a:prstGeom prst="rect">
            <a:avLst/>
          </a:prstGeom>
          <a:solidFill>
            <a:srgbClr val="C00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S. Loch et al, 2006: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Can </a:t>
            </a:r>
            <a:r>
              <a:rPr lang="en-US" sz="1600" dirty="0">
                <a:solidFill>
                  <a:schemeClr val="bg1"/>
                </a:solidFill>
              </a:rPr>
              <a:t>M3 survive in fusion plasmas</a:t>
            </a:r>
            <a:r>
              <a:rPr lang="en-US" sz="1600" dirty="0" smtClean="0">
                <a:solidFill>
                  <a:schemeClr val="bg1"/>
                </a:solidFill>
              </a:rPr>
              <a:t>?..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5670"/>
            <a:ext cx="8229600" cy="1069848"/>
          </a:xfrm>
        </p:spPr>
        <p:txBody>
          <a:bodyPr/>
          <a:lstStyle/>
          <a:p>
            <a:r>
              <a:rPr lang="en-US" dirty="0" smtClean="0"/>
              <a:t>E2/M3 ratio is sensitive to density</a:t>
            </a:r>
            <a:endParaRPr lang="en-US" dirty="0"/>
          </a:p>
        </p:txBody>
      </p:sp>
      <p:pic>
        <p:nvPicPr>
          <p:cNvPr id="3" name="Picture 3" descr="m3_and_e3"/>
          <p:cNvPicPr>
            <a:picLocks noChangeAspect="1" noChangeArrowheads="1"/>
          </p:cNvPicPr>
          <p:nvPr/>
        </p:nvPicPr>
        <p:blipFill>
          <a:blip r:embed="rId2" cstate="print"/>
          <a:srcRect l="3229" t="11372" r="8211" b="3596"/>
          <a:stretch>
            <a:fillRect/>
          </a:stretch>
        </p:blipFill>
        <p:spPr bwMode="auto">
          <a:xfrm>
            <a:off x="405071" y="1747470"/>
            <a:ext cx="3358855" cy="249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E2_to_M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4650" y="1715387"/>
            <a:ext cx="3655713" cy="265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47553" y="2133600"/>
            <a:ext cx="92204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E2+M3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68902" y="2094614"/>
            <a:ext cx="85151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E2/M3</a:t>
            </a:r>
            <a:endParaRPr 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465233" y="4691271"/>
            <a:ext cx="7110479" cy="1648198"/>
            <a:chOff x="807139" y="4691271"/>
            <a:chExt cx="7110479" cy="1648198"/>
          </a:xfrm>
        </p:grpSpPr>
        <p:sp>
          <p:nvSpPr>
            <p:cNvPr id="8" name="TextBox 7"/>
            <p:cNvSpPr txBox="1"/>
            <p:nvPr/>
          </p:nvSpPr>
          <p:spPr>
            <a:xfrm>
              <a:off x="3935566" y="5420818"/>
              <a:ext cx="3982052" cy="5847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E2 and M3 were recently resolved in </a:t>
              </a:r>
            </a:p>
            <a:p>
              <a:r>
                <a:rPr lang="en-US" sz="1600" dirty="0" err="1" smtClean="0"/>
                <a:t>Clementson</a:t>
              </a:r>
              <a:r>
                <a:rPr lang="en-US" sz="1600" dirty="0" smtClean="0"/>
                <a:t> et al, PRA </a:t>
              </a:r>
              <a:r>
                <a:rPr lang="en-US" sz="1600" b="1" dirty="0" smtClean="0"/>
                <a:t>81</a:t>
              </a:r>
              <a:r>
                <a:rPr lang="en-US" sz="1600" dirty="0" smtClean="0"/>
                <a:t>, 012505 (2010)</a:t>
              </a:r>
              <a:endParaRPr lang="en-US" sz="1600" dirty="0"/>
            </a:p>
          </p:txBody>
        </p:sp>
        <p:pic>
          <p:nvPicPr>
            <p:cNvPr id="11265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7139" y="4691271"/>
              <a:ext cx="3128427" cy="1648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</a:rPr>
              <a:t>Experiment </a:t>
            </a:r>
            <a:r>
              <a:rPr lang="en-US" sz="3200" dirty="0" err="1" smtClean="0">
                <a:effectLst/>
              </a:rPr>
              <a:t>vs</a:t>
            </a:r>
            <a:r>
              <a:rPr lang="en-US" sz="3200" dirty="0" smtClean="0">
                <a:effectLst/>
              </a:rPr>
              <a:t> theory (W, </a:t>
            </a:r>
            <a:r>
              <a:rPr lang="en-US" sz="3200" dirty="0" err="1" smtClean="0">
                <a:solidFill>
                  <a:srgbClr val="C00000"/>
                </a:solidFill>
                <a:effectLst/>
              </a:rPr>
              <a:t>E</a:t>
            </a:r>
            <a:r>
              <a:rPr lang="en-US" sz="3200" baseline="-25000" dirty="0" err="1" smtClean="0">
                <a:solidFill>
                  <a:srgbClr val="C00000"/>
                </a:solidFill>
                <a:effectLst/>
              </a:rPr>
              <a:t>beam</a:t>
            </a:r>
            <a:r>
              <a:rPr lang="en-US" sz="3200" dirty="0" smtClean="0">
                <a:solidFill>
                  <a:srgbClr val="C00000"/>
                </a:solidFill>
                <a:effectLst/>
              </a:rPr>
              <a:t> = 8.8 keV</a:t>
            </a:r>
            <a:r>
              <a:rPr lang="en-US" sz="3200" dirty="0" smtClean="0">
                <a:effectLst/>
              </a:rPr>
              <a:t>)</a:t>
            </a:r>
          </a:p>
        </p:txBody>
      </p:sp>
      <p:pic>
        <p:nvPicPr>
          <p:cNvPr id="19459" name="Picture 7" descr="fig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63" y="1631950"/>
            <a:ext cx="6435725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6574066" y="1783025"/>
            <a:ext cx="2569934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/>
              <a:t>Ions included:</a:t>
            </a:r>
          </a:p>
          <a:p>
            <a:pPr eaLnBrk="0" hangingPunct="0"/>
            <a:r>
              <a:rPr lang="en-US" dirty="0" smtClean="0"/>
              <a:t>[</a:t>
            </a:r>
            <a:r>
              <a:rPr lang="en-US" dirty="0"/>
              <a:t>Ca]-[F]</a:t>
            </a:r>
          </a:p>
          <a:p>
            <a:pPr eaLnBrk="0" hangingPunct="0"/>
            <a:endParaRPr lang="en-US" dirty="0"/>
          </a:p>
          <a:p>
            <a:pPr eaLnBrk="0" hangingPunct="0"/>
            <a:r>
              <a:rPr lang="en-US" dirty="0"/>
              <a:t>6600 levels</a:t>
            </a:r>
          </a:p>
          <a:p>
            <a:pPr eaLnBrk="0" hangingPunct="0"/>
            <a:endParaRPr lang="en-US" dirty="0"/>
          </a:p>
          <a:p>
            <a:pPr eaLnBrk="0" hangingPunct="0"/>
            <a:r>
              <a:rPr lang="en-US" u="sng" dirty="0" smtClean="0">
                <a:solidFill>
                  <a:srgbClr val="C00000"/>
                </a:solidFill>
              </a:rPr>
              <a:t>Charge exchange</a:t>
            </a:r>
          </a:p>
          <a:p>
            <a:pPr eaLnBrk="0" hangingPunct="0"/>
            <a:r>
              <a:rPr lang="en-US" u="sng" dirty="0" smtClean="0">
                <a:solidFill>
                  <a:srgbClr val="C00000"/>
                </a:solidFill>
              </a:rPr>
              <a:t>the only free parameter</a:t>
            </a:r>
            <a:endParaRPr lang="el-GR" u="sng" dirty="0">
              <a:solidFill>
                <a:srgbClr val="C00000"/>
              </a:solidFill>
            </a:endParaRPr>
          </a:p>
        </p:txBody>
      </p:sp>
      <p:sp>
        <p:nvSpPr>
          <p:cNvPr id="19461" name="Text Box 14"/>
          <p:cNvSpPr txBox="1">
            <a:spLocks noChangeArrowheads="1"/>
          </p:cNvSpPr>
          <p:nvPr/>
        </p:nvSpPr>
        <p:spPr bwMode="auto">
          <a:xfrm>
            <a:off x="985838" y="1938338"/>
            <a:ext cx="658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EXP</a:t>
            </a:r>
          </a:p>
        </p:txBody>
      </p:sp>
      <p:sp>
        <p:nvSpPr>
          <p:cNvPr id="19462" name="Text Box 15"/>
          <p:cNvSpPr txBox="1">
            <a:spLocks noChangeArrowheads="1"/>
          </p:cNvSpPr>
          <p:nvPr/>
        </p:nvSpPr>
        <p:spPr bwMode="auto">
          <a:xfrm>
            <a:off x="5454650" y="40259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THEO</a:t>
            </a: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630363" y="4021138"/>
            <a:ext cx="3417887" cy="1408112"/>
            <a:chOff x="1027" y="2533"/>
            <a:chExt cx="2153" cy="887"/>
          </a:xfrm>
        </p:grpSpPr>
        <p:sp>
          <p:nvSpPr>
            <p:cNvPr id="19505" name="Text Box 17"/>
            <p:cNvSpPr txBox="1">
              <a:spLocks noChangeArrowheads="1"/>
            </p:cNvSpPr>
            <p:nvPr/>
          </p:nvSpPr>
          <p:spPr bwMode="auto">
            <a:xfrm>
              <a:off x="1505" y="2533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accent6">
                      <a:lumMod val="50000"/>
                    </a:schemeClr>
                  </a:solidFill>
                  <a:latin typeface="Rockwell" pitchFamily="18" charset="0"/>
                </a:rPr>
                <a:t>W</a:t>
              </a:r>
              <a:r>
                <a:rPr lang="en-US" sz="1800" baseline="30000" dirty="0">
                  <a:solidFill>
                    <a:schemeClr val="accent6">
                      <a:lumMod val="50000"/>
                    </a:schemeClr>
                  </a:solidFill>
                  <a:latin typeface="Rockwell" pitchFamily="18" charset="0"/>
                </a:rPr>
                <a:t>55+</a:t>
              </a:r>
            </a:p>
          </p:txBody>
        </p:sp>
        <p:sp>
          <p:nvSpPr>
            <p:cNvPr id="19506" name="Oval 18"/>
            <p:cNvSpPr>
              <a:spLocks noChangeArrowheads="1"/>
            </p:cNvSpPr>
            <p:nvPr/>
          </p:nvSpPr>
          <p:spPr bwMode="auto">
            <a:xfrm>
              <a:off x="1027" y="3364"/>
              <a:ext cx="56" cy="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7" name="Oval 19"/>
            <p:cNvSpPr>
              <a:spLocks noChangeArrowheads="1"/>
            </p:cNvSpPr>
            <p:nvPr/>
          </p:nvSpPr>
          <p:spPr bwMode="auto">
            <a:xfrm>
              <a:off x="3124" y="2603"/>
              <a:ext cx="56" cy="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035050" y="3978275"/>
            <a:ext cx="4530725" cy="1563688"/>
            <a:chOff x="652" y="2506"/>
            <a:chExt cx="2854" cy="985"/>
          </a:xfrm>
        </p:grpSpPr>
        <p:sp>
          <p:nvSpPr>
            <p:cNvPr id="19498" name="Oval 22"/>
            <p:cNvSpPr>
              <a:spLocks noChangeArrowheads="1"/>
            </p:cNvSpPr>
            <p:nvPr/>
          </p:nvSpPr>
          <p:spPr bwMode="auto">
            <a:xfrm>
              <a:off x="3450" y="3277"/>
              <a:ext cx="56" cy="5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Oval 23"/>
            <p:cNvSpPr>
              <a:spLocks noChangeArrowheads="1"/>
            </p:cNvSpPr>
            <p:nvPr/>
          </p:nvSpPr>
          <p:spPr bwMode="auto">
            <a:xfrm>
              <a:off x="3396" y="3386"/>
              <a:ext cx="56" cy="5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0" name="Oval 24"/>
            <p:cNvSpPr>
              <a:spLocks noChangeArrowheads="1"/>
            </p:cNvSpPr>
            <p:nvPr/>
          </p:nvSpPr>
          <p:spPr bwMode="auto">
            <a:xfrm>
              <a:off x="2978" y="3305"/>
              <a:ext cx="56" cy="5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Oval 25"/>
            <p:cNvSpPr>
              <a:spLocks noChangeArrowheads="1"/>
            </p:cNvSpPr>
            <p:nvPr/>
          </p:nvSpPr>
          <p:spPr bwMode="auto">
            <a:xfrm>
              <a:off x="2848" y="3251"/>
              <a:ext cx="56" cy="5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Oval 26"/>
            <p:cNvSpPr>
              <a:spLocks noChangeArrowheads="1"/>
            </p:cNvSpPr>
            <p:nvPr/>
          </p:nvSpPr>
          <p:spPr bwMode="auto">
            <a:xfrm>
              <a:off x="2690" y="3435"/>
              <a:ext cx="56" cy="5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Oval 27"/>
            <p:cNvSpPr>
              <a:spLocks noChangeArrowheads="1"/>
            </p:cNvSpPr>
            <p:nvPr/>
          </p:nvSpPr>
          <p:spPr bwMode="auto">
            <a:xfrm>
              <a:off x="652" y="2506"/>
              <a:ext cx="56" cy="5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4" name="Text Box 28"/>
            <p:cNvSpPr txBox="1">
              <a:spLocks noChangeArrowheads="1"/>
            </p:cNvSpPr>
            <p:nvPr/>
          </p:nvSpPr>
          <p:spPr bwMode="auto">
            <a:xfrm>
              <a:off x="1973" y="2538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  <a:latin typeface="Rockwell" pitchFamily="18" charset="0"/>
                </a:rPr>
                <a:t>W</a:t>
              </a:r>
              <a:r>
                <a:rPr lang="en-US" sz="1800" baseline="30000">
                  <a:solidFill>
                    <a:srgbClr val="CC3300"/>
                  </a:solidFill>
                  <a:latin typeface="Rockwell" pitchFamily="18" charset="0"/>
                </a:rPr>
                <a:t>56+</a:t>
              </a: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1111250" y="4013200"/>
            <a:ext cx="4489450" cy="1527175"/>
            <a:chOff x="700" y="2528"/>
            <a:chExt cx="2828" cy="962"/>
          </a:xfrm>
        </p:grpSpPr>
        <p:sp>
          <p:nvSpPr>
            <p:cNvPr id="19492" name="Oval 30"/>
            <p:cNvSpPr>
              <a:spLocks noChangeArrowheads="1"/>
            </p:cNvSpPr>
            <p:nvPr/>
          </p:nvSpPr>
          <p:spPr bwMode="auto">
            <a:xfrm>
              <a:off x="3472" y="3434"/>
              <a:ext cx="56" cy="56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Oval 31"/>
            <p:cNvSpPr>
              <a:spLocks noChangeArrowheads="1"/>
            </p:cNvSpPr>
            <p:nvPr/>
          </p:nvSpPr>
          <p:spPr bwMode="auto">
            <a:xfrm>
              <a:off x="3347" y="3244"/>
              <a:ext cx="56" cy="56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Oval 32"/>
            <p:cNvSpPr>
              <a:spLocks noChangeArrowheads="1"/>
            </p:cNvSpPr>
            <p:nvPr/>
          </p:nvSpPr>
          <p:spPr bwMode="auto">
            <a:xfrm>
              <a:off x="3276" y="3288"/>
              <a:ext cx="56" cy="56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Oval 33"/>
            <p:cNvSpPr>
              <a:spLocks noChangeArrowheads="1"/>
            </p:cNvSpPr>
            <p:nvPr/>
          </p:nvSpPr>
          <p:spPr bwMode="auto">
            <a:xfrm>
              <a:off x="738" y="3206"/>
              <a:ext cx="56" cy="56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Oval 34"/>
            <p:cNvSpPr>
              <a:spLocks noChangeArrowheads="1"/>
            </p:cNvSpPr>
            <p:nvPr/>
          </p:nvSpPr>
          <p:spPr bwMode="auto">
            <a:xfrm>
              <a:off x="700" y="2565"/>
              <a:ext cx="56" cy="56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Text Box 43"/>
            <p:cNvSpPr txBox="1">
              <a:spLocks noChangeArrowheads="1"/>
            </p:cNvSpPr>
            <p:nvPr/>
          </p:nvSpPr>
          <p:spPr bwMode="auto">
            <a:xfrm>
              <a:off x="2396" y="2528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CC00"/>
                  </a:solidFill>
                  <a:latin typeface="Rockwell" pitchFamily="18" charset="0"/>
                </a:rPr>
                <a:t>W</a:t>
              </a:r>
              <a:r>
                <a:rPr lang="en-US" sz="1800" baseline="30000">
                  <a:solidFill>
                    <a:srgbClr val="99CC00"/>
                  </a:solidFill>
                  <a:latin typeface="Rockwell" pitchFamily="18" charset="0"/>
                </a:rPr>
                <a:t>57+</a:t>
              </a:r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1135063" y="3959225"/>
            <a:ext cx="4076700" cy="1063625"/>
            <a:chOff x="715" y="2494"/>
            <a:chExt cx="2568" cy="670"/>
          </a:xfrm>
        </p:grpSpPr>
        <p:sp>
          <p:nvSpPr>
            <p:cNvPr id="19488" name="Oval 53"/>
            <p:cNvSpPr>
              <a:spLocks noChangeArrowheads="1"/>
            </p:cNvSpPr>
            <p:nvPr/>
          </p:nvSpPr>
          <p:spPr bwMode="auto">
            <a:xfrm>
              <a:off x="3227" y="3103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Oval 54"/>
            <p:cNvSpPr>
              <a:spLocks noChangeArrowheads="1"/>
            </p:cNvSpPr>
            <p:nvPr/>
          </p:nvSpPr>
          <p:spPr bwMode="auto">
            <a:xfrm>
              <a:off x="732" y="3108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Oval 55"/>
            <p:cNvSpPr>
              <a:spLocks noChangeArrowheads="1"/>
            </p:cNvSpPr>
            <p:nvPr/>
          </p:nvSpPr>
          <p:spPr bwMode="auto">
            <a:xfrm>
              <a:off x="715" y="2494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Text Box 56"/>
            <p:cNvSpPr txBox="1">
              <a:spLocks noChangeArrowheads="1"/>
            </p:cNvSpPr>
            <p:nvPr/>
          </p:nvSpPr>
          <p:spPr bwMode="auto">
            <a:xfrm>
              <a:off x="1136" y="2550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66FF99"/>
                  </a:solidFill>
                  <a:latin typeface="Rockwell" pitchFamily="18" charset="0"/>
                </a:rPr>
                <a:t>W</a:t>
              </a:r>
              <a:r>
                <a:rPr lang="en-US" sz="1800" baseline="30000">
                  <a:solidFill>
                    <a:srgbClr val="66FF99"/>
                  </a:solidFill>
                  <a:latin typeface="Rockwell" pitchFamily="18" charset="0"/>
                </a:rPr>
                <a:t>58+</a:t>
              </a:r>
            </a:p>
          </p:txBody>
        </p: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1216025" y="4365625"/>
            <a:ext cx="1887538" cy="1143000"/>
            <a:chOff x="766" y="2750"/>
            <a:chExt cx="1189" cy="720"/>
          </a:xfrm>
        </p:grpSpPr>
        <p:sp>
          <p:nvSpPr>
            <p:cNvPr id="19484" name="Text Box 58"/>
            <p:cNvSpPr txBox="1">
              <a:spLocks noChangeArrowheads="1"/>
            </p:cNvSpPr>
            <p:nvPr/>
          </p:nvSpPr>
          <p:spPr bwMode="auto">
            <a:xfrm>
              <a:off x="1527" y="2750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66FF"/>
                  </a:solidFill>
                  <a:latin typeface="Rockwell" pitchFamily="18" charset="0"/>
                </a:rPr>
                <a:t>W</a:t>
              </a:r>
              <a:r>
                <a:rPr lang="en-US" sz="1800" baseline="30000">
                  <a:solidFill>
                    <a:srgbClr val="0066FF"/>
                  </a:solidFill>
                  <a:latin typeface="Rockwell" pitchFamily="18" charset="0"/>
                </a:rPr>
                <a:t>59+</a:t>
              </a:r>
            </a:p>
          </p:txBody>
        </p:sp>
        <p:sp>
          <p:nvSpPr>
            <p:cNvPr id="19485" name="Oval 59"/>
            <p:cNvSpPr>
              <a:spLocks noChangeArrowheads="1"/>
            </p:cNvSpPr>
            <p:nvPr/>
          </p:nvSpPr>
          <p:spPr bwMode="auto">
            <a:xfrm>
              <a:off x="1793" y="3071"/>
              <a:ext cx="56" cy="5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Oval 60"/>
            <p:cNvSpPr>
              <a:spLocks noChangeArrowheads="1"/>
            </p:cNvSpPr>
            <p:nvPr/>
          </p:nvSpPr>
          <p:spPr bwMode="auto">
            <a:xfrm>
              <a:off x="1266" y="3414"/>
              <a:ext cx="56" cy="5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Oval 61"/>
            <p:cNvSpPr>
              <a:spLocks noChangeArrowheads="1"/>
            </p:cNvSpPr>
            <p:nvPr/>
          </p:nvSpPr>
          <p:spPr bwMode="auto">
            <a:xfrm>
              <a:off x="766" y="2870"/>
              <a:ext cx="56" cy="5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1854200" y="4357688"/>
            <a:ext cx="1965325" cy="1106487"/>
            <a:chOff x="1168" y="2745"/>
            <a:chExt cx="1238" cy="697"/>
          </a:xfrm>
        </p:grpSpPr>
        <p:sp>
          <p:nvSpPr>
            <p:cNvPr id="19481" name="Text Box 63"/>
            <p:cNvSpPr txBox="1">
              <a:spLocks noChangeArrowheads="1"/>
            </p:cNvSpPr>
            <p:nvPr/>
          </p:nvSpPr>
          <p:spPr bwMode="auto">
            <a:xfrm>
              <a:off x="1978" y="2745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Rockwell" pitchFamily="18" charset="0"/>
                </a:rPr>
                <a:t>W</a:t>
              </a:r>
              <a:r>
                <a:rPr lang="en-US" sz="1800" baseline="30000" dirty="0">
                  <a:solidFill>
                    <a:srgbClr val="FFC000"/>
                  </a:solidFill>
                  <a:latin typeface="Rockwell" pitchFamily="18" charset="0"/>
                </a:rPr>
                <a:t>60+</a:t>
              </a:r>
            </a:p>
          </p:txBody>
        </p:sp>
        <p:sp>
          <p:nvSpPr>
            <p:cNvPr id="19482" name="Oval 64"/>
            <p:cNvSpPr>
              <a:spLocks noChangeArrowheads="1"/>
            </p:cNvSpPr>
            <p:nvPr/>
          </p:nvSpPr>
          <p:spPr bwMode="auto">
            <a:xfrm>
              <a:off x="1168" y="3386"/>
              <a:ext cx="56" cy="56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Oval 67"/>
            <p:cNvSpPr>
              <a:spLocks noChangeArrowheads="1"/>
            </p:cNvSpPr>
            <p:nvPr/>
          </p:nvSpPr>
          <p:spPr bwMode="auto">
            <a:xfrm>
              <a:off x="1272" y="3315"/>
              <a:ext cx="56" cy="56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1914525" y="4349750"/>
            <a:ext cx="2628900" cy="366713"/>
            <a:chOff x="1206" y="2740"/>
            <a:chExt cx="1656" cy="231"/>
          </a:xfrm>
        </p:grpSpPr>
        <p:sp>
          <p:nvSpPr>
            <p:cNvPr id="19479" name="Text Box 69"/>
            <p:cNvSpPr txBox="1">
              <a:spLocks noChangeArrowheads="1"/>
            </p:cNvSpPr>
            <p:nvPr/>
          </p:nvSpPr>
          <p:spPr bwMode="auto">
            <a:xfrm>
              <a:off x="2434" y="2740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5050"/>
                  </a:solidFill>
                  <a:latin typeface="Rockwell" pitchFamily="18" charset="0"/>
                </a:rPr>
                <a:t>W</a:t>
              </a:r>
              <a:r>
                <a:rPr lang="en-US" sz="1800" baseline="30000">
                  <a:solidFill>
                    <a:srgbClr val="FF5050"/>
                  </a:solidFill>
                  <a:latin typeface="Rockwell" pitchFamily="18" charset="0"/>
                </a:rPr>
                <a:t>61+</a:t>
              </a:r>
            </a:p>
          </p:txBody>
        </p:sp>
        <p:sp>
          <p:nvSpPr>
            <p:cNvPr id="19480" name="Oval 70"/>
            <p:cNvSpPr>
              <a:spLocks noChangeArrowheads="1"/>
            </p:cNvSpPr>
            <p:nvPr/>
          </p:nvSpPr>
          <p:spPr bwMode="auto">
            <a:xfrm>
              <a:off x="1206" y="2858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2130425" y="4737100"/>
            <a:ext cx="1698625" cy="366713"/>
            <a:chOff x="1342" y="2984"/>
            <a:chExt cx="1070" cy="231"/>
          </a:xfrm>
        </p:grpSpPr>
        <p:sp>
          <p:nvSpPr>
            <p:cNvPr id="19477" name="Text Box 71"/>
            <p:cNvSpPr txBox="1">
              <a:spLocks noChangeArrowheads="1"/>
            </p:cNvSpPr>
            <p:nvPr/>
          </p:nvSpPr>
          <p:spPr bwMode="auto">
            <a:xfrm>
              <a:off x="1984" y="2984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FFFF"/>
                  </a:solidFill>
                  <a:latin typeface="Rockwell" pitchFamily="18" charset="0"/>
                </a:rPr>
                <a:t>W</a:t>
              </a:r>
              <a:r>
                <a:rPr lang="en-US" sz="1800" baseline="30000">
                  <a:solidFill>
                    <a:srgbClr val="00FFFF"/>
                  </a:solidFill>
                  <a:latin typeface="Rockwell" pitchFamily="18" charset="0"/>
                </a:rPr>
                <a:t>62+</a:t>
              </a:r>
            </a:p>
          </p:txBody>
        </p:sp>
        <p:sp>
          <p:nvSpPr>
            <p:cNvPr id="19478" name="Oval 74"/>
            <p:cNvSpPr>
              <a:spLocks noChangeArrowheads="1"/>
            </p:cNvSpPr>
            <p:nvPr/>
          </p:nvSpPr>
          <p:spPr bwMode="auto">
            <a:xfrm>
              <a:off x="1342" y="3152"/>
              <a:ext cx="56" cy="5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78"/>
          <p:cNvGrpSpPr>
            <a:grpSpLocks/>
          </p:cNvGrpSpPr>
          <p:nvPr/>
        </p:nvGrpSpPr>
        <p:grpSpPr bwMode="auto">
          <a:xfrm>
            <a:off x="3821113" y="4719638"/>
            <a:ext cx="1641475" cy="736600"/>
            <a:chOff x="2407" y="2973"/>
            <a:chExt cx="1034" cy="464"/>
          </a:xfrm>
        </p:grpSpPr>
        <p:sp>
          <p:nvSpPr>
            <p:cNvPr id="19474" name="Text Box 75"/>
            <p:cNvSpPr txBox="1">
              <a:spLocks noChangeArrowheads="1"/>
            </p:cNvSpPr>
            <p:nvPr/>
          </p:nvSpPr>
          <p:spPr bwMode="auto">
            <a:xfrm>
              <a:off x="2407" y="2973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66CC"/>
                  </a:solidFill>
                  <a:latin typeface="Rockwell" pitchFamily="18" charset="0"/>
                </a:rPr>
                <a:t>W</a:t>
              </a:r>
              <a:r>
                <a:rPr lang="en-US" sz="1800" baseline="30000">
                  <a:solidFill>
                    <a:srgbClr val="FF66CC"/>
                  </a:solidFill>
                  <a:latin typeface="Rockwell" pitchFamily="18" charset="0"/>
                </a:rPr>
                <a:t>54+</a:t>
              </a:r>
            </a:p>
          </p:txBody>
        </p:sp>
        <p:sp>
          <p:nvSpPr>
            <p:cNvPr id="19475" name="Oval 76"/>
            <p:cNvSpPr>
              <a:spLocks noChangeArrowheads="1"/>
            </p:cNvSpPr>
            <p:nvPr/>
          </p:nvSpPr>
          <p:spPr bwMode="auto">
            <a:xfrm>
              <a:off x="2896" y="3381"/>
              <a:ext cx="56" cy="5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Oval 77"/>
            <p:cNvSpPr>
              <a:spLocks noChangeArrowheads="1"/>
            </p:cNvSpPr>
            <p:nvPr/>
          </p:nvSpPr>
          <p:spPr bwMode="auto">
            <a:xfrm>
              <a:off x="3385" y="3304"/>
              <a:ext cx="56" cy="5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947" name="Text Box 83"/>
          <p:cNvSpPr txBox="1">
            <a:spLocks noChangeArrowheads="1"/>
          </p:cNvSpPr>
          <p:nvPr/>
        </p:nvSpPr>
        <p:spPr bwMode="auto">
          <a:xfrm>
            <a:off x="6846862" y="3919781"/>
            <a:ext cx="1520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n=3-n=3 </a:t>
            </a:r>
          </a:p>
          <a:p>
            <a:r>
              <a:rPr lang="en-US" b="1" dirty="0"/>
              <a:t>transitions</a:t>
            </a:r>
          </a:p>
          <a:p>
            <a:r>
              <a:rPr lang="en-US" b="1" dirty="0"/>
              <a:t>E1 and M1</a:t>
            </a: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2067299" y="6348414"/>
            <a:ext cx="324606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J.Phys</a:t>
            </a:r>
            <a:r>
              <a:rPr lang="en-US" dirty="0"/>
              <a:t>. B 41, 021003 (2008)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30597" y="5051137"/>
            <a:ext cx="219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Ionization balance and T</a:t>
            </a:r>
            <a:r>
              <a:rPr lang="en-US" baseline="-25000" dirty="0" smtClean="0"/>
              <a:t>e</a:t>
            </a:r>
            <a:r>
              <a:rPr lang="en-US" dirty="0" smtClean="0"/>
              <a:t> diagnostics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4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9001</TotalTime>
  <Words>668</Words>
  <Application>Microsoft Office PowerPoint</Application>
  <PresentationFormat>On-screen Show (4:3)</PresentationFormat>
  <Paragraphs>159</Paragraphs>
  <Slides>17</Slides>
  <Notes>0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Urban</vt:lpstr>
      <vt:lpstr>Equation</vt:lpstr>
      <vt:lpstr>Collisional-Radiative Modeling of  EBIT Spectra of High-Z Ions  </vt:lpstr>
      <vt:lpstr>PowerPoint Presentation</vt:lpstr>
      <vt:lpstr>NIST EBIT: main characteristics</vt:lpstr>
      <vt:lpstr>Physical processes in EBIT</vt:lpstr>
      <vt:lpstr>Collisional-Radiative Modeling of High-Z Plasmas</vt:lpstr>
      <vt:lpstr>W spectra from ASDEX Upgrade tokamak (4 keV)</vt:lpstr>
      <vt:lpstr>EBIT X-ray measurements (Eb ≈ 4 keV)</vt:lpstr>
      <vt:lpstr>E2/M3 ratio is sensitive to density</vt:lpstr>
      <vt:lpstr>Experiment vs theory (W, Ebeam = 8.8 keV)</vt:lpstr>
      <vt:lpstr>Na-like doublet in highly-charged ions</vt:lpstr>
      <vt:lpstr>D-doublet in Na-like W, Hf, Ta, and Au</vt:lpstr>
      <vt:lpstr>(Only!) M1 Lines in 3dn Ions of W</vt:lpstr>
      <vt:lpstr>Level grouping</vt:lpstr>
      <vt:lpstr>Theory vs Experiment (E = 5.25 keV)</vt:lpstr>
      <vt:lpstr>Why only M1 lines?..</vt:lpstr>
      <vt:lpstr>Density-Sensitive Ratios for Fusion Plasmas: Cr-like Ion</vt:lpstr>
      <vt:lpstr>Conclusions: CR modeling in EBITs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NIST Research on  Spectroscopy and  Collisional-Radiative Modeling of  Highly-Charged Ions of Tungsten</dc:title>
  <dc:subject/>
  <dc:creator>Yuri Ralchenko</dc:creator>
  <cp:keywords/>
  <dc:description/>
  <cp:lastModifiedBy>Yuri Ralchenko</cp:lastModifiedBy>
  <cp:revision>121</cp:revision>
  <cp:lastPrinted>1601-01-01T00:00:00Z</cp:lastPrinted>
  <dcterms:created xsi:type="dcterms:W3CDTF">2010-12-02T22:20:25Z</dcterms:created>
  <dcterms:modified xsi:type="dcterms:W3CDTF">2011-10-06T15:14:34Z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TC010721421033</vt:lpwstr>
  </property>
</Properties>
</file>