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4" r:id="rId3"/>
    <p:sldId id="273" r:id="rId4"/>
    <p:sldId id="274" r:id="rId5"/>
    <p:sldId id="275" r:id="rId6"/>
    <p:sldId id="279" r:id="rId7"/>
    <p:sldId id="285" r:id="rId8"/>
    <p:sldId id="277" r:id="rId9"/>
    <p:sldId id="276" r:id="rId10"/>
    <p:sldId id="283" r:id="rId11"/>
    <p:sldId id="286" r:id="rId12"/>
    <p:sldId id="284" r:id="rId13"/>
    <p:sldId id="272" r:id="rId14"/>
  </p:sldIdLst>
  <p:sldSz cx="9144000" cy="6858000" type="screen4x3"/>
  <p:notesSz cx="6883400" cy="9906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80808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308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3132" y="-84"/>
      </p:cViewPr>
      <p:guideLst>
        <p:guide orient="horz" pos="3120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80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000" y="0"/>
            <a:ext cx="298280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0CB72857-686C-4E38-9370-F7D0FACA3660}" type="datetimeFigureOut">
              <a:rPr lang="fr-FR"/>
              <a:pPr>
                <a:defRPr/>
              </a:pPr>
              <a:t>21/09/2012</a:t>
            </a:fld>
            <a:endParaRPr lang="fr-FR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8981"/>
            <a:ext cx="298280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000" y="9408981"/>
            <a:ext cx="298280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1DE2D786-859B-4B74-875B-A28AB42E87A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1746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125518F-85A7-478D-914A-9A64372A0C28}" type="datetimeFigureOut">
              <a:rPr lang="fr-FR"/>
              <a:pPr>
                <a:defRPr/>
              </a:pPr>
              <a:t>21/09/2012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01CEDE1-7314-49F9-B327-ABF2CB4A8C6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3790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9" descr="bandeau_tit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IRFMblan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2653832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4509120"/>
            <a:ext cx="4788464" cy="1224136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4"/>
          </p:nvPr>
        </p:nvSpPr>
        <p:spPr>
          <a:xfrm>
            <a:off x="8024813" y="6308725"/>
            <a:ext cx="11191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08DDC4FC-5357-4592-8590-F680C4EBD9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bandeau_page_car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3479F78-4D43-4851-A2FD-83CACAA8D0A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pied de pag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cart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8" descr="bandeau_page_carte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8"/>
            <a:ext cx="3240360" cy="863600"/>
          </a:xfr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  <p:sp>
        <p:nvSpPr>
          <p:cNvPr id="5" name="Espace réservé du numéro de diapositive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79EBB43C-2D10-4E4B-8C8C-2D3DA60E09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 descr="bandeau_intercalai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6" descr="bandeau_dernière.png"/>
          <p:cNvPicPr>
            <a:picLocks noChangeAspect="1"/>
          </p:cNvPicPr>
          <p:nvPr userDrawn="1"/>
        </p:nvPicPr>
        <p:blipFill>
          <a:blip r:embed="rId3"/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numéro de diapositive 10"/>
          <p:cNvSpPr>
            <a:spLocks noGrp="1"/>
          </p:cNvSpPr>
          <p:nvPr>
            <p:ph type="sldNum" sz="quarter" idx="10"/>
          </p:nvPr>
        </p:nvSpPr>
        <p:spPr>
          <a:xfrm>
            <a:off x="576263" y="5445125"/>
            <a:ext cx="111918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36F44552-62F7-4F06-B69A-BADD14EB924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576263" y="5876925"/>
            <a:ext cx="2663825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9" descr="bandeau_tit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IRFMblan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5445224"/>
            <a:ext cx="4788464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/>
          </p:nvPr>
        </p:nvSpPr>
        <p:spPr>
          <a:xfrm>
            <a:off x="3311999" y="3311999"/>
            <a:ext cx="5832000" cy="2124000"/>
          </a:xfrm>
          <a:solidFill>
            <a:srgbClr val="666666"/>
          </a:solidFill>
        </p:spPr>
        <p:txBody>
          <a:bodyPr rtlCol="0" anchor="ctr">
            <a:noAutofit/>
          </a:bodyPr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8" name="Espace réservé du numéro de diapositive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18A36B4A-3A71-4946-BC21-539B9EC5D46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pied de page 14"/>
          <p:cNvSpPr>
            <a:spLocks noGrp="1"/>
          </p:cNvSpPr>
          <p:nvPr>
            <p:ph type="ftr" sz="quarter" idx="16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9" descr="bandeau_tit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099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IRFMblanc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71550" y="5157788"/>
            <a:ext cx="129698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3960000" y="5445224"/>
            <a:ext cx="4788464" cy="288032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1" name="Espace réservé du numéro de diapositive 14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6509A431-55E6-4CE0-AF4C-05A1E9CAFFE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3" name="Espace réservé du pied de page 15"/>
          <p:cNvSpPr>
            <a:spLocks noGrp="1"/>
          </p:cNvSpPr>
          <p:nvPr>
            <p:ph type="ftr" sz="quarter" idx="24"/>
          </p:nvPr>
        </p:nvSpPr>
        <p:spPr>
          <a:xfrm>
            <a:off x="5435600" y="6305550"/>
            <a:ext cx="255587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1" descr="bandeau_intercalaire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numéro de diapositive 7"/>
          <p:cNvSpPr>
            <a:spLocks noGrp="1"/>
          </p:cNvSpPr>
          <p:nvPr>
            <p:ph type="sldNum" sz="quarter" idx="10"/>
          </p:nvPr>
        </p:nvSpPr>
        <p:spPr>
          <a:xfrm>
            <a:off x="576263" y="5876925"/>
            <a:ext cx="270033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AF08AF5F-965D-462D-BE12-524D13934A5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576263" y="5445125"/>
            <a:ext cx="2700337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10AB8867-C9B2-4496-8F9A-431968D7D2F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3EAC339A-0056-46CF-975B-EF2230DB33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B679DA16-8683-4EE5-A64B-E0E415C4BB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0AE3DE09-33B3-4B20-9264-A8D0BE8EC3C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|  PAGE </a:t>
            </a:r>
            <a:fld id="{C372FC25-0E97-4E99-840A-662485FB1FF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7" descr="bandeau_texte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1300" y="52388"/>
            <a:ext cx="7237413" cy="90963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1028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576263" y="1268413"/>
            <a:ext cx="81724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050" y="6305550"/>
            <a:ext cx="59404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4813" y="6303963"/>
            <a:ext cx="1119187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rgbClr val="6666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r-FR"/>
              <a:t>|  PAGE </a:t>
            </a:r>
            <a:fld id="{A45AF852-F959-4662-99B4-74F05EE07D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pic>
        <p:nvPicPr>
          <p:cNvPr id="1031" name="Picture 8" descr="IRFMblanc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308975" y="238125"/>
            <a:ext cx="7270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65" r:id="rId10"/>
    <p:sldLayoutId id="2147483666" r:id="rId11"/>
    <p:sldLayoutId id="2147483667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</a:defRPr>
      </a:lvl9pPr>
    </p:titleStyle>
    <p:bodyStyle>
      <a:lvl1pPr marL="923925" algn="l" rtl="0" eaLnBrk="1" fontAlgn="base" hangingPunct="1">
        <a:spcBef>
          <a:spcPct val="0"/>
        </a:spcBef>
        <a:spcAft>
          <a:spcPts val="400"/>
        </a:spcAft>
        <a:buFont typeface="Arial" charset="0"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SzPct val="90000"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SzPct val="36000"/>
        <a:buFont typeface="Arial" charset="0"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SzPct val="36000"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rtl="0" eaLnBrk="1" fontAlgn="base" hangingPunct="1">
        <a:lnSpc>
          <a:spcPts val="2000"/>
        </a:lnSpc>
        <a:spcBef>
          <a:spcPct val="0"/>
        </a:spcBef>
        <a:spcAft>
          <a:spcPct val="0"/>
        </a:spcAft>
        <a:buClr>
          <a:srgbClr val="666666"/>
        </a:buClr>
        <a:buFont typeface="Arial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13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4.png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3.wmf"/><Relationship Id="rId4" Type="http://schemas.openxmlformats.org/officeDocument/2006/relationships/image" Target="../media/image25.png"/><Relationship Id="rId9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6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9"/>
          <p:cNvSpPr>
            <a:spLocks noGrp="1"/>
          </p:cNvSpPr>
          <p:nvPr>
            <p:ph type="subTitle" idx="1"/>
          </p:nvPr>
        </p:nvSpPr>
        <p:spPr>
          <a:xfrm>
            <a:off x="3959225" y="5805488"/>
            <a:ext cx="3060700" cy="503237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buFont typeface="Arial" pitchFamily="34" charset="0"/>
              <a:buNone/>
              <a:defRPr/>
            </a:pPr>
            <a:r>
              <a:rPr lang="fr-FR" dirty="0" smtClean="0"/>
              <a:t>25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september</a:t>
            </a:r>
            <a:r>
              <a:rPr lang="fr-FR" dirty="0" smtClean="0"/>
              <a:t> 2012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3851275" y="5589240"/>
            <a:ext cx="4789488" cy="143223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defRPr/>
            </a:pPr>
            <a:r>
              <a:rPr lang="fr-FR" dirty="0" smtClean="0"/>
              <a:t>ADAS workshop</a:t>
            </a:r>
            <a:r>
              <a:rPr lang="fr-FR" sz="90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Didier VEZINET</a:t>
            </a:r>
          </a:p>
        </p:txBody>
      </p:sp>
      <p:sp>
        <p:nvSpPr>
          <p:cNvPr id="15364" name="Espace réservé du numéro de diapositive 6"/>
          <p:cNvSpPr>
            <a:spLocks noGrp="1"/>
          </p:cNvSpPr>
          <p:nvPr>
            <p:ph type="sldNum" sz="quarter" idx="14"/>
          </p:nvPr>
        </p:nvSpPr>
        <p:spPr bwMode="auto">
          <a:xfrm>
            <a:off x="8024813" y="6303963"/>
            <a:ext cx="1119187" cy="3651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|  PAGE </a:t>
            </a:r>
            <a:fld id="{DE7C8466-C332-42B5-A3F1-B8AB3B187A7D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fr-FR"/>
          </a:p>
        </p:txBody>
      </p:sp>
      <p:sp>
        <p:nvSpPr>
          <p:cNvPr id="15365" name="Espace réservé du pied de page 7"/>
          <p:cNvSpPr>
            <a:spLocks noGrp="1"/>
          </p:cNvSpPr>
          <p:nvPr>
            <p:ph type="ftr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CEA | 10 AVRIL 2012</a:t>
            </a: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3491880" y="2924944"/>
            <a:ext cx="5544616" cy="10801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defRPr sz="2800" b="0" kern="1200" cap="all" baseline="0">
                <a:solidFill>
                  <a:srgbClr val="666666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>
              <a:lnSpc>
                <a:spcPts val="2600"/>
              </a:lnSpc>
            </a:pPr>
            <a:r>
              <a:rPr lang="en-GB" sz="2000" dirty="0" smtClean="0"/>
              <a:t> Fast Ni and Fe density estimation using Soft </a:t>
            </a:r>
            <a:r>
              <a:rPr lang="en-GB" sz="2000" dirty="0" err="1" smtClean="0"/>
              <a:t>Xray</a:t>
            </a:r>
            <a:r>
              <a:rPr lang="en-GB" sz="2000" dirty="0" smtClean="0"/>
              <a:t> measurements in Tore Supra: preliminary study </a:t>
            </a:r>
            <a:endParaRPr lang="fr-FR" sz="2000" dirty="0" smtClean="0"/>
          </a:p>
        </p:txBody>
      </p:sp>
      <p:sp>
        <p:nvSpPr>
          <p:cNvPr id="12" name="Sous-titre 2"/>
          <p:cNvSpPr txBox="1">
            <a:spLocks/>
          </p:cNvSpPr>
          <p:nvPr/>
        </p:nvSpPr>
        <p:spPr bwMode="auto">
          <a:xfrm>
            <a:off x="3491880" y="4581128"/>
            <a:ext cx="5544616" cy="71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b" anchorCtr="0" compatLnSpc="1">
            <a:prstTxWarp prst="textNoShape">
              <a:avLst/>
            </a:prstTxWarp>
            <a:normAutofit/>
          </a:bodyPr>
          <a:lstStyle>
            <a:lvl1pPr marL="0" indent="0" algn="l" rtl="0" eaLnBrk="1" fontAlgn="base" hangingPunct="1">
              <a:spcBef>
                <a:spcPct val="0"/>
              </a:spcBef>
              <a:spcAft>
                <a:spcPts val="400"/>
              </a:spcAft>
              <a:buFont typeface="Arial" charset="0"/>
              <a:buNone/>
              <a:defRPr sz="1550" kern="1200" cap="all" baseline="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9000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SzPct val="36000"/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SzPct val="3600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lnSpc>
                <a:spcPts val="2000"/>
              </a:lnSpc>
              <a:spcBef>
                <a:spcPct val="0"/>
              </a:spcBef>
              <a:spcAft>
                <a:spcPct val="0"/>
              </a:spcAft>
              <a:buClr>
                <a:srgbClr val="666666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r-FR" sz="1600" dirty="0" smtClean="0"/>
              <a:t>D. VEZINET, D. MAZON, D. CLAYTON, R. GUIRLET, M. O’MULLANE, D. VILLEGAS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FR" sz="1200" dirty="0" smtClean="0"/>
              <a:t>Fusion Science and </a:t>
            </a:r>
            <a:r>
              <a:rPr lang="fr-FR" sz="1200" dirty="0" err="1" smtClean="0"/>
              <a:t>Technology</a:t>
            </a:r>
            <a:r>
              <a:rPr lang="fr-FR" sz="1200" dirty="0" smtClean="0"/>
              <a:t>, </a:t>
            </a:r>
            <a:r>
              <a:rPr lang="fr-FR" sz="1200" dirty="0" err="1" smtClean="0"/>
              <a:t>accepted</a:t>
            </a:r>
            <a:endParaRPr lang="fr-FR" sz="1200" dirty="0" smtClean="0"/>
          </a:p>
        </p:txBody>
      </p:sp>
      <p:sp>
        <p:nvSpPr>
          <p:cNvPr id="13" name="Titre 1"/>
          <p:cNvSpPr txBox="1">
            <a:spLocks/>
          </p:cNvSpPr>
          <p:nvPr/>
        </p:nvSpPr>
        <p:spPr bwMode="auto">
          <a:xfrm>
            <a:off x="3491880" y="836712"/>
            <a:ext cx="554461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3600" dirty="0" smtClean="0"/>
              <a:t> </a:t>
            </a:r>
            <a:r>
              <a:rPr lang="en-GB" sz="3600" b="1" dirty="0" smtClean="0"/>
              <a:t>Real-time Soft </a:t>
            </a:r>
            <a:r>
              <a:rPr lang="en-GB" sz="3600" b="1" dirty="0" err="1" smtClean="0"/>
              <a:t>Xray</a:t>
            </a:r>
            <a:r>
              <a:rPr lang="en-GB" sz="3600" b="1" dirty="0" smtClean="0"/>
              <a:t> for impurity density profiles</a:t>
            </a:r>
            <a:endParaRPr lang="fr-FR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 smtClean="0"/>
              <a:t>Experimental</a:t>
            </a:r>
            <a:r>
              <a:rPr lang="fr-FR" dirty="0" smtClean="0"/>
              <a:t> ni injection on Tore supra</a:t>
            </a:r>
            <a:endParaRPr lang="fr-FR" dirty="0"/>
          </a:p>
        </p:txBody>
      </p:sp>
      <p:sp>
        <p:nvSpPr>
          <p:cNvPr id="20483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|  PAGE </a:t>
            </a:r>
            <a:fld id="{1AAA9E14-2C85-4B93-9190-BC5EA63B9BD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dirty="0"/>
          </a:p>
        </p:txBody>
      </p:sp>
      <p:sp>
        <p:nvSpPr>
          <p:cNvPr id="20484" name="Espace réservé du pied de page 9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CEA | </a:t>
            </a:r>
            <a:r>
              <a:rPr lang="fr-FR" dirty="0" smtClean="0"/>
              <a:t>25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september</a:t>
            </a:r>
            <a:r>
              <a:rPr lang="fr-FR" dirty="0" smtClean="0"/>
              <a:t> </a:t>
            </a:r>
            <a:r>
              <a:rPr lang="fr-FR" dirty="0"/>
              <a:t>2012</a:t>
            </a:r>
          </a:p>
        </p:txBody>
      </p:sp>
      <p:pic>
        <p:nvPicPr>
          <p:cNvPr id="13" name="Picture 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3" t="28837" r="49798" b="43204"/>
          <a:stretch/>
        </p:blipFill>
        <p:spPr bwMode="auto">
          <a:xfrm>
            <a:off x="1187624" y="3068960"/>
            <a:ext cx="6480720" cy="3006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e 8"/>
          <p:cNvGrpSpPr>
            <a:grpSpLocks/>
          </p:cNvGrpSpPr>
          <p:nvPr/>
        </p:nvGrpSpPr>
        <p:grpSpPr bwMode="auto">
          <a:xfrm>
            <a:off x="5047128" y="1821354"/>
            <a:ext cx="4052237" cy="976313"/>
            <a:chOff x="271399" y="2576369"/>
            <a:chExt cx="4137678" cy="743602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/>
            <a:srcRect l="51996" t="43829" r="4662" b="46706"/>
            <a:stretch>
              <a:fillRect/>
            </a:stretch>
          </p:blipFill>
          <p:spPr bwMode="auto">
            <a:xfrm>
              <a:off x="271399" y="2576369"/>
              <a:ext cx="4137271" cy="564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/>
            <a:srcRect l="51996" t="60481" r="4662" b="35695"/>
            <a:stretch>
              <a:fillRect/>
            </a:stretch>
          </p:blipFill>
          <p:spPr bwMode="auto">
            <a:xfrm>
              <a:off x="271806" y="3091880"/>
              <a:ext cx="4137271" cy="228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itre 1"/>
          <p:cNvSpPr txBox="1">
            <a:spLocks/>
          </p:cNvSpPr>
          <p:nvPr/>
        </p:nvSpPr>
        <p:spPr bwMode="auto">
          <a:xfrm>
            <a:off x="163094" y="1453541"/>
            <a:ext cx="52784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fr-FR" sz="1600" dirty="0" err="1">
                <a:latin typeface="Calibri" pitchFamily="34" charset="0"/>
              </a:rPr>
              <a:t>Same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err="1">
                <a:latin typeface="Calibri" pitchFamily="34" charset="0"/>
              </a:rPr>
              <a:t>order</a:t>
            </a:r>
            <a:r>
              <a:rPr lang="fr-FR" sz="1600" dirty="0">
                <a:latin typeface="Calibri" pitchFamily="34" charset="0"/>
              </a:rPr>
              <a:t> of </a:t>
            </a:r>
            <a:r>
              <a:rPr lang="fr-FR" sz="1600" dirty="0" smtClean="0">
                <a:latin typeface="Calibri" pitchFamily="34" charset="0"/>
              </a:rPr>
              <a:t>magnitude of </a:t>
            </a:r>
            <a:r>
              <a:rPr lang="fr-FR" sz="1600" dirty="0" err="1" smtClean="0">
                <a:latin typeface="Calibri" pitchFamily="34" charset="0"/>
              </a:rPr>
              <a:t>n</a:t>
            </a:r>
            <a:r>
              <a:rPr lang="fr-FR" sz="1600" baseline="-25000" dirty="0" err="1" smtClean="0">
                <a:latin typeface="Calibri" pitchFamily="34" charset="0"/>
              </a:rPr>
              <a:t>S</a:t>
            </a:r>
            <a:r>
              <a:rPr lang="fr-FR" sz="1600" dirty="0" smtClean="0">
                <a:latin typeface="Calibri" pitchFamily="34" charset="0"/>
              </a:rPr>
              <a:t> (ratio 2,5 =&gt; </a:t>
            </a:r>
            <a:r>
              <a:rPr lang="fr-FR" sz="1600" b="1" dirty="0" smtClean="0">
                <a:latin typeface="Calibri" pitchFamily="34" charset="0"/>
              </a:rPr>
              <a:t>cross calibration</a:t>
            </a:r>
            <a:r>
              <a:rPr lang="fr-FR" sz="1600" dirty="0" smtClean="0">
                <a:latin typeface="Calibri" pitchFamily="34" charset="0"/>
              </a:rPr>
              <a:t>)</a:t>
            </a:r>
            <a:endParaRPr lang="fr-FR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49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3" t="28837" r="12548" b="15245"/>
          <a:stretch/>
        </p:blipFill>
        <p:spPr bwMode="auto">
          <a:xfrm>
            <a:off x="265533" y="2630113"/>
            <a:ext cx="8830223" cy="387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 smtClean="0"/>
              <a:t>Experimental</a:t>
            </a:r>
            <a:r>
              <a:rPr lang="fr-FR" dirty="0" smtClean="0"/>
              <a:t> ni injection on Tore supra</a:t>
            </a:r>
            <a:endParaRPr lang="fr-FR" dirty="0"/>
          </a:p>
        </p:txBody>
      </p:sp>
      <p:sp>
        <p:nvSpPr>
          <p:cNvPr id="20483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|  PAGE </a:t>
            </a:r>
            <a:fld id="{1AAA9E14-2C85-4B93-9190-BC5EA63B9BD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dirty="0"/>
          </a:p>
        </p:txBody>
      </p:sp>
      <p:sp>
        <p:nvSpPr>
          <p:cNvPr id="20484" name="Espace réservé du pied de page 9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CEA | </a:t>
            </a:r>
            <a:r>
              <a:rPr lang="fr-FR" dirty="0" smtClean="0"/>
              <a:t>25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september</a:t>
            </a:r>
            <a:r>
              <a:rPr lang="fr-FR" dirty="0" smtClean="0"/>
              <a:t> </a:t>
            </a:r>
            <a:r>
              <a:rPr lang="fr-FR" dirty="0"/>
              <a:t>2012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 bwMode="auto">
          <a:xfrm>
            <a:off x="6268077" y="3289125"/>
            <a:ext cx="211455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fr-FR" sz="1200" b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Scattering</a:t>
            </a:r>
            <a:r>
              <a:rPr lang="fr-FR" sz="1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fr-FR" sz="1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= </a:t>
            </a:r>
            <a:r>
              <a:rPr lang="fr-FR" sz="1200" b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uncertainty</a:t>
            </a:r>
            <a:r>
              <a:rPr lang="fr-FR" sz="1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of the </a:t>
            </a:r>
            <a:r>
              <a:rPr lang="fr-FR" sz="1200" b="1" dirty="0" err="1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tomographic</a:t>
            </a:r>
            <a:r>
              <a:rPr lang="fr-FR" sz="1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reconstruction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6660232" y="3893904"/>
            <a:ext cx="0" cy="48983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540188" y="2797667"/>
            <a:ext cx="0" cy="158607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 txBox="1">
            <a:spLocks/>
          </p:cNvSpPr>
          <p:nvPr/>
        </p:nvSpPr>
        <p:spPr bwMode="auto">
          <a:xfrm>
            <a:off x="5271703" y="2797667"/>
            <a:ext cx="380417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70C0"/>
                </a:solidFill>
                <a:latin typeface="Calibri" pitchFamily="34" charset="0"/>
              </a:rPr>
              <a:t>(H2)</a:t>
            </a:r>
            <a:endParaRPr lang="fr-FR" sz="1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18" name="Titre 1"/>
          <p:cNvSpPr txBox="1">
            <a:spLocks/>
          </p:cNvSpPr>
          <p:nvPr/>
        </p:nvSpPr>
        <p:spPr bwMode="auto">
          <a:xfrm>
            <a:off x="7369517" y="3658457"/>
            <a:ext cx="390530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70C0"/>
                </a:solidFill>
                <a:latin typeface="Calibri" pitchFamily="34" charset="0"/>
              </a:rPr>
              <a:t>(H4)</a:t>
            </a:r>
            <a:endParaRPr lang="fr-FR" sz="12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pSp>
        <p:nvGrpSpPr>
          <p:cNvPr id="20" name="Groupe 8"/>
          <p:cNvGrpSpPr>
            <a:grpSpLocks/>
          </p:cNvGrpSpPr>
          <p:nvPr/>
        </p:nvGrpSpPr>
        <p:grpSpPr bwMode="auto">
          <a:xfrm>
            <a:off x="5047128" y="1821354"/>
            <a:ext cx="4052237" cy="976313"/>
            <a:chOff x="271399" y="2576369"/>
            <a:chExt cx="4137678" cy="743602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3"/>
            <a:srcRect l="51996" t="43829" r="4662" b="46706"/>
            <a:stretch>
              <a:fillRect/>
            </a:stretch>
          </p:blipFill>
          <p:spPr bwMode="auto">
            <a:xfrm>
              <a:off x="271399" y="2576369"/>
              <a:ext cx="4137271" cy="564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3"/>
            <a:srcRect l="51996" t="60481" r="4662" b="35695"/>
            <a:stretch>
              <a:fillRect/>
            </a:stretch>
          </p:blipFill>
          <p:spPr bwMode="auto">
            <a:xfrm>
              <a:off x="271806" y="3091880"/>
              <a:ext cx="4137271" cy="228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Titre 1"/>
          <p:cNvSpPr txBox="1">
            <a:spLocks/>
          </p:cNvSpPr>
          <p:nvPr/>
        </p:nvSpPr>
        <p:spPr bwMode="auto">
          <a:xfrm>
            <a:off x="163094" y="1453541"/>
            <a:ext cx="52784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fr-FR" sz="1600" dirty="0" err="1">
                <a:latin typeface="Calibri" pitchFamily="34" charset="0"/>
              </a:rPr>
              <a:t>Same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err="1">
                <a:latin typeface="Calibri" pitchFamily="34" charset="0"/>
              </a:rPr>
              <a:t>order</a:t>
            </a:r>
            <a:r>
              <a:rPr lang="fr-FR" sz="1600" dirty="0">
                <a:latin typeface="Calibri" pitchFamily="34" charset="0"/>
              </a:rPr>
              <a:t> of </a:t>
            </a:r>
            <a:r>
              <a:rPr lang="fr-FR" sz="1600" dirty="0" smtClean="0">
                <a:latin typeface="Calibri" pitchFamily="34" charset="0"/>
              </a:rPr>
              <a:t>magnitude of </a:t>
            </a:r>
            <a:r>
              <a:rPr lang="fr-FR" sz="1600" dirty="0" err="1" smtClean="0">
                <a:latin typeface="Calibri" pitchFamily="34" charset="0"/>
              </a:rPr>
              <a:t>n</a:t>
            </a:r>
            <a:r>
              <a:rPr lang="fr-FR" sz="1600" baseline="-25000" dirty="0" err="1" smtClean="0">
                <a:latin typeface="Calibri" pitchFamily="34" charset="0"/>
              </a:rPr>
              <a:t>S</a:t>
            </a:r>
            <a:r>
              <a:rPr lang="fr-FR" sz="1600" dirty="0" smtClean="0">
                <a:latin typeface="Calibri" pitchFamily="34" charset="0"/>
              </a:rPr>
              <a:t> (ratio 2,5 =&gt; </a:t>
            </a:r>
            <a:r>
              <a:rPr lang="fr-FR" sz="1600" b="1" dirty="0" smtClean="0">
                <a:latin typeface="Calibri" pitchFamily="34" charset="0"/>
              </a:rPr>
              <a:t>cross calibration</a:t>
            </a:r>
            <a:r>
              <a:rPr lang="fr-FR" sz="1600" dirty="0" smtClean="0">
                <a:latin typeface="Calibri" pitchFamily="34" charset="0"/>
              </a:rPr>
              <a:t>)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24" name="Titre 1"/>
          <p:cNvSpPr txBox="1">
            <a:spLocks/>
          </p:cNvSpPr>
          <p:nvPr/>
        </p:nvSpPr>
        <p:spPr bwMode="auto">
          <a:xfrm>
            <a:off x="148621" y="1705833"/>
            <a:ext cx="489890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fr-FR" sz="1600" dirty="0" err="1">
                <a:latin typeface="Calibri" pitchFamily="34" charset="0"/>
              </a:rPr>
              <a:t>Similar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normalised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>
                <a:latin typeface="Calibri" pitchFamily="34" charset="0"/>
              </a:rPr>
              <a:t>density</a:t>
            </a:r>
            <a:r>
              <a:rPr lang="fr-FR" sz="1600" dirty="0">
                <a:latin typeface="Calibri" pitchFamily="34" charset="0"/>
              </a:rPr>
              <a:t> profile </a:t>
            </a:r>
            <a:r>
              <a:rPr lang="fr-FR" sz="1600" dirty="0" smtClean="0">
                <a:latin typeface="Calibri" pitchFamily="34" charset="0"/>
              </a:rPr>
              <a:t>(</a:t>
            </a:r>
            <a:r>
              <a:rPr lang="fr-FR" sz="1600" dirty="0" err="1" smtClean="0">
                <a:latin typeface="Calibri" pitchFamily="34" charset="0"/>
              </a:rPr>
              <a:t>though</a:t>
            </a:r>
            <a:r>
              <a:rPr lang="fr-FR" sz="1600" dirty="0" smtClean="0">
                <a:latin typeface="Calibri" pitchFamily="34" charset="0"/>
              </a:rPr>
              <a:t> more </a:t>
            </a:r>
            <a:r>
              <a:rPr lang="fr-FR" sz="1600" dirty="0" err="1" smtClean="0">
                <a:latin typeface="Calibri" pitchFamily="34" charset="0"/>
              </a:rPr>
              <a:t>peaked</a:t>
            </a:r>
            <a:r>
              <a:rPr lang="fr-FR" sz="1600" dirty="0" smtClean="0">
                <a:latin typeface="Calibri" pitchFamily="34" charset="0"/>
              </a:rPr>
              <a:t>)</a:t>
            </a:r>
            <a:endParaRPr lang="fr-FR" sz="1600" dirty="0">
              <a:latin typeface="Calibri" pitchFamily="34" charset="0"/>
            </a:endParaRPr>
          </a:p>
        </p:txBody>
      </p:sp>
      <p:grpSp>
        <p:nvGrpSpPr>
          <p:cNvPr id="25" name="Groupe 24"/>
          <p:cNvGrpSpPr/>
          <p:nvPr/>
        </p:nvGrpSpPr>
        <p:grpSpPr>
          <a:xfrm>
            <a:off x="7079876" y="5043913"/>
            <a:ext cx="959224" cy="923365"/>
            <a:chOff x="7853082" y="4876800"/>
            <a:chExt cx="959224" cy="923365"/>
          </a:xfrm>
        </p:grpSpPr>
        <p:sp>
          <p:nvSpPr>
            <p:cNvPr id="26" name="Ellipse 25"/>
            <p:cNvSpPr/>
            <p:nvPr/>
          </p:nvSpPr>
          <p:spPr>
            <a:xfrm>
              <a:off x="7853082" y="4876800"/>
              <a:ext cx="959224" cy="92336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8675775" y="550281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28" name="Ellipse 27"/>
            <p:cNvSpPr/>
            <p:nvPr/>
          </p:nvSpPr>
          <p:spPr>
            <a:xfrm>
              <a:off x="8523370" y="550281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29" name="Ellipse 28"/>
            <p:cNvSpPr/>
            <p:nvPr/>
          </p:nvSpPr>
          <p:spPr>
            <a:xfrm>
              <a:off x="8388895" y="550281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30" name="Ellipse 29"/>
            <p:cNvSpPr/>
            <p:nvPr/>
          </p:nvSpPr>
          <p:spPr>
            <a:xfrm>
              <a:off x="8200630" y="550281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31" name="Ellipse 30"/>
            <p:cNvSpPr/>
            <p:nvPr/>
          </p:nvSpPr>
          <p:spPr>
            <a:xfrm>
              <a:off x="8066155" y="550281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32" name="Ellipse 31"/>
            <p:cNvSpPr/>
            <p:nvPr/>
          </p:nvSpPr>
          <p:spPr>
            <a:xfrm>
              <a:off x="7958575" y="550281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33" name="Ellipse 32"/>
            <p:cNvSpPr/>
            <p:nvPr/>
          </p:nvSpPr>
          <p:spPr>
            <a:xfrm>
              <a:off x="8675770" y="536833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34" name="Ellipse 33"/>
            <p:cNvSpPr/>
            <p:nvPr/>
          </p:nvSpPr>
          <p:spPr>
            <a:xfrm>
              <a:off x="8523365" y="536833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35" name="Ellipse 34"/>
            <p:cNvSpPr/>
            <p:nvPr/>
          </p:nvSpPr>
          <p:spPr>
            <a:xfrm>
              <a:off x="8388890" y="536833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36" name="Ellipse 35"/>
            <p:cNvSpPr/>
            <p:nvPr/>
          </p:nvSpPr>
          <p:spPr>
            <a:xfrm>
              <a:off x="8200625" y="536833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37" name="Ellipse 36"/>
            <p:cNvSpPr/>
            <p:nvPr/>
          </p:nvSpPr>
          <p:spPr>
            <a:xfrm>
              <a:off x="8066150" y="536833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38" name="Ellipse 37"/>
            <p:cNvSpPr/>
            <p:nvPr/>
          </p:nvSpPr>
          <p:spPr>
            <a:xfrm>
              <a:off x="7958570" y="536833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39" name="Ellipse 38"/>
            <p:cNvSpPr/>
            <p:nvPr/>
          </p:nvSpPr>
          <p:spPr>
            <a:xfrm>
              <a:off x="8675770" y="524282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40" name="Ellipse 39"/>
            <p:cNvSpPr/>
            <p:nvPr/>
          </p:nvSpPr>
          <p:spPr>
            <a:xfrm>
              <a:off x="8523365" y="524282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41" name="Ellipse 40"/>
            <p:cNvSpPr/>
            <p:nvPr/>
          </p:nvSpPr>
          <p:spPr>
            <a:xfrm>
              <a:off x="8388890" y="524282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42" name="Ellipse 41"/>
            <p:cNvSpPr/>
            <p:nvPr/>
          </p:nvSpPr>
          <p:spPr>
            <a:xfrm>
              <a:off x="8200625" y="524282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43" name="Ellipse 42"/>
            <p:cNvSpPr/>
            <p:nvPr/>
          </p:nvSpPr>
          <p:spPr>
            <a:xfrm>
              <a:off x="8066150" y="524282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7958570" y="524282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45" name="Ellipse 44"/>
            <p:cNvSpPr/>
            <p:nvPr/>
          </p:nvSpPr>
          <p:spPr>
            <a:xfrm>
              <a:off x="8684735" y="511731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46" name="Ellipse 45"/>
            <p:cNvSpPr/>
            <p:nvPr/>
          </p:nvSpPr>
          <p:spPr>
            <a:xfrm>
              <a:off x="8532330" y="511731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47" name="Ellipse 46"/>
            <p:cNvSpPr/>
            <p:nvPr/>
          </p:nvSpPr>
          <p:spPr>
            <a:xfrm>
              <a:off x="8397855" y="511731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48" name="Ellipse 47"/>
            <p:cNvSpPr/>
            <p:nvPr/>
          </p:nvSpPr>
          <p:spPr>
            <a:xfrm>
              <a:off x="8209590" y="511731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49" name="Ellipse 48"/>
            <p:cNvSpPr/>
            <p:nvPr/>
          </p:nvSpPr>
          <p:spPr>
            <a:xfrm>
              <a:off x="8075115" y="511731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50" name="Ellipse 49"/>
            <p:cNvSpPr/>
            <p:nvPr/>
          </p:nvSpPr>
          <p:spPr>
            <a:xfrm>
              <a:off x="7967535" y="511731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51" name="Ellipse 50"/>
            <p:cNvSpPr/>
            <p:nvPr/>
          </p:nvSpPr>
          <p:spPr>
            <a:xfrm>
              <a:off x="8675775" y="564625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52" name="Ellipse 51"/>
            <p:cNvSpPr/>
            <p:nvPr/>
          </p:nvSpPr>
          <p:spPr>
            <a:xfrm>
              <a:off x="8523370" y="564625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53" name="Ellipse 52"/>
            <p:cNvSpPr/>
            <p:nvPr/>
          </p:nvSpPr>
          <p:spPr>
            <a:xfrm>
              <a:off x="8388895" y="564625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54" name="Ellipse 53"/>
            <p:cNvSpPr/>
            <p:nvPr/>
          </p:nvSpPr>
          <p:spPr>
            <a:xfrm>
              <a:off x="8200630" y="564625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55" name="Ellipse 54"/>
            <p:cNvSpPr/>
            <p:nvPr/>
          </p:nvSpPr>
          <p:spPr>
            <a:xfrm>
              <a:off x="8066155" y="564625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56" name="Ellipse 55"/>
            <p:cNvSpPr/>
            <p:nvPr/>
          </p:nvSpPr>
          <p:spPr>
            <a:xfrm>
              <a:off x="7958575" y="564625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57" name="Ellipse 56"/>
            <p:cNvSpPr/>
            <p:nvPr/>
          </p:nvSpPr>
          <p:spPr>
            <a:xfrm>
              <a:off x="8693705" y="500077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58" name="Ellipse 57"/>
            <p:cNvSpPr/>
            <p:nvPr/>
          </p:nvSpPr>
          <p:spPr>
            <a:xfrm>
              <a:off x="8541300" y="500077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59" name="Ellipse 58"/>
            <p:cNvSpPr/>
            <p:nvPr/>
          </p:nvSpPr>
          <p:spPr>
            <a:xfrm>
              <a:off x="8406825" y="500077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60" name="Ellipse 59"/>
            <p:cNvSpPr/>
            <p:nvPr/>
          </p:nvSpPr>
          <p:spPr>
            <a:xfrm>
              <a:off x="8218560" y="500077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61" name="Ellipse 60"/>
            <p:cNvSpPr/>
            <p:nvPr/>
          </p:nvSpPr>
          <p:spPr>
            <a:xfrm>
              <a:off x="8084085" y="500077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  <p:sp>
          <p:nvSpPr>
            <p:cNvPr id="62" name="Ellipse 61"/>
            <p:cNvSpPr/>
            <p:nvPr/>
          </p:nvSpPr>
          <p:spPr>
            <a:xfrm>
              <a:off x="7976505" y="5000778"/>
              <a:ext cx="64807" cy="45719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>
              <a:noAutofit/>
            </a:bodyPr>
            <a:lstStyle/>
            <a:p>
              <a:pPr algn="ctr"/>
              <a:endParaRPr lang="fr-FR" sz="1600" b="1" u="sng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348033" y="1108650"/>
            <a:ext cx="74758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 smtClean="0">
                <a:latin typeface="Calibri" pitchFamily="34" charset="0"/>
              </a:rPr>
              <a:t>(H4) </a:t>
            </a:r>
            <a:r>
              <a:rPr lang="fr-FR" sz="1600" dirty="0" err="1" smtClean="0">
                <a:latin typeface="Calibri" pitchFamily="34" charset="0"/>
              </a:rPr>
              <a:t>satisfactory</a:t>
            </a:r>
            <a:r>
              <a:rPr lang="fr-FR" sz="1600" dirty="0" smtClean="0">
                <a:latin typeface="Calibri" pitchFamily="34" charset="0"/>
              </a:rPr>
              <a:t> ? (</a:t>
            </a:r>
            <a:r>
              <a:rPr lang="fr-FR" sz="1600" dirty="0" err="1" smtClean="0">
                <a:latin typeface="Calibri" pitchFamily="34" charset="0"/>
              </a:rPr>
              <a:t>error</a:t>
            </a:r>
            <a:r>
              <a:rPr lang="fr-FR" sz="1600" dirty="0" smtClean="0">
                <a:latin typeface="Calibri" pitchFamily="34" charset="0"/>
              </a:rPr>
              <a:t> bars </a:t>
            </a:r>
            <a:r>
              <a:rPr lang="fr-FR" sz="1600" dirty="0" err="1" smtClean="0">
                <a:latin typeface="Calibri" pitchFamily="34" charset="0"/>
              </a:rPr>
              <a:t>based</a:t>
            </a:r>
            <a:r>
              <a:rPr lang="fr-FR" sz="1600" dirty="0" smtClean="0">
                <a:latin typeface="Calibri" pitchFamily="34" charset="0"/>
              </a:rPr>
              <a:t> on </a:t>
            </a:r>
            <a:r>
              <a:rPr lang="fr-FR" sz="1600" dirty="0" err="1" smtClean="0">
                <a:latin typeface="Calibri" pitchFamily="34" charset="0"/>
              </a:rPr>
              <a:t>discrepancy</a:t>
            </a:r>
            <a:r>
              <a:rPr lang="fr-FR" sz="1600" dirty="0" smtClean="0">
                <a:latin typeface="Calibri" pitchFamily="34" charset="0"/>
              </a:rPr>
              <a:t> to </a:t>
            </a:r>
            <a:r>
              <a:rPr lang="fr-FR" sz="1600" dirty="0" err="1" smtClean="0">
                <a:latin typeface="Calibri" pitchFamily="34" charset="0"/>
              </a:rPr>
              <a:t>measurements</a:t>
            </a:r>
            <a:r>
              <a:rPr lang="fr-FR" sz="1600" dirty="0" smtClean="0">
                <a:latin typeface="Calibri" pitchFamily="34" charset="0"/>
              </a:rPr>
              <a:t>) 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64" name="Titre 1"/>
          <p:cNvSpPr txBox="1">
            <a:spLocks/>
          </p:cNvSpPr>
          <p:nvPr/>
        </p:nvSpPr>
        <p:spPr bwMode="auto">
          <a:xfrm>
            <a:off x="148621" y="1955397"/>
            <a:ext cx="497919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fr-FR" sz="1600" i="1" u="sng" dirty="0" err="1" smtClean="0">
                <a:latin typeface="Calibri" pitchFamily="34" charset="0"/>
              </a:rPr>
              <a:t>Brightnesses</a:t>
            </a:r>
            <a:r>
              <a:rPr lang="fr-FR" sz="1600" i="1" u="sng" dirty="0" smtClean="0">
                <a:latin typeface="Calibri" pitchFamily="34" charset="0"/>
              </a:rPr>
              <a:t> :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difficult</a:t>
            </a:r>
            <a:r>
              <a:rPr lang="fr-FR" sz="1600" dirty="0" smtClean="0">
                <a:latin typeface="Calibri" pitchFamily="34" charset="0"/>
              </a:rPr>
              <a:t> to </a:t>
            </a:r>
            <a:r>
              <a:rPr lang="fr-FR" sz="1600" dirty="0" err="1" smtClean="0">
                <a:latin typeface="Calibri" pitchFamily="34" charset="0"/>
              </a:rPr>
              <a:t>conclude</a:t>
            </a:r>
            <a:r>
              <a:rPr lang="fr-FR" sz="1600" dirty="0" smtClean="0">
                <a:latin typeface="Calibri" pitchFamily="34" charset="0"/>
              </a:rPr>
              <a:t>, (line </a:t>
            </a:r>
            <a:r>
              <a:rPr lang="fr-FR" sz="1600" dirty="0" err="1" smtClean="0">
                <a:latin typeface="Calibri" pitchFamily="34" charset="0"/>
              </a:rPr>
              <a:t>integrated</a:t>
            </a:r>
            <a:r>
              <a:rPr lang="fr-FR" sz="1600" dirty="0" smtClean="0">
                <a:latin typeface="Calibri" pitchFamily="34" charset="0"/>
              </a:rPr>
              <a:t>)</a:t>
            </a:r>
          </a:p>
          <a:p>
            <a:r>
              <a:rPr lang="fr-FR" sz="1600" dirty="0" smtClean="0">
                <a:latin typeface="Calibri" pitchFamily="34" charset="0"/>
              </a:rPr>
              <a:t>=&gt; </a:t>
            </a:r>
            <a:r>
              <a:rPr lang="fr-FR" sz="1600" dirty="0" err="1" smtClean="0">
                <a:latin typeface="Calibri" pitchFamily="34" charset="0"/>
              </a:rPr>
              <a:t>Only</a:t>
            </a:r>
            <a:r>
              <a:rPr lang="fr-FR" sz="1600" dirty="0" smtClean="0">
                <a:latin typeface="Calibri" pitchFamily="34" charset="0"/>
              </a:rPr>
              <a:t> horizontal camera </a:t>
            </a:r>
            <a:r>
              <a:rPr lang="fr-FR" sz="1600" dirty="0" err="1" smtClean="0">
                <a:latin typeface="Calibri" pitchFamily="34" charset="0"/>
              </a:rPr>
              <a:t>used</a:t>
            </a:r>
            <a:r>
              <a:rPr lang="fr-FR" sz="1600" dirty="0" smtClean="0">
                <a:latin typeface="Calibri" pitchFamily="34" charset="0"/>
              </a:rPr>
              <a:t> by transport </a:t>
            </a:r>
            <a:r>
              <a:rPr lang="fr-FR" sz="1600" dirty="0" err="1" smtClean="0">
                <a:latin typeface="Calibri" pitchFamily="34" charset="0"/>
              </a:rPr>
              <a:t>studies</a:t>
            </a:r>
            <a:endParaRPr lang="fr-FR" sz="1600" dirty="0" smtClean="0">
              <a:latin typeface="Calibri" pitchFamily="34" charset="0"/>
            </a:endParaRPr>
          </a:p>
          <a:p>
            <a:r>
              <a:rPr lang="fr-FR" sz="1600" dirty="0" smtClean="0">
                <a:latin typeface="Calibri" pitchFamily="34" charset="0"/>
              </a:rPr>
              <a:t>=&gt; </a:t>
            </a:r>
            <a:r>
              <a:rPr lang="fr-FR" sz="1600" dirty="0" err="1" smtClean="0">
                <a:latin typeface="Calibri" pitchFamily="34" charset="0"/>
              </a:rPr>
              <a:t>Promote</a:t>
            </a:r>
            <a:r>
              <a:rPr lang="fr-FR" sz="1600" dirty="0" smtClean="0">
                <a:latin typeface="Calibri" pitchFamily="34" charset="0"/>
              </a:rPr>
              <a:t> the use of </a:t>
            </a:r>
            <a:r>
              <a:rPr lang="fr-FR" sz="1600" b="1" dirty="0" err="1" smtClean="0">
                <a:latin typeface="Calibri" pitchFamily="34" charset="0"/>
              </a:rPr>
              <a:t>reliable</a:t>
            </a:r>
            <a:r>
              <a:rPr lang="fr-FR" sz="1600" b="1" dirty="0" smtClean="0">
                <a:latin typeface="Calibri" pitchFamily="34" charset="0"/>
              </a:rPr>
              <a:t> </a:t>
            </a:r>
            <a:r>
              <a:rPr lang="fr-FR" sz="1600" b="1" dirty="0" err="1" smtClean="0">
                <a:latin typeface="Calibri" pitchFamily="34" charset="0"/>
              </a:rPr>
              <a:t>tomographic</a:t>
            </a:r>
            <a:r>
              <a:rPr lang="fr-FR" sz="1600" b="1" dirty="0" smtClean="0">
                <a:latin typeface="Calibri" pitchFamily="34" charset="0"/>
              </a:rPr>
              <a:t> inversions</a:t>
            </a:r>
            <a:endParaRPr lang="fr-FR" sz="1600" b="1" dirty="0">
              <a:latin typeface="Calibri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48621" y="4566256"/>
            <a:ext cx="6098191" cy="193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GB" sz="1600" b="1" u="sng" dirty="0" smtClean="0">
              <a:solidFill>
                <a:schemeClr val="tx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246812" y="4566256"/>
            <a:ext cx="2852553" cy="19361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GB" sz="1600" b="1" u="sng" dirty="0" smtClean="0">
              <a:solidFill>
                <a:schemeClr val="tx1"/>
              </a:solidFill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7268106" y="3773659"/>
            <a:ext cx="0" cy="287171"/>
          </a:xfrm>
          <a:prstGeom prst="line">
            <a:avLst/>
          </a:prstGeom>
          <a:ln>
            <a:solidFill>
              <a:srgbClr val="0070C0"/>
            </a:solidFill>
            <a:prstDash val="solid"/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680644" y="2694061"/>
            <a:ext cx="4418721" cy="18721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GB" sz="1600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39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  <p:bldP spid="24" grpId="0"/>
      <p:bldP spid="63" grpId="0"/>
      <p:bldP spid="64" grpId="0"/>
      <p:bldP spid="65" grpId="0" animBg="1"/>
      <p:bldP spid="6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Espace réservé du numéro de diapositive 4"/>
          <p:cNvSpPr>
            <a:spLocks noGrp="1"/>
          </p:cNvSpPr>
          <p:nvPr>
            <p:ph type="sldNum" sz="quarter" idx="16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|  PAGE </a:t>
            </a:r>
            <a:fld id="{0A5C2997-3EFD-4CDA-A1D4-6E7FE6FA47AB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/>
          </a:p>
        </p:txBody>
      </p:sp>
      <p:sp>
        <p:nvSpPr>
          <p:cNvPr id="24578" name="Espace réservé du pied de page 5"/>
          <p:cNvSpPr>
            <a:spLocks noGrp="1"/>
          </p:cNvSpPr>
          <p:nvPr>
            <p:ph type="ftr" sz="quarter" idx="17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CEA | </a:t>
            </a:r>
            <a:r>
              <a:rPr lang="fr-FR" dirty="0" smtClean="0"/>
              <a:t>25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september</a:t>
            </a:r>
            <a:r>
              <a:rPr lang="fr-FR" dirty="0" smtClean="0"/>
              <a:t> </a:t>
            </a:r>
            <a:r>
              <a:rPr lang="fr-FR" dirty="0"/>
              <a:t>2012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98425" y="1590384"/>
            <a:ext cx="880586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charset="0"/>
              <a:buChar char="•"/>
            </a:pPr>
            <a:r>
              <a:rPr lang="fr-FR" sz="1600" dirty="0" err="1" smtClean="0">
                <a:latin typeface="Calibri" pitchFamily="34" charset="0"/>
              </a:rPr>
              <a:t>Preliminary</a:t>
            </a:r>
            <a:r>
              <a:rPr lang="fr-FR" sz="1600" dirty="0" smtClean="0">
                <a:latin typeface="Calibri" pitchFamily="34" charset="0"/>
              </a:rPr>
              <a:t> but </a:t>
            </a:r>
            <a:r>
              <a:rPr lang="fr-FR" sz="1600" dirty="0" err="1" smtClean="0">
                <a:latin typeface="Calibri" pitchFamily="34" charset="0"/>
              </a:rPr>
              <a:t>encouraging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results</a:t>
            </a:r>
            <a:r>
              <a:rPr lang="fr-FR" sz="1600" dirty="0" smtClean="0">
                <a:latin typeface="Calibri" pitchFamily="34" charset="0"/>
              </a:rPr>
              <a:t> have been </a:t>
            </a:r>
            <a:r>
              <a:rPr lang="fr-FR" sz="1600" dirty="0" err="1" smtClean="0">
                <a:latin typeface="Calibri" pitchFamily="34" charset="0"/>
              </a:rPr>
              <a:t>obtained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that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add</a:t>
            </a:r>
            <a:r>
              <a:rPr lang="fr-FR" sz="1600" dirty="0" smtClean="0">
                <a:latin typeface="Calibri" pitchFamily="34" charset="0"/>
              </a:rPr>
              <a:t> up to </a:t>
            </a:r>
            <a:r>
              <a:rPr lang="fr-FR" sz="1600" dirty="0" err="1" smtClean="0">
                <a:latin typeface="Calibri" pitchFamily="34" charset="0"/>
              </a:rPr>
              <a:t>previous</a:t>
            </a:r>
            <a:r>
              <a:rPr lang="fr-FR" sz="1600" dirty="0" smtClean="0">
                <a:latin typeface="Calibri" pitchFamily="34" charset="0"/>
              </a:rPr>
              <a:t> observations by </a:t>
            </a:r>
            <a:r>
              <a:rPr lang="fr-FR" sz="1600" dirty="0" err="1" smtClean="0">
                <a:latin typeface="Calibri" pitchFamily="34" charset="0"/>
              </a:rPr>
              <a:t>other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authors</a:t>
            </a:r>
            <a:r>
              <a:rPr lang="fr-FR" sz="1600" dirty="0" smtClean="0">
                <a:latin typeface="Calibri" pitchFamily="34" charset="0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Arial" charset="0"/>
              <a:buChar char="•"/>
            </a:pPr>
            <a:r>
              <a:rPr lang="fr-FR" sz="1600" dirty="0" smtClean="0">
                <a:latin typeface="Calibri" pitchFamily="34" charset="0"/>
              </a:rPr>
              <a:t>(H1) </a:t>
            </a:r>
            <a:r>
              <a:rPr lang="fr-FR" sz="1600" dirty="0" err="1" smtClean="0">
                <a:latin typeface="Calibri" pitchFamily="34" charset="0"/>
              </a:rPr>
              <a:t>might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be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valid</a:t>
            </a:r>
            <a:r>
              <a:rPr lang="fr-FR" sz="1600" dirty="0" smtClean="0">
                <a:latin typeface="Calibri" pitchFamily="34" charset="0"/>
              </a:rPr>
              <a:t> in </a:t>
            </a:r>
            <a:r>
              <a:rPr lang="fr-FR" sz="1600" dirty="0" err="1" smtClean="0">
                <a:latin typeface="Calibri" pitchFamily="34" charset="0"/>
              </a:rPr>
              <a:t>some</a:t>
            </a:r>
            <a:r>
              <a:rPr lang="fr-FR" sz="1600" dirty="0" smtClean="0">
                <a:latin typeface="Calibri" pitchFamily="34" charset="0"/>
              </a:rPr>
              <a:t> cases, but </a:t>
            </a:r>
            <a:r>
              <a:rPr lang="fr-FR" sz="1600" dirty="0" err="1" smtClean="0">
                <a:latin typeface="Calibri" pitchFamily="34" charset="0"/>
              </a:rPr>
              <a:t>generally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inside</a:t>
            </a:r>
            <a:r>
              <a:rPr lang="fr-FR" sz="1600" dirty="0" smtClean="0">
                <a:latin typeface="Calibri" pitchFamily="34" charset="0"/>
              </a:rPr>
              <a:t> a (</a:t>
            </a:r>
            <a:r>
              <a:rPr lang="fr-FR" sz="1600" dirty="0" err="1" smtClean="0">
                <a:latin typeface="Calibri" pitchFamily="34" charset="0"/>
              </a:rPr>
              <a:t>very</a:t>
            </a:r>
            <a:r>
              <a:rPr lang="fr-FR" sz="1600" dirty="0" smtClean="0">
                <a:latin typeface="Calibri" pitchFamily="34" charset="0"/>
              </a:rPr>
              <a:t>) </a:t>
            </a:r>
            <a:r>
              <a:rPr lang="fr-FR" sz="1600" dirty="0" err="1" smtClean="0">
                <a:latin typeface="Calibri" pitchFamily="34" charset="0"/>
              </a:rPr>
              <a:t>limited</a:t>
            </a:r>
            <a:r>
              <a:rPr lang="fr-FR" sz="1600" dirty="0" smtClean="0">
                <a:latin typeface="Calibri" pitchFamily="34" charset="0"/>
              </a:rPr>
              <a:t> central </a:t>
            </a:r>
            <a:r>
              <a:rPr lang="fr-FR" sz="1600" dirty="0" err="1" smtClean="0">
                <a:latin typeface="Calibri" pitchFamily="34" charset="0"/>
              </a:rPr>
              <a:t>region</a:t>
            </a:r>
            <a:r>
              <a:rPr lang="fr-FR" sz="1600" dirty="0" smtClean="0">
                <a:latin typeface="Calibri" pitchFamily="34" charset="0"/>
              </a:rPr>
              <a:t> of the plasma.</a:t>
            </a:r>
          </a:p>
          <a:p>
            <a:pPr marL="285750" indent="-285750" algn="just">
              <a:spcAft>
                <a:spcPts val="1200"/>
              </a:spcAft>
              <a:buFont typeface="Arial" charset="0"/>
              <a:buChar char="•"/>
            </a:pPr>
            <a:r>
              <a:rPr lang="fr-FR" sz="1600" dirty="0" smtClean="0">
                <a:latin typeface="Calibri" pitchFamily="34" charset="0"/>
              </a:rPr>
              <a:t>Our </a:t>
            </a:r>
            <a:r>
              <a:rPr lang="fr-FR" sz="1600" dirty="0" err="1" smtClean="0">
                <a:latin typeface="Calibri" pitchFamily="34" charset="0"/>
              </a:rPr>
              <a:t>approach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only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requires</a:t>
            </a:r>
            <a:r>
              <a:rPr lang="fr-FR" sz="1600" dirty="0" smtClean="0">
                <a:latin typeface="Calibri" pitchFamily="34" charset="0"/>
              </a:rPr>
              <a:t> more </a:t>
            </a:r>
            <a:r>
              <a:rPr lang="fr-FR" sz="1600" dirty="0" err="1" smtClean="0">
                <a:latin typeface="Calibri" pitchFamily="34" charset="0"/>
              </a:rPr>
              <a:t>general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assumptions</a:t>
            </a:r>
            <a:r>
              <a:rPr lang="fr-FR" sz="1600" dirty="0" smtClean="0">
                <a:latin typeface="Calibri" pitchFamily="34" charset="0"/>
              </a:rPr>
              <a:t>, </a:t>
            </a:r>
            <a:r>
              <a:rPr lang="fr-FR" sz="1600" dirty="0" err="1" smtClean="0">
                <a:latin typeface="Calibri" pitchFamily="34" charset="0"/>
              </a:rPr>
              <a:t>concentrate</a:t>
            </a:r>
            <a:r>
              <a:rPr lang="fr-FR" sz="1600" dirty="0" smtClean="0">
                <a:latin typeface="Calibri" pitchFamily="34" charset="0"/>
              </a:rPr>
              <a:t> on (H2), (H3) and/or (H4) ?</a:t>
            </a:r>
          </a:p>
          <a:p>
            <a:pPr marL="285750" indent="-285750" algn="just">
              <a:spcAft>
                <a:spcPts val="1200"/>
              </a:spcAft>
              <a:buFont typeface="Arial" charset="0"/>
              <a:buChar char="•"/>
            </a:pPr>
            <a:r>
              <a:rPr lang="fr-FR" sz="1600" dirty="0" smtClean="0">
                <a:latin typeface="Calibri" pitchFamily="34" charset="0"/>
              </a:rPr>
              <a:t>More simulation are </a:t>
            </a:r>
            <a:r>
              <a:rPr lang="fr-FR" sz="1600" dirty="0" err="1" smtClean="0">
                <a:latin typeface="Calibri" pitchFamily="34" charset="0"/>
              </a:rPr>
              <a:t>needed</a:t>
            </a:r>
            <a:r>
              <a:rPr lang="fr-FR" sz="1600" dirty="0" smtClean="0">
                <a:latin typeface="Calibri" pitchFamily="34" charset="0"/>
              </a:rPr>
              <a:t>, </a:t>
            </a:r>
            <a:r>
              <a:rPr lang="fr-FR" sz="1600" dirty="0" err="1" smtClean="0">
                <a:latin typeface="Calibri" pitchFamily="34" charset="0"/>
              </a:rPr>
              <a:t>with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other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impurities</a:t>
            </a:r>
            <a:r>
              <a:rPr lang="fr-FR" sz="1600" dirty="0" smtClean="0">
                <a:latin typeface="Calibri" pitchFamily="34" charset="0"/>
              </a:rPr>
              <a:t> and transport coefficients as </a:t>
            </a:r>
            <a:r>
              <a:rPr lang="fr-FR" sz="1600" dirty="0" err="1" smtClean="0">
                <a:latin typeface="Calibri" pitchFamily="34" charset="0"/>
              </a:rPr>
              <a:t>realistic</a:t>
            </a:r>
            <a:r>
              <a:rPr lang="fr-FR" sz="1600" dirty="0" smtClean="0">
                <a:latin typeface="Calibri" pitchFamily="34" charset="0"/>
              </a:rPr>
              <a:t> as possible.</a:t>
            </a:r>
          </a:p>
          <a:p>
            <a:pPr marL="285750" indent="-285750" algn="just">
              <a:spcAft>
                <a:spcPts val="1200"/>
              </a:spcAft>
              <a:buFont typeface="Arial" charset="0"/>
              <a:buChar char="•"/>
            </a:pPr>
            <a:r>
              <a:rPr lang="fr-FR" sz="1600" dirty="0" smtClean="0">
                <a:latin typeface="Calibri" pitchFamily="34" charset="0"/>
              </a:rPr>
              <a:t>The use of </a:t>
            </a:r>
            <a:r>
              <a:rPr lang="fr-FR" sz="1600" dirty="0" err="1" smtClean="0">
                <a:latin typeface="Calibri" pitchFamily="34" charset="0"/>
              </a:rPr>
              <a:t>spatially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localised</a:t>
            </a:r>
            <a:r>
              <a:rPr lang="fr-FR" sz="1600" dirty="0" smtClean="0">
                <a:latin typeface="Calibri" pitchFamily="34" charset="0"/>
              </a:rPr>
              <a:t> data (</a:t>
            </a:r>
            <a:r>
              <a:rPr lang="fr-FR" sz="1600" dirty="0" err="1">
                <a:latin typeface="Calibri" pitchFamily="34" charset="0"/>
              </a:rPr>
              <a:t>emissivity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provided</a:t>
            </a:r>
            <a:r>
              <a:rPr lang="fr-FR" sz="1600" dirty="0" smtClean="0">
                <a:latin typeface="Calibri" pitchFamily="34" charset="0"/>
              </a:rPr>
              <a:t> by </a:t>
            </a:r>
            <a:r>
              <a:rPr lang="fr-FR" sz="1600" dirty="0" err="1" smtClean="0">
                <a:latin typeface="Calibri" pitchFamily="34" charset="0"/>
              </a:rPr>
              <a:t>reliable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tomographic</a:t>
            </a:r>
            <a:r>
              <a:rPr lang="fr-FR" sz="1600" dirty="0" smtClean="0">
                <a:latin typeface="Calibri" pitchFamily="34" charset="0"/>
              </a:rPr>
              <a:t> inversion) </a:t>
            </a:r>
            <a:r>
              <a:rPr lang="fr-FR" sz="1600" dirty="0" err="1" smtClean="0">
                <a:latin typeface="Calibri" pitchFamily="34" charset="0"/>
              </a:rPr>
              <a:t>is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prefered</a:t>
            </a:r>
            <a:r>
              <a:rPr lang="fr-FR" sz="1600" dirty="0" smtClean="0">
                <a:latin typeface="Calibri" pitchFamily="34" charset="0"/>
              </a:rPr>
              <a:t>, and the importance of calibration [8-9] (relative for </a:t>
            </a:r>
            <a:r>
              <a:rPr lang="fr-FR" sz="1600" dirty="0" err="1" smtClean="0">
                <a:latin typeface="Calibri" pitchFamily="34" charset="0"/>
              </a:rPr>
              <a:t>density</a:t>
            </a:r>
            <a:r>
              <a:rPr lang="fr-FR" sz="1600" dirty="0" smtClean="0">
                <a:latin typeface="Calibri" pitchFamily="34" charset="0"/>
              </a:rPr>
              <a:t> profile </a:t>
            </a:r>
            <a:r>
              <a:rPr lang="fr-FR" sz="1600" dirty="0" err="1" smtClean="0">
                <a:latin typeface="Calibri" pitchFamily="34" charset="0"/>
              </a:rPr>
              <a:t>shape</a:t>
            </a:r>
            <a:r>
              <a:rPr lang="fr-FR" sz="1600" dirty="0" smtClean="0">
                <a:latin typeface="Calibri" pitchFamily="34" charset="0"/>
              </a:rPr>
              <a:t> and </a:t>
            </a:r>
            <a:r>
              <a:rPr lang="fr-FR" sz="1600" dirty="0" err="1" smtClean="0">
                <a:latin typeface="Calibri" pitchFamily="34" charset="0"/>
              </a:rPr>
              <a:t>absolute</a:t>
            </a:r>
            <a:r>
              <a:rPr lang="fr-FR" sz="1600" dirty="0" smtClean="0">
                <a:latin typeface="Calibri" pitchFamily="34" charset="0"/>
              </a:rPr>
              <a:t> for </a:t>
            </a:r>
            <a:r>
              <a:rPr lang="fr-FR" sz="1600" dirty="0" err="1" smtClean="0">
                <a:latin typeface="Calibri" pitchFamily="34" charset="0"/>
              </a:rPr>
              <a:t>absolute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density</a:t>
            </a:r>
            <a:r>
              <a:rPr lang="fr-FR" sz="1600" dirty="0" smtClean="0">
                <a:latin typeface="Calibri" pitchFamily="34" charset="0"/>
              </a:rPr>
              <a:t> values) </a:t>
            </a:r>
            <a:r>
              <a:rPr lang="fr-FR" sz="1600" dirty="0" err="1" smtClean="0">
                <a:latin typeface="Calibri" pitchFamily="34" charset="0"/>
              </a:rPr>
              <a:t>is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emphasized</a:t>
            </a:r>
            <a:r>
              <a:rPr lang="fr-FR" sz="1600" dirty="0" smtClean="0">
                <a:latin typeface="Calibri" pitchFamily="34" charset="0"/>
              </a:rPr>
              <a:t>. In </a:t>
            </a:r>
            <a:r>
              <a:rPr lang="fr-FR" sz="1600" dirty="0" err="1" smtClean="0">
                <a:latin typeface="Calibri" pitchFamily="34" charset="0"/>
              </a:rPr>
              <a:t>particular</a:t>
            </a:r>
            <a:r>
              <a:rPr lang="fr-FR" sz="1600" dirty="0" smtClean="0">
                <a:latin typeface="Calibri" pitchFamily="34" charset="0"/>
              </a:rPr>
              <a:t>, cross calibration </a:t>
            </a:r>
            <a:r>
              <a:rPr lang="fr-FR" sz="1600" dirty="0" err="1" smtClean="0">
                <a:latin typeface="Calibri" pitchFamily="34" charset="0"/>
              </a:rPr>
              <a:t>between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several</a:t>
            </a:r>
            <a:r>
              <a:rPr lang="fr-FR" sz="1600" dirty="0" smtClean="0">
                <a:latin typeface="Calibri" pitchFamily="34" charset="0"/>
              </a:rPr>
              <a:t> diagnostics </a:t>
            </a:r>
            <a:r>
              <a:rPr lang="fr-FR" sz="1600" dirty="0" err="1" smtClean="0">
                <a:latin typeface="Calibri" pitchFamily="34" charset="0"/>
              </a:rPr>
              <a:t>is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seen</a:t>
            </a:r>
            <a:r>
              <a:rPr lang="fr-FR" sz="1600" dirty="0" smtClean="0">
                <a:latin typeface="Calibri" pitchFamily="34" charset="0"/>
              </a:rPr>
              <a:t> as a key factor to </a:t>
            </a:r>
            <a:r>
              <a:rPr lang="fr-FR" sz="1600" dirty="0" err="1" smtClean="0">
                <a:latin typeface="Calibri" pitchFamily="34" charset="0"/>
              </a:rPr>
              <a:t>enhance</a:t>
            </a:r>
            <a:r>
              <a:rPr lang="fr-FR" sz="1600" dirty="0" smtClean="0">
                <a:latin typeface="Calibri" pitchFamily="34" charset="0"/>
              </a:rPr>
              <a:t> confidence in the </a:t>
            </a:r>
            <a:r>
              <a:rPr lang="fr-FR" sz="1600" dirty="0" err="1" smtClean="0">
                <a:latin typeface="Calibri" pitchFamily="34" charset="0"/>
              </a:rPr>
              <a:t>results</a:t>
            </a:r>
            <a:r>
              <a:rPr lang="fr-FR" sz="1600" dirty="0" smtClean="0">
                <a:latin typeface="Calibri" pitchFamily="34" charset="0"/>
              </a:rPr>
              <a:t>.</a:t>
            </a:r>
          </a:p>
          <a:p>
            <a:pPr marL="285750" indent="-285750" algn="just">
              <a:spcAft>
                <a:spcPts val="1200"/>
              </a:spcAft>
              <a:buFont typeface="Arial" charset="0"/>
              <a:buChar char="•"/>
            </a:pPr>
            <a:r>
              <a:rPr lang="fr-FR" sz="1600" dirty="0" err="1" smtClean="0">
                <a:latin typeface="Calibri" pitchFamily="34" charset="0"/>
              </a:rPr>
              <a:t>Reliable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tomographic</a:t>
            </a:r>
            <a:r>
              <a:rPr lang="fr-FR" sz="1600" dirty="0" smtClean="0">
                <a:latin typeface="Calibri" pitchFamily="34" charset="0"/>
              </a:rPr>
              <a:t> inversions </a:t>
            </a:r>
            <a:r>
              <a:rPr lang="fr-FR" sz="1600" dirty="0" err="1" smtClean="0">
                <a:latin typeface="Calibri" pitchFamily="34" charset="0"/>
              </a:rPr>
              <a:t>also</a:t>
            </a:r>
            <a:r>
              <a:rPr lang="fr-FR" sz="1600" dirty="0" smtClean="0">
                <a:latin typeface="Calibri" pitchFamily="34" charset="0"/>
              </a:rPr>
              <a:t> help diagnose poloidal </a:t>
            </a:r>
            <a:r>
              <a:rPr lang="fr-FR" sz="1600" dirty="0" err="1" smtClean="0">
                <a:latin typeface="Calibri" pitchFamily="34" charset="0"/>
              </a:rPr>
              <a:t>asymetries</a:t>
            </a:r>
            <a:r>
              <a:rPr lang="fr-FR" sz="1600" dirty="0" smtClean="0">
                <a:latin typeface="Calibri" pitchFamily="34" charset="0"/>
              </a:rPr>
              <a:t> [10] and </a:t>
            </a:r>
            <a:r>
              <a:rPr lang="fr-FR" sz="1600" dirty="0" err="1" smtClean="0">
                <a:latin typeface="Calibri" pitchFamily="34" charset="0"/>
              </a:rPr>
              <a:t>could</a:t>
            </a:r>
            <a:r>
              <a:rPr lang="fr-FR" sz="1600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provide</a:t>
            </a:r>
            <a:r>
              <a:rPr lang="fr-FR" sz="1600" dirty="0" smtClean="0">
                <a:latin typeface="Calibri" pitchFamily="34" charset="0"/>
              </a:rPr>
              <a:t> 2D </a:t>
            </a:r>
            <a:r>
              <a:rPr lang="fr-FR" sz="1600" dirty="0" err="1" smtClean="0">
                <a:latin typeface="Calibri" pitchFamily="34" charset="0"/>
              </a:rPr>
              <a:t>maps</a:t>
            </a:r>
            <a:r>
              <a:rPr lang="fr-FR" sz="1600" dirty="0" smtClean="0">
                <a:latin typeface="Calibri" pitchFamily="34" charset="0"/>
              </a:rPr>
              <a:t> of the total </a:t>
            </a:r>
            <a:r>
              <a:rPr lang="fr-FR" sz="1600" dirty="0" err="1" smtClean="0">
                <a:latin typeface="Calibri" pitchFamily="34" charset="0"/>
              </a:rPr>
              <a:t>density</a:t>
            </a:r>
            <a:r>
              <a:rPr lang="fr-FR" sz="1600" dirty="0" smtClean="0">
                <a:latin typeface="Calibri" pitchFamily="34" charset="0"/>
              </a:rPr>
              <a:t>, </a:t>
            </a:r>
            <a:r>
              <a:rPr lang="fr-FR" sz="1600" dirty="0" err="1" smtClean="0">
                <a:latin typeface="Calibri" pitchFamily="34" charset="0"/>
              </a:rPr>
              <a:t>potentially</a:t>
            </a:r>
            <a:r>
              <a:rPr lang="fr-FR" sz="1600" dirty="0" smtClean="0">
                <a:latin typeface="Calibri" pitchFamily="34" charset="0"/>
              </a:rPr>
              <a:t> in real-time in a </a:t>
            </a:r>
            <a:r>
              <a:rPr lang="fr-FR" sz="1600" dirty="0" err="1" smtClean="0">
                <a:latin typeface="Calibri" pitchFamily="34" charset="0"/>
              </a:rPr>
              <a:t>near</a:t>
            </a:r>
            <a:r>
              <a:rPr lang="fr-FR" sz="1600" dirty="0" smtClean="0">
                <a:latin typeface="Calibri" pitchFamily="34" charset="0"/>
              </a:rPr>
              <a:t> future.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06651" y="5805264"/>
            <a:ext cx="51118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[8] D</a:t>
            </a:r>
            <a:r>
              <a:rPr lang="en-GB" sz="1000" dirty="0"/>
              <a:t>. </a:t>
            </a:r>
            <a:r>
              <a:rPr lang="en-GB" sz="1000" dirty="0" err="1" smtClean="0"/>
              <a:t>Mazon</a:t>
            </a:r>
            <a:r>
              <a:rPr lang="en-GB" sz="1000" dirty="0" smtClean="0"/>
              <a:t> et al., </a:t>
            </a:r>
            <a:r>
              <a:rPr lang="en-GB" sz="1000" i="1" dirty="0" smtClean="0"/>
              <a:t>Review </a:t>
            </a:r>
            <a:r>
              <a:rPr lang="en-GB" sz="1000" i="1" dirty="0"/>
              <a:t>of Scientific Instruments</a:t>
            </a:r>
            <a:r>
              <a:rPr lang="en-GB" sz="1000" dirty="0"/>
              <a:t>, vol. 79, no. 10, p. 10E321, 2008.</a:t>
            </a:r>
          </a:p>
          <a:p>
            <a:r>
              <a:rPr lang="en-GB" sz="1000" dirty="0" smtClean="0"/>
              <a:t>[9] D</a:t>
            </a:r>
            <a:r>
              <a:rPr lang="en-GB" sz="1000" dirty="0"/>
              <a:t>. </a:t>
            </a:r>
            <a:r>
              <a:rPr lang="en-GB" sz="1000" dirty="0" err="1" smtClean="0"/>
              <a:t>Pacella</a:t>
            </a:r>
            <a:r>
              <a:rPr lang="en-GB" sz="1000" dirty="0" smtClean="0"/>
              <a:t> et al., </a:t>
            </a:r>
            <a:r>
              <a:rPr lang="en-GB" sz="1000" i="1" dirty="0" smtClean="0"/>
              <a:t>Review </a:t>
            </a:r>
            <a:r>
              <a:rPr lang="en-GB" sz="1000" i="1" dirty="0"/>
              <a:t>of Scientific Instruments</a:t>
            </a:r>
            <a:r>
              <a:rPr lang="en-GB" sz="1000" dirty="0"/>
              <a:t>, vol. 79, no. 10, p. 10E322, 2008</a:t>
            </a:r>
            <a:r>
              <a:rPr lang="en-GB" sz="1000" dirty="0" smtClean="0"/>
              <a:t>.</a:t>
            </a:r>
          </a:p>
          <a:p>
            <a:r>
              <a:rPr lang="en-GB" sz="1000" dirty="0"/>
              <a:t>[</a:t>
            </a:r>
            <a:r>
              <a:rPr lang="en-GB" sz="1000" dirty="0" smtClean="0"/>
              <a:t>10] D</a:t>
            </a:r>
            <a:r>
              <a:rPr lang="en-GB" sz="1000" dirty="0"/>
              <a:t>. </a:t>
            </a:r>
            <a:r>
              <a:rPr lang="en-GB" sz="1000" dirty="0" err="1" smtClean="0"/>
              <a:t>Vezinet</a:t>
            </a:r>
            <a:r>
              <a:rPr lang="en-GB" sz="1000" dirty="0" smtClean="0"/>
              <a:t> et al., </a:t>
            </a:r>
            <a:r>
              <a:rPr lang="en-GB" sz="1000" i="1" dirty="0" smtClean="0"/>
              <a:t>Fusion </a:t>
            </a:r>
            <a:r>
              <a:rPr lang="en-GB" sz="1000" i="1" dirty="0"/>
              <a:t>Science and Technology</a:t>
            </a:r>
            <a:r>
              <a:rPr lang="en-GB" sz="1000" dirty="0"/>
              <a:t>, vol. accepted</a:t>
            </a:r>
            <a:r>
              <a:rPr lang="en-GB" sz="1000" dirty="0" smtClean="0"/>
              <a:t>.</a:t>
            </a:r>
            <a:endParaRPr lang="en-GB" sz="1000" dirty="0"/>
          </a:p>
        </p:txBody>
      </p:sp>
      <p:sp>
        <p:nvSpPr>
          <p:cNvPr id="7" name="Titre 10"/>
          <p:cNvSpPr txBox="1">
            <a:spLocks/>
          </p:cNvSpPr>
          <p:nvPr/>
        </p:nvSpPr>
        <p:spPr>
          <a:xfrm>
            <a:off x="0" y="426255"/>
            <a:ext cx="9144000" cy="58013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/>
                </a:solidFill>
              </a:rPr>
              <a:t>Conclusions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49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5"/>
          <p:cNvSpPr>
            <a:spLocks noGrp="1"/>
          </p:cNvSpPr>
          <p:nvPr>
            <p:ph type="title"/>
          </p:nvPr>
        </p:nvSpPr>
        <p:spPr bwMode="auto">
          <a:xfrm>
            <a:off x="7138988" y="5799138"/>
            <a:ext cx="1897062" cy="9429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sz="800" dirty="0" smtClean="0"/>
              <a:t>DSM	</a:t>
            </a:r>
            <a:br>
              <a:rPr lang="fr-FR" sz="800" dirty="0" smtClean="0"/>
            </a:br>
            <a:r>
              <a:rPr lang="fr-FR" sz="800" dirty="0" smtClean="0"/>
              <a:t>IRFM</a:t>
            </a:r>
            <a:br>
              <a:rPr lang="fr-FR" sz="800" dirty="0" smtClean="0"/>
            </a:br>
            <a:r>
              <a:rPr lang="fr-FR" sz="800" dirty="0" smtClean="0"/>
              <a:t>STEP</a:t>
            </a:r>
          </a:p>
        </p:txBody>
      </p:sp>
      <p:sp>
        <p:nvSpPr>
          <p:cNvPr id="26626" name="Espace réservé du contenu 6"/>
          <p:cNvSpPr>
            <a:spLocks noGrp="1"/>
          </p:cNvSpPr>
          <p:nvPr>
            <p:ph idx="1"/>
          </p:nvPr>
        </p:nvSpPr>
        <p:spPr>
          <a:xfrm>
            <a:off x="3540125" y="5799138"/>
            <a:ext cx="3552825" cy="942975"/>
          </a:xfrm>
        </p:spPr>
        <p:txBody>
          <a:bodyPr/>
          <a:lstStyle/>
          <a:p>
            <a:pPr eaLnBrk="1" hangingPunct="1">
              <a:spcAft>
                <a:spcPct val="0"/>
              </a:spcAft>
              <a:buFont typeface="Arial" charset="0"/>
              <a:buNone/>
            </a:pPr>
            <a:r>
              <a:rPr lang="fr-FR" dirty="0" smtClean="0"/>
              <a:t>Commissariat à l’énergie atomique et aux énergies alternatives</a:t>
            </a:r>
          </a:p>
          <a:p>
            <a:pPr eaLnBrk="1" hangingPunct="1">
              <a:spcAft>
                <a:spcPct val="0"/>
              </a:spcAft>
              <a:buFont typeface="Arial" charset="0"/>
              <a:buNone/>
            </a:pPr>
            <a:r>
              <a:rPr lang="fr-FR" dirty="0" smtClean="0"/>
              <a:t>Centre de Cadarache</a:t>
            </a:r>
            <a:r>
              <a:rPr lang="fr-FR" sz="900" b="1" dirty="0" smtClean="0"/>
              <a:t> </a:t>
            </a:r>
            <a:r>
              <a:rPr lang="fr-FR" sz="900" b="1" dirty="0" smtClean="0">
                <a:solidFill>
                  <a:schemeClr val="bg2"/>
                </a:solidFill>
              </a:rPr>
              <a:t>| </a:t>
            </a:r>
            <a:r>
              <a:rPr lang="fr-FR" dirty="0" smtClean="0"/>
              <a:t>13108 Saint Paul Lez Durance Cedex</a:t>
            </a:r>
          </a:p>
          <a:p>
            <a:pPr eaLnBrk="1" hangingPunct="1">
              <a:spcAft>
                <a:spcPct val="0"/>
              </a:spcAft>
              <a:buFont typeface="Arial" charset="0"/>
              <a:buNone/>
            </a:pPr>
            <a:r>
              <a:rPr lang="fr-FR" dirty="0" smtClean="0"/>
              <a:t>T. +33 (0)4 42 25 62 25 </a:t>
            </a:r>
            <a:r>
              <a:rPr lang="fr-FR" sz="900" b="1" dirty="0" smtClean="0">
                <a:solidFill>
                  <a:schemeClr val="bg2"/>
                </a:solidFill>
              </a:rPr>
              <a:t>|</a:t>
            </a:r>
            <a:r>
              <a:rPr lang="fr-FR" dirty="0" smtClean="0"/>
              <a:t> F. +33 (0)4 42 25 26 61</a:t>
            </a:r>
          </a:p>
          <a:p>
            <a:pPr lvl="1" eaLnBrk="1" hangingPunct="1">
              <a:buFontTx/>
              <a:buNone/>
            </a:pPr>
            <a:r>
              <a:rPr lang="fr-FR" sz="600" dirty="0" smtClean="0"/>
              <a:t>Etablissement public à caractère industriel et commercial </a:t>
            </a:r>
            <a:r>
              <a:rPr lang="fr-FR" sz="800" b="1" dirty="0" smtClean="0">
                <a:solidFill>
                  <a:schemeClr val="bg2"/>
                </a:solidFill>
              </a:rPr>
              <a:t>|</a:t>
            </a:r>
            <a:r>
              <a:rPr lang="fr-FR" sz="600" dirty="0" smtClean="0"/>
              <a:t> RCS Paris B 775 685 019</a:t>
            </a:r>
          </a:p>
        </p:txBody>
      </p:sp>
      <p:sp>
        <p:nvSpPr>
          <p:cNvPr id="25603" name="Espace réservé du numéro de diapositive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|  PAGE </a:t>
            </a:r>
            <a:fld id="{3CE229FE-6A4C-416B-B0CC-9AF3D488D527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/>
          </a:p>
        </p:txBody>
      </p:sp>
      <p:sp>
        <p:nvSpPr>
          <p:cNvPr id="25604" name="Espace réservé du pied de page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/>
              <a:t>CEA | 10 AVRIL 2012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3491880" y="2563921"/>
            <a:ext cx="5412408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4400" b="1" dirty="0" err="1" smtClean="0">
                <a:solidFill>
                  <a:schemeClr val="bg1"/>
                </a:solidFill>
                <a:latin typeface="Calibri" pitchFamily="34" charset="0"/>
              </a:rPr>
              <a:t>Thank</a:t>
            </a:r>
            <a:r>
              <a:rPr lang="fr-FR" sz="44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FR" sz="4400" b="1" dirty="0" err="1" smtClean="0">
                <a:solidFill>
                  <a:schemeClr val="bg1"/>
                </a:solidFill>
                <a:latin typeface="Calibri" pitchFamily="34" charset="0"/>
              </a:rPr>
              <a:t>you</a:t>
            </a:r>
            <a:r>
              <a:rPr lang="fr-FR" sz="4400" b="1" dirty="0" smtClean="0">
                <a:solidFill>
                  <a:schemeClr val="bg1"/>
                </a:solidFill>
                <a:latin typeface="Calibri" pitchFamily="34" charset="0"/>
              </a:rPr>
              <a:t> for </a:t>
            </a:r>
            <a:r>
              <a:rPr lang="fr-FR" sz="4400" b="1" dirty="0" err="1" smtClean="0">
                <a:solidFill>
                  <a:schemeClr val="bg1"/>
                </a:solidFill>
                <a:latin typeface="Calibri" pitchFamily="34" charset="0"/>
              </a:rPr>
              <a:t>your</a:t>
            </a:r>
            <a:r>
              <a:rPr lang="fr-FR" sz="4400" b="1" dirty="0" smtClean="0">
                <a:solidFill>
                  <a:schemeClr val="bg1"/>
                </a:solidFill>
                <a:latin typeface="Calibri" pitchFamily="34" charset="0"/>
              </a:rPr>
              <a:t> attention</a:t>
            </a:r>
            <a:endParaRPr lang="fr-FR" sz="44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 smtClean="0"/>
              <a:t>Operational</a:t>
            </a:r>
            <a:r>
              <a:rPr lang="fr-FR" dirty="0" smtClean="0"/>
              <a:t> objective</a:t>
            </a:r>
            <a:endParaRPr lang="fr-FR" dirty="0"/>
          </a:p>
        </p:txBody>
      </p:sp>
      <p:sp>
        <p:nvSpPr>
          <p:cNvPr id="20483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|  PAGE </a:t>
            </a:r>
            <a:fld id="{1AAA9E14-2C85-4B93-9190-BC5EA63B9BD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fr-FR" dirty="0"/>
          </a:p>
        </p:txBody>
      </p:sp>
      <p:sp>
        <p:nvSpPr>
          <p:cNvPr id="20484" name="Espace réservé du pied de page 9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CEA | </a:t>
            </a:r>
            <a:r>
              <a:rPr lang="fr-FR" dirty="0" smtClean="0"/>
              <a:t>25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september</a:t>
            </a:r>
            <a:r>
              <a:rPr lang="fr-FR" dirty="0" smtClean="0"/>
              <a:t> </a:t>
            </a:r>
            <a:r>
              <a:rPr lang="fr-FR" dirty="0"/>
              <a:t>2012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249238" y="1199778"/>
            <a:ext cx="8667750" cy="1581150"/>
          </a:xfrm>
          <a:prstGeom prst="roundRect">
            <a:avLst>
              <a:gd name="adj" fmla="val 11848"/>
            </a:avLst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>
                <a:solidFill>
                  <a:schemeClr val="tx1"/>
                </a:solidFill>
              </a:rPr>
              <a:t>Objective :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422275" y="1734765"/>
            <a:ext cx="8299450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fr-FR" sz="2800" dirty="0" err="1">
                <a:latin typeface="Calibri" pitchFamily="34" charset="0"/>
              </a:rPr>
              <a:t>Give</a:t>
            </a:r>
            <a:r>
              <a:rPr lang="fr-FR" sz="2800" dirty="0">
                <a:latin typeface="Calibri" pitchFamily="34" charset="0"/>
              </a:rPr>
              <a:t> a </a:t>
            </a:r>
            <a:r>
              <a:rPr lang="fr-FR" sz="2800" dirty="0" err="1">
                <a:latin typeface="Calibri" pitchFamily="34" charset="0"/>
              </a:rPr>
              <a:t>fast</a:t>
            </a:r>
            <a:r>
              <a:rPr lang="fr-FR" sz="2800" dirty="0">
                <a:latin typeface="Calibri" pitchFamily="34" charset="0"/>
              </a:rPr>
              <a:t> estimation of the total </a:t>
            </a:r>
            <a:r>
              <a:rPr lang="fr-FR" sz="2800" dirty="0" err="1">
                <a:latin typeface="Calibri" pitchFamily="34" charset="0"/>
              </a:rPr>
              <a:t>density</a:t>
            </a:r>
            <a:r>
              <a:rPr lang="fr-FR" sz="2800" dirty="0">
                <a:latin typeface="Calibri" pitchFamily="34" charset="0"/>
              </a:rPr>
              <a:t> distribution </a:t>
            </a:r>
            <a:r>
              <a:rPr lang="fr-FR" sz="2800" dirty="0" smtClean="0">
                <a:latin typeface="Calibri" pitchFamily="34" charset="0"/>
              </a:rPr>
              <a:t>a </a:t>
            </a:r>
            <a:r>
              <a:rPr lang="fr-FR" sz="2800" dirty="0" err="1" smtClean="0">
                <a:latin typeface="Calibri" pitchFamily="34" charset="0"/>
              </a:rPr>
              <a:t>given</a:t>
            </a:r>
            <a:r>
              <a:rPr lang="fr-FR" sz="2800" dirty="0" smtClean="0">
                <a:latin typeface="Calibri" pitchFamily="34" charset="0"/>
              </a:rPr>
              <a:t> </a:t>
            </a:r>
            <a:r>
              <a:rPr lang="fr-FR" sz="2800" dirty="0" err="1" smtClean="0">
                <a:latin typeface="Calibri" pitchFamily="34" charset="0"/>
              </a:rPr>
              <a:t>impurity</a:t>
            </a:r>
            <a:r>
              <a:rPr lang="fr-FR" sz="2800" dirty="0" smtClean="0">
                <a:latin typeface="Calibri" pitchFamily="34" charset="0"/>
              </a:rPr>
              <a:t> </a:t>
            </a:r>
            <a:r>
              <a:rPr lang="fr-FR" sz="2800" dirty="0">
                <a:latin typeface="Calibri" pitchFamily="34" charset="0"/>
              </a:rPr>
              <a:t>in the </a:t>
            </a:r>
            <a:r>
              <a:rPr lang="fr-FR" sz="2800" dirty="0" smtClean="0">
                <a:latin typeface="Calibri" pitchFamily="34" charset="0"/>
              </a:rPr>
              <a:t>plasma (</a:t>
            </a:r>
            <a:r>
              <a:rPr lang="fr-FR" sz="2800" dirty="0" err="1" smtClean="0">
                <a:latin typeface="Calibri" pitchFamily="34" charset="0"/>
              </a:rPr>
              <a:t>e.g</a:t>
            </a:r>
            <a:r>
              <a:rPr lang="fr-FR" sz="2800" dirty="0" smtClean="0">
                <a:latin typeface="Calibri" pitchFamily="34" charset="0"/>
              </a:rPr>
              <a:t>. : injection)</a:t>
            </a:r>
            <a:endParaRPr lang="fr-FR" sz="2800" dirty="0">
              <a:latin typeface="Calibri" pitchFamily="34" charset="0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238125" y="2924944"/>
            <a:ext cx="8667750" cy="3366319"/>
          </a:xfrm>
          <a:prstGeom prst="roundRect">
            <a:avLst>
              <a:gd name="adj" fmla="val 702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1" u="sng" dirty="0" err="1">
                <a:solidFill>
                  <a:schemeClr val="tx1"/>
                </a:solidFill>
              </a:rPr>
              <a:t>Means</a:t>
            </a:r>
            <a:r>
              <a:rPr lang="fr-FR" sz="2400" b="1" u="sng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312737" y="3573016"/>
            <a:ext cx="5729475" cy="861774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fr-FR" sz="2000" i="1" u="sng" dirty="0" smtClean="0"/>
              <a:t>SXR diagnostics:</a:t>
            </a:r>
            <a:r>
              <a:rPr lang="fr-FR" sz="2000" i="1" dirty="0" smtClean="0"/>
              <a:t> (spatial </a:t>
            </a:r>
            <a:r>
              <a:rPr lang="fr-FR" sz="2000" i="1" dirty="0" err="1" smtClean="0"/>
              <a:t>resolution</a:t>
            </a:r>
            <a:r>
              <a:rPr lang="fr-FR" sz="2000" i="1" dirty="0" smtClean="0"/>
              <a:t> ≈ 5cm)</a:t>
            </a:r>
          </a:p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1800" b="1" i="1" dirty="0" smtClean="0"/>
              <a:t>Poloidal </a:t>
            </a:r>
            <a:r>
              <a:rPr lang="fr-FR" sz="1800" b="1" i="1" dirty="0" err="1" smtClean="0"/>
              <a:t>tomography</a:t>
            </a:r>
            <a:r>
              <a:rPr lang="fr-FR" sz="1800" b="1" i="1" dirty="0" smtClean="0"/>
              <a:t> 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fr-FR" sz="1800" dirty="0"/>
              <a:t> </a:t>
            </a:r>
            <a:r>
              <a:rPr lang="fr-FR" sz="1800" dirty="0" smtClean="0"/>
              <a:t>     </a:t>
            </a:r>
            <a:r>
              <a:rPr lang="fr-FR" sz="1600" dirty="0" smtClean="0"/>
              <a:t>(82 </a:t>
            </a:r>
            <a:r>
              <a:rPr lang="fr-FR" sz="1600" dirty="0" err="1" smtClean="0"/>
              <a:t>lines</a:t>
            </a:r>
            <a:r>
              <a:rPr lang="fr-FR" sz="1600" dirty="0" smtClean="0"/>
              <a:t> of </a:t>
            </a:r>
            <a:r>
              <a:rPr lang="fr-FR" sz="1600" dirty="0" err="1" smtClean="0"/>
              <a:t>sight</a:t>
            </a:r>
            <a:r>
              <a:rPr lang="fr-FR" sz="1600" dirty="0" smtClean="0"/>
              <a:t>, </a:t>
            </a:r>
            <a:r>
              <a:rPr lang="fr-FR" sz="1600" dirty="0" err="1" smtClean="0"/>
              <a:t>currently</a:t>
            </a:r>
            <a:r>
              <a:rPr lang="fr-FR" sz="1600" dirty="0" smtClean="0"/>
              <a:t> </a:t>
            </a:r>
            <a:r>
              <a:rPr lang="fr-FR" sz="1600" dirty="0" err="1" smtClean="0"/>
              <a:t>available</a:t>
            </a:r>
            <a:r>
              <a:rPr lang="fr-FR" sz="1600" dirty="0" smtClean="0"/>
              <a:t>, </a:t>
            </a:r>
            <a:r>
              <a:rPr lang="fr-FR" sz="1600" dirty="0" err="1" smtClean="0"/>
              <a:t>absolutely</a:t>
            </a:r>
            <a:r>
              <a:rPr lang="fr-FR" sz="1600" dirty="0" smtClean="0"/>
              <a:t> </a:t>
            </a:r>
            <a:r>
              <a:rPr lang="fr-FR" sz="1600" dirty="0" err="1" smtClean="0"/>
              <a:t>calibrated</a:t>
            </a:r>
            <a:r>
              <a:rPr lang="fr-FR" sz="1600" dirty="0" smtClean="0"/>
              <a:t>)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12736" y="4975424"/>
            <a:ext cx="8075687" cy="5847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fr-FR" sz="2000" i="1" u="sng" dirty="0" err="1" smtClean="0"/>
              <a:t>Assumption</a:t>
            </a:r>
            <a:r>
              <a:rPr lang="fr-FR" sz="2000" i="1" u="sng" dirty="0" smtClean="0"/>
              <a:t>:</a:t>
            </a:r>
            <a:endParaRPr lang="fr-FR" sz="2000" i="1" dirty="0" smtClean="0"/>
          </a:p>
          <a:p>
            <a:pPr marL="342900" indent="-342900" algn="l"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fr-FR" sz="1800" b="1" i="1" dirty="0" err="1" smtClean="0"/>
              <a:t>Low</a:t>
            </a:r>
            <a:r>
              <a:rPr lang="fr-FR" sz="1800" b="1" i="1" dirty="0" smtClean="0"/>
              <a:t> </a:t>
            </a:r>
            <a:r>
              <a:rPr lang="fr-FR" sz="1800" b="1" i="1" dirty="0" err="1" smtClean="0"/>
              <a:t>dependency</a:t>
            </a:r>
            <a:r>
              <a:rPr lang="fr-FR" sz="1800" b="1" i="1" dirty="0" smtClean="0"/>
              <a:t> of the SXR </a:t>
            </a:r>
            <a:r>
              <a:rPr lang="fr-FR" sz="1800" b="1" i="1" dirty="0" err="1" smtClean="0"/>
              <a:t>cooling</a:t>
            </a:r>
            <a:r>
              <a:rPr lang="fr-FR" sz="1800" b="1" i="1" dirty="0" smtClean="0"/>
              <a:t> factor on transport coefficients ?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29" t="17578" r="37934" b="43342"/>
          <a:stretch/>
        </p:blipFill>
        <p:spPr bwMode="auto">
          <a:xfrm>
            <a:off x="6712009" y="3068960"/>
            <a:ext cx="2097740" cy="198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" name="Obje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137612"/>
              </p:ext>
            </p:extLst>
          </p:nvPr>
        </p:nvGraphicFramePr>
        <p:xfrm>
          <a:off x="1042988" y="5632450"/>
          <a:ext cx="35798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4" name="Équation" r:id="rId4" imgW="2590560" imgH="431640" progId="Equation.3">
                  <p:embed/>
                </p:oleObj>
              </mc:Choice>
              <mc:Fallback>
                <p:oleObj name="Équation" r:id="rId4" imgW="25905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2988" y="5632450"/>
                        <a:ext cx="3579812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4559211"/>
              </p:ext>
            </p:extLst>
          </p:nvPr>
        </p:nvGraphicFramePr>
        <p:xfrm>
          <a:off x="5562599" y="5537757"/>
          <a:ext cx="1183950" cy="722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5" name="Équation" r:id="rId6" imgW="749160" imgH="457200" progId="Equation.3">
                  <p:embed/>
                </p:oleObj>
              </mc:Choice>
              <mc:Fallback>
                <p:oleObj name="Équation" r:id="rId6" imgW="7491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599" y="5537757"/>
                        <a:ext cx="1183950" cy="7227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Flèche droite 18"/>
          <p:cNvSpPr/>
          <p:nvPr/>
        </p:nvSpPr>
        <p:spPr>
          <a:xfrm>
            <a:off x="698708" y="4489420"/>
            <a:ext cx="444594" cy="24622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GB" sz="1600" b="1" u="sng" dirty="0" smtClean="0">
              <a:solidFill>
                <a:schemeClr val="tx1"/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230755" y="4477037"/>
            <a:ext cx="3893438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fr-FR" sz="1600" dirty="0" smtClean="0"/>
              <a:t>2D local </a:t>
            </a:r>
            <a:r>
              <a:rPr lang="fr-FR" sz="1600" dirty="0" err="1" smtClean="0"/>
              <a:t>absolute</a:t>
            </a:r>
            <a:r>
              <a:rPr lang="fr-FR" sz="1600" dirty="0" smtClean="0"/>
              <a:t> value of SXR </a:t>
            </a:r>
            <a:r>
              <a:rPr lang="fr-FR" sz="1600" dirty="0" err="1" smtClean="0"/>
              <a:t>emissivity</a:t>
            </a:r>
            <a:r>
              <a:rPr lang="fr-FR" sz="1600" dirty="0" smtClean="0"/>
              <a:t> </a:t>
            </a:r>
            <a:endParaRPr lang="fr-FR" sz="1200" dirty="0" smtClean="0"/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194013"/>
              </p:ext>
            </p:extLst>
          </p:nvPr>
        </p:nvGraphicFramePr>
        <p:xfrm>
          <a:off x="5084203" y="4437112"/>
          <a:ext cx="152558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6" name="Équation" r:id="rId8" imgW="1104840" imgH="253800" progId="Equation.3">
                  <p:embed/>
                </p:oleObj>
              </mc:Choice>
              <mc:Fallback>
                <p:oleObj name="Équation" r:id="rId8" imgW="1104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4203" y="4437112"/>
                        <a:ext cx="1525587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Flèche droite 21"/>
          <p:cNvSpPr/>
          <p:nvPr/>
        </p:nvSpPr>
        <p:spPr>
          <a:xfrm>
            <a:off x="4885766" y="5827956"/>
            <a:ext cx="444594" cy="246221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GB" sz="1600" b="1" u="sng" dirty="0" smtClean="0">
              <a:solidFill>
                <a:schemeClr val="tx1"/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6129279" y="5560200"/>
            <a:ext cx="486674" cy="318472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GB" sz="1600" b="1" u="sng" dirty="0" smtClean="0">
              <a:solidFill>
                <a:schemeClr val="tx1"/>
              </a:solidFill>
            </a:endParaRPr>
          </a:p>
        </p:txBody>
      </p:sp>
      <p:sp>
        <p:nvSpPr>
          <p:cNvPr id="24" name="Rectangle à coins arrondis 23"/>
          <p:cNvSpPr/>
          <p:nvPr/>
        </p:nvSpPr>
        <p:spPr>
          <a:xfrm>
            <a:off x="6042212" y="5992613"/>
            <a:ext cx="269733" cy="236737"/>
          </a:xfrm>
          <a:prstGeom prst="round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GB" sz="1600" b="1" u="sng" dirty="0" smtClean="0">
              <a:solidFill>
                <a:schemeClr val="tx1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6311945" y="5936247"/>
            <a:ext cx="417468" cy="29310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GB" sz="1600" b="1" u="sng" dirty="0" smtClean="0">
              <a:solidFill>
                <a:schemeClr val="tx1"/>
              </a:solidFill>
            </a:endParaRPr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7429521" y="5596325"/>
            <a:ext cx="101112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600" b="1" dirty="0" err="1" smtClean="0">
                <a:solidFill>
                  <a:schemeClr val="bg2">
                    <a:lumMod val="50000"/>
                  </a:schemeClr>
                </a:solidFill>
              </a:rPr>
              <a:t>Measured</a:t>
            </a:r>
            <a:endParaRPr lang="fr-FR" sz="12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7" name="Titre 1"/>
          <p:cNvSpPr txBox="1">
            <a:spLocks/>
          </p:cNvSpPr>
          <p:nvPr/>
        </p:nvSpPr>
        <p:spPr>
          <a:xfrm>
            <a:off x="7431146" y="5878672"/>
            <a:ext cx="101112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600" b="1" dirty="0" err="1" smtClean="0">
                <a:solidFill>
                  <a:srgbClr val="FF0000"/>
                </a:solidFill>
              </a:rPr>
              <a:t>Estimated</a:t>
            </a:r>
            <a:endParaRPr lang="fr-FR" sz="12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9" grpId="0" animBg="1"/>
      <p:bldP spid="20" grpId="0"/>
      <p:bldP spid="22" grpId="0" animBg="1"/>
      <p:bldP spid="23" grpId="0" animBg="1"/>
      <p:bldP spid="24" grpId="0" animBg="1"/>
      <p:bldP spid="25" grpId="0" animBg="1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 smtClean="0"/>
              <a:t>Some</a:t>
            </a:r>
            <a:r>
              <a:rPr lang="fr-FR" dirty="0" smtClean="0"/>
              <a:t> observations…</a:t>
            </a:r>
            <a:endParaRPr lang="fr-FR" dirty="0"/>
          </a:p>
        </p:txBody>
      </p:sp>
      <p:sp>
        <p:nvSpPr>
          <p:cNvPr id="20483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|  PAGE </a:t>
            </a:r>
            <a:fld id="{1AAA9E14-2C85-4B93-9190-BC5EA63B9BD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 dirty="0"/>
          </a:p>
        </p:txBody>
      </p:sp>
      <p:sp>
        <p:nvSpPr>
          <p:cNvPr id="20484" name="Espace réservé du pied de page 9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CEA | </a:t>
            </a:r>
            <a:r>
              <a:rPr lang="fr-FR" dirty="0" smtClean="0"/>
              <a:t>25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september</a:t>
            </a:r>
            <a:r>
              <a:rPr lang="fr-FR" dirty="0" smtClean="0"/>
              <a:t> </a:t>
            </a:r>
            <a:r>
              <a:rPr lang="fr-FR" dirty="0"/>
              <a:t>2012</a:t>
            </a:r>
          </a:p>
        </p:txBody>
      </p:sp>
      <p:sp>
        <p:nvSpPr>
          <p:cNvPr id="28" name="Titre 1"/>
          <p:cNvSpPr txBox="1">
            <a:spLocks/>
          </p:cNvSpPr>
          <p:nvPr/>
        </p:nvSpPr>
        <p:spPr bwMode="auto">
          <a:xfrm>
            <a:off x="359568" y="1477280"/>
            <a:ext cx="8301038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000" b="1" dirty="0">
                <a:latin typeface="Calibri" pitchFamily="34" charset="0"/>
              </a:rPr>
              <a:t>SXR data </a:t>
            </a:r>
            <a:r>
              <a:rPr lang="fr-FR" sz="2000" dirty="0" err="1">
                <a:latin typeface="Calibri" pitchFamily="34" charset="0"/>
              </a:rPr>
              <a:t>is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alibri" pitchFamily="34" charset="0"/>
              </a:rPr>
              <a:t>integrated</a:t>
            </a:r>
            <a:r>
              <a:rPr lang="fr-FR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alibri" pitchFamily="34" charset="0"/>
              </a:rPr>
              <a:t>spectrally</a:t>
            </a:r>
            <a:r>
              <a:rPr lang="fr-FR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dirty="0">
                <a:latin typeface="Calibri" pitchFamily="34" charset="0"/>
              </a:rPr>
              <a:t>(but </a:t>
            </a:r>
            <a:r>
              <a:rPr lang="fr-FR" sz="2000" dirty="0" err="1">
                <a:latin typeface="Calibri" pitchFamily="34" charset="0"/>
              </a:rPr>
              <a:t>is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</a:rPr>
              <a:t>usually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Calibri" pitchFamily="34" charset="0"/>
              </a:rPr>
              <a:t>spatially</a:t>
            </a:r>
            <a:r>
              <a:rPr lang="fr-FR" sz="20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Calibri" pitchFamily="34" charset="0"/>
              </a:rPr>
              <a:t>localized</a:t>
            </a:r>
            <a:r>
              <a:rPr lang="fr-FR" sz="2000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</a:rPr>
              <a:t>thanks</a:t>
            </a:r>
            <a:r>
              <a:rPr lang="fr-FR" sz="2000" dirty="0">
                <a:latin typeface="Calibri" pitchFamily="34" charset="0"/>
              </a:rPr>
              <a:t> to </a:t>
            </a:r>
            <a:r>
              <a:rPr lang="fr-FR" sz="2000" dirty="0" err="1">
                <a:latin typeface="Calibri" pitchFamily="34" charset="0"/>
              </a:rPr>
              <a:t>tomographic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smtClean="0">
                <a:latin typeface="Calibri" pitchFamily="34" charset="0"/>
              </a:rPr>
              <a:t>reconstructions)</a:t>
            </a:r>
          </a:p>
          <a:p>
            <a:r>
              <a:rPr lang="fr-FR" sz="1600" dirty="0">
                <a:latin typeface="Calibri" pitchFamily="34" charset="0"/>
              </a:rPr>
              <a:t>	</a:t>
            </a:r>
            <a:r>
              <a:rPr lang="fr-FR" sz="1600" dirty="0" err="1" smtClean="0">
                <a:latin typeface="Calibri" pitchFamily="34" charset="0"/>
              </a:rPr>
              <a:t>e.g</a:t>
            </a:r>
            <a:r>
              <a:rPr lang="fr-FR" sz="1600" dirty="0" smtClean="0">
                <a:latin typeface="Calibri" pitchFamily="34" charset="0"/>
              </a:rPr>
              <a:t>. : </a:t>
            </a:r>
            <a:r>
              <a:rPr lang="fr-FR" sz="1600" b="1" dirty="0" smtClean="0">
                <a:latin typeface="Calibri" pitchFamily="34" charset="0"/>
              </a:rPr>
              <a:t>MFI on Tore Supra [1]</a:t>
            </a:r>
            <a:r>
              <a:rPr lang="fr-FR" sz="1600" dirty="0" smtClean="0">
                <a:latin typeface="Calibri" pitchFamily="34" charset="0"/>
              </a:rPr>
              <a:t>,</a:t>
            </a:r>
            <a:r>
              <a:rPr lang="fr-FR" sz="1600" b="1" dirty="0" smtClean="0">
                <a:latin typeface="Calibri" pitchFamily="34" charset="0"/>
              </a:rPr>
              <a:t> </a:t>
            </a:r>
            <a:r>
              <a:rPr lang="fr-FR" sz="1600" dirty="0" err="1" smtClean="0">
                <a:latin typeface="Calibri" pitchFamily="34" charset="0"/>
              </a:rPr>
              <a:t>allows</a:t>
            </a:r>
            <a:r>
              <a:rPr lang="fr-FR" sz="1600" dirty="0" smtClean="0">
                <a:latin typeface="Calibri" pitchFamily="34" charset="0"/>
              </a:rPr>
              <a:t> for reconstruction of poloidal </a:t>
            </a:r>
            <a:r>
              <a:rPr lang="fr-FR" sz="1600" dirty="0" err="1" smtClean="0">
                <a:latin typeface="Calibri" pitchFamily="34" charset="0"/>
              </a:rPr>
              <a:t>asymmetries</a:t>
            </a:r>
            <a:r>
              <a:rPr lang="fr-FR" sz="1600" dirty="0" smtClean="0">
                <a:latin typeface="Calibri" pitchFamily="34" charset="0"/>
              </a:rPr>
              <a:t> [2]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29" name="Titre 1"/>
          <p:cNvSpPr txBox="1">
            <a:spLocks/>
          </p:cNvSpPr>
          <p:nvPr/>
        </p:nvSpPr>
        <p:spPr bwMode="auto">
          <a:xfrm>
            <a:off x="359568" y="2728190"/>
            <a:ext cx="830103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000" b="1" dirty="0">
                <a:latin typeface="Calibri" pitchFamily="34" charset="0"/>
              </a:rPr>
              <a:t>Transport coefficients for simulations </a:t>
            </a:r>
            <a:r>
              <a:rPr lang="fr-FR" sz="2000" dirty="0">
                <a:latin typeface="Calibri" pitchFamily="34" charset="0"/>
              </a:rPr>
              <a:t> have to </a:t>
            </a:r>
            <a:r>
              <a:rPr lang="fr-FR" sz="2000" dirty="0" err="1">
                <a:latin typeface="Calibri" pitchFamily="34" charset="0"/>
              </a:rPr>
              <a:t>be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err="1">
                <a:solidFill>
                  <a:srgbClr val="00B050"/>
                </a:solidFill>
                <a:latin typeface="Calibri" pitchFamily="34" charset="0"/>
              </a:rPr>
              <a:t>fitted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</a:rPr>
              <a:t>using</a:t>
            </a:r>
            <a:r>
              <a:rPr lang="fr-FR" sz="2000" dirty="0">
                <a:latin typeface="Calibri" pitchFamily="34" charset="0"/>
              </a:rPr>
              <a:t> minimisation </a:t>
            </a:r>
            <a:r>
              <a:rPr lang="fr-FR" sz="2000" dirty="0" err="1">
                <a:latin typeface="Calibri" pitchFamily="34" charset="0"/>
              </a:rPr>
              <a:t>algorithms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err="1">
                <a:latin typeface="Calibri" pitchFamily="34" charset="0"/>
              </a:rPr>
              <a:t>that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alibri" pitchFamily="34" charset="0"/>
              </a:rPr>
              <a:t>cannot</a:t>
            </a:r>
            <a:r>
              <a:rPr lang="fr-FR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alibri" pitchFamily="34" charset="0"/>
              </a:rPr>
              <a:t>always</a:t>
            </a:r>
            <a:r>
              <a:rPr lang="fr-FR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fr-FR" sz="2000" dirty="0" err="1">
                <a:solidFill>
                  <a:srgbClr val="FF0000"/>
                </a:solidFill>
                <a:latin typeface="Calibri" pitchFamily="34" charset="0"/>
              </a:rPr>
              <a:t>guarantee</a:t>
            </a:r>
            <a:r>
              <a:rPr lang="fr-FR" sz="2000" dirty="0">
                <a:solidFill>
                  <a:srgbClr val="FF0000"/>
                </a:solidFill>
                <a:latin typeface="Calibri" pitchFamily="34" charset="0"/>
              </a:rPr>
              <a:t> the solution </a:t>
            </a:r>
            <a:r>
              <a:rPr lang="fr-FR" sz="2000" dirty="0" err="1">
                <a:solidFill>
                  <a:srgbClr val="FF0000"/>
                </a:solidFill>
                <a:latin typeface="Calibri" pitchFamily="34" charset="0"/>
              </a:rPr>
              <a:t>is</a:t>
            </a:r>
            <a:r>
              <a:rPr lang="fr-FR" sz="2000" dirty="0">
                <a:solidFill>
                  <a:srgbClr val="FF0000"/>
                </a:solidFill>
                <a:latin typeface="Calibri" pitchFamily="34" charset="0"/>
              </a:rPr>
              <a:t> not a local minimum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134312" y="5445224"/>
            <a:ext cx="5009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[</a:t>
            </a:r>
            <a:r>
              <a:rPr lang="en-GB" sz="1000" dirty="0" smtClean="0"/>
              <a:t>1] M</a:t>
            </a:r>
            <a:r>
              <a:rPr lang="en-GB" sz="1000" dirty="0"/>
              <a:t>. </a:t>
            </a:r>
            <a:r>
              <a:rPr lang="en-GB" sz="1000" dirty="0" smtClean="0"/>
              <a:t>Anton et al., </a:t>
            </a:r>
            <a:r>
              <a:rPr lang="en-GB" sz="1000" i="1" dirty="0" smtClean="0"/>
              <a:t>Plasma </a:t>
            </a:r>
            <a:r>
              <a:rPr lang="en-GB" sz="1000" i="1" dirty="0"/>
              <a:t>physics and controlled fusion</a:t>
            </a:r>
            <a:r>
              <a:rPr lang="en-GB" sz="1000" dirty="0"/>
              <a:t>, vol. 38, p. 1849, 1996</a:t>
            </a:r>
            <a:r>
              <a:rPr lang="en-GB" sz="1000" dirty="0" smtClean="0"/>
              <a:t>.</a:t>
            </a:r>
          </a:p>
          <a:p>
            <a:r>
              <a:rPr lang="en-GB" sz="1000" dirty="0"/>
              <a:t>[2] D. </a:t>
            </a:r>
            <a:r>
              <a:rPr lang="en-GB" sz="1000" dirty="0" err="1" smtClean="0"/>
              <a:t>Mazon</a:t>
            </a:r>
            <a:r>
              <a:rPr lang="en-GB" sz="1000" dirty="0" smtClean="0"/>
              <a:t> et </a:t>
            </a:r>
            <a:r>
              <a:rPr lang="en-GB" sz="1000" dirty="0"/>
              <a:t>al., </a:t>
            </a:r>
            <a:r>
              <a:rPr lang="en-GB" sz="1000" i="1" dirty="0"/>
              <a:t>Review of Scientific Instruments</a:t>
            </a:r>
            <a:r>
              <a:rPr lang="en-GB" sz="1000" dirty="0"/>
              <a:t>, vol. 83, no. 6, p. 063505, 2012</a:t>
            </a:r>
            <a:r>
              <a:rPr lang="en-GB" sz="1000" dirty="0" smtClean="0"/>
              <a:t>.</a:t>
            </a:r>
            <a:endParaRPr lang="en-GB" sz="1000" dirty="0"/>
          </a:p>
        </p:txBody>
      </p:sp>
      <p:sp>
        <p:nvSpPr>
          <p:cNvPr id="31" name="Titre 1"/>
          <p:cNvSpPr txBox="1">
            <a:spLocks/>
          </p:cNvSpPr>
          <p:nvPr/>
        </p:nvSpPr>
        <p:spPr bwMode="auto">
          <a:xfrm>
            <a:off x="359567" y="3734675"/>
            <a:ext cx="8662053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fr-FR" sz="2000" dirty="0" err="1" smtClean="0">
                <a:latin typeface="Calibri" pitchFamily="34" charset="0"/>
              </a:rPr>
              <a:t>Some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</a:rPr>
              <a:t>previous</a:t>
            </a:r>
            <a:r>
              <a:rPr lang="fr-FR" sz="2000" dirty="0" smtClean="0">
                <a:latin typeface="Calibri" pitchFamily="34" charset="0"/>
              </a:rPr>
              <a:t> transport </a:t>
            </a:r>
            <a:r>
              <a:rPr lang="fr-FR" sz="2000" dirty="0" err="1" smtClean="0">
                <a:latin typeface="Calibri" pitchFamily="34" charset="0"/>
              </a:rPr>
              <a:t>studies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</a:rPr>
              <a:t>during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</a:rPr>
              <a:t>impurity</a:t>
            </a:r>
            <a:r>
              <a:rPr lang="fr-FR" sz="2000" dirty="0" smtClean="0">
                <a:latin typeface="Calibri" pitchFamily="34" charset="0"/>
              </a:rPr>
              <a:t> injections </a:t>
            </a:r>
            <a:r>
              <a:rPr lang="fr-FR" sz="2000" dirty="0" err="1" smtClean="0">
                <a:latin typeface="Calibri" pitchFamily="34" charset="0"/>
              </a:rPr>
              <a:t>suggest</a:t>
            </a:r>
            <a:r>
              <a:rPr lang="fr-FR" sz="2000" dirty="0">
                <a:latin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</a:rPr>
              <a:t>that</a:t>
            </a:r>
            <a:r>
              <a:rPr lang="fr-FR" sz="2000" dirty="0" smtClean="0">
                <a:latin typeface="Calibri" pitchFamily="34" charset="0"/>
              </a:rPr>
              <a:t> in </a:t>
            </a:r>
            <a:r>
              <a:rPr lang="fr-FR" sz="2000" dirty="0" err="1" smtClean="0">
                <a:latin typeface="Calibri" pitchFamily="34" charset="0"/>
              </a:rPr>
              <a:t>some</a:t>
            </a:r>
            <a:r>
              <a:rPr lang="fr-FR" sz="2000" dirty="0" smtClean="0">
                <a:latin typeface="Calibri" pitchFamily="34" charset="0"/>
              </a:rPr>
              <a:t> configurations and for </a:t>
            </a:r>
            <a:r>
              <a:rPr lang="fr-FR" sz="2000" dirty="0" err="1" smtClean="0">
                <a:latin typeface="Calibri" pitchFamily="34" charset="0"/>
              </a:rPr>
              <a:t>some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</a:rPr>
              <a:t>impurities</a:t>
            </a:r>
            <a:r>
              <a:rPr lang="fr-FR" sz="2000" dirty="0" smtClean="0">
                <a:latin typeface="Calibri" pitchFamily="34" charset="0"/>
              </a:rPr>
              <a:t>, the </a:t>
            </a:r>
            <a:r>
              <a:rPr lang="fr-FR" sz="2000" b="1" dirty="0" smtClean="0">
                <a:latin typeface="Calibri" pitchFamily="34" charset="0"/>
              </a:rPr>
              <a:t>ionisation </a:t>
            </a:r>
            <a:r>
              <a:rPr lang="fr-FR" sz="2000" b="1" dirty="0" err="1" smtClean="0">
                <a:latin typeface="Calibri" pitchFamily="34" charset="0"/>
              </a:rPr>
              <a:t>equilibrium</a:t>
            </a:r>
            <a:r>
              <a:rPr lang="fr-FR" sz="2000" dirty="0" smtClean="0">
                <a:latin typeface="Calibri" pitchFamily="34" charset="0"/>
              </a:rPr>
              <a:t> and/ or the </a:t>
            </a:r>
            <a:r>
              <a:rPr lang="fr-FR" sz="2000" b="1" dirty="0" err="1" smtClean="0">
                <a:latin typeface="Calibri" pitchFamily="34" charset="0"/>
              </a:rPr>
              <a:t>cooling</a:t>
            </a:r>
            <a:r>
              <a:rPr lang="fr-FR" sz="2000" b="1" dirty="0" smtClean="0">
                <a:latin typeface="Calibri" pitchFamily="34" charset="0"/>
              </a:rPr>
              <a:t> factor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</a:rPr>
              <a:t>might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</a:rPr>
              <a:t>depend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</a:rPr>
              <a:t>only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</a:rPr>
              <a:t>weakly</a:t>
            </a:r>
            <a:r>
              <a:rPr lang="fr-FR" sz="2000" dirty="0" smtClean="0">
                <a:latin typeface="Calibri" pitchFamily="34" charset="0"/>
              </a:rPr>
              <a:t> on transport coefficients in the </a:t>
            </a:r>
            <a:r>
              <a:rPr lang="fr-FR" sz="2000" b="1" dirty="0" smtClean="0">
                <a:latin typeface="Calibri" pitchFamily="34" charset="0"/>
              </a:rPr>
              <a:t>Soft </a:t>
            </a:r>
            <a:r>
              <a:rPr lang="fr-FR" sz="2000" b="1" dirty="0" err="1" smtClean="0">
                <a:latin typeface="Calibri" pitchFamily="34" charset="0"/>
              </a:rPr>
              <a:t>Xray</a:t>
            </a:r>
            <a:r>
              <a:rPr lang="fr-FR" sz="2000" dirty="0" smtClean="0">
                <a:latin typeface="Calibri" pitchFamily="34" charset="0"/>
              </a:rPr>
              <a:t> (SXR) range [3-5].</a:t>
            </a:r>
            <a:endParaRPr lang="fr-FR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134313" y="5845334"/>
            <a:ext cx="500968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[3] R</a:t>
            </a:r>
            <a:r>
              <a:rPr lang="en-GB" sz="1000" dirty="0"/>
              <a:t>. </a:t>
            </a:r>
            <a:r>
              <a:rPr lang="en-GB" sz="1000" dirty="0" smtClean="0"/>
              <a:t>Dux et al., </a:t>
            </a:r>
            <a:r>
              <a:rPr lang="en-GB" sz="1000" i="1" dirty="0" smtClean="0"/>
              <a:t>Nuclear </a:t>
            </a:r>
            <a:r>
              <a:rPr lang="en-GB" sz="1000" i="1" dirty="0"/>
              <a:t>Fusion</a:t>
            </a:r>
            <a:r>
              <a:rPr lang="en-GB" sz="1000" dirty="0"/>
              <a:t>, vol. 39, p. 1509, 1999.</a:t>
            </a:r>
          </a:p>
          <a:p>
            <a:r>
              <a:rPr lang="en-GB" sz="1000" dirty="0" smtClean="0"/>
              <a:t>[4] T</a:t>
            </a:r>
            <a:r>
              <a:rPr lang="en-GB" sz="1000" dirty="0"/>
              <a:t>. </a:t>
            </a:r>
            <a:r>
              <a:rPr lang="en-GB" sz="1000" dirty="0" err="1" smtClean="0"/>
              <a:t>Pütterich</a:t>
            </a:r>
            <a:r>
              <a:rPr lang="en-GB" sz="1000" dirty="0" smtClean="0"/>
              <a:t> et al., </a:t>
            </a:r>
            <a:r>
              <a:rPr lang="en-GB" sz="1000" i="1" dirty="0" smtClean="0"/>
              <a:t>Plasma </a:t>
            </a:r>
            <a:r>
              <a:rPr lang="en-GB" sz="1000" i="1" dirty="0"/>
              <a:t>Physics and Controlled Fusion</a:t>
            </a:r>
            <a:r>
              <a:rPr lang="en-GB" sz="1000" dirty="0"/>
              <a:t>, vol. 50, p. 085016, 2008.</a:t>
            </a:r>
          </a:p>
          <a:p>
            <a:r>
              <a:rPr lang="en-GB" sz="1000" dirty="0" smtClean="0"/>
              <a:t>[5] M</a:t>
            </a:r>
            <a:r>
              <a:rPr lang="en-GB" sz="1000" dirty="0"/>
              <a:t>. </a:t>
            </a:r>
            <a:r>
              <a:rPr lang="en-GB" sz="1000" dirty="0" err="1" smtClean="0"/>
              <a:t>Sertoli</a:t>
            </a:r>
            <a:r>
              <a:rPr lang="en-GB" sz="1000" dirty="0" smtClean="0"/>
              <a:t> et al., </a:t>
            </a:r>
            <a:r>
              <a:rPr lang="en-GB" sz="1000" i="1" dirty="0" smtClean="0"/>
              <a:t>Plasma </a:t>
            </a:r>
            <a:r>
              <a:rPr lang="en-GB" sz="1000" i="1" dirty="0"/>
              <a:t>Physics and Controlled Fusion</a:t>
            </a:r>
            <a:r>
              <a:rPr lang="en-GB" sz="1000" dirty="0"/>
              <a:t>, vol. 53, p. 035024, 2011.</a:t>
            </a:r>
            <a:endParaRPr lang="en-GB" sz="1000" dirty="0">
              <a:effectLst/>
            </a:endParaRPr>
          </a:p>
        </p:txBody>
      </p:sp>
      <p:graphicFrame>
        <p:nvGraphicFramePr>
          <p:cNvPr id="33" name="Obje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164527"/>
              </p:ext>
            </p:extLst>
          </p:nvPr>
        </p:nvGraphicFramePr>
        <p:xfrm>
          <a:off x="1071656" y="5229084"/>
          <a:ext cx="2200462" cy="822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Équation" r:id="rId3" imgW="1155600" imgH="431640" progId="Equation.3">
                  <p:embed/>
                </p:oleObj>
              </mc:Choice>
              <mc:Fallback>
                <p:oleObj name="Équation" r:id="rId3" imgW="1155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656" y="5229084"/>
                        <a:ext cx="2200462" cy="8224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33"/>
          <p:cNvSpPr/>
          <p:nvPr/>
        </p:nvSpPr>
        <p:spPr>
          <a:xfrm>
            <a:off x="125506" y="6051524"/>
            <a:ext cx="38864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000" dirty="0" smtClean="0"/>
              <a:t>S = </a:t>
            </a:r>
            <a:r>
              <a:rPr lang="fr-FR" sz="1000" dirty="0" err="1" smtClean="0"/>
              <a:t>atomic</a:t>
            </a:r>
            <a:r>
              <a:rPr lang="fr-FR" sz="1000" dirty="0" smtClean="0"/>
              <a:t> </a:t>
            </a:r>
            <a:r>
              <a:rPr lang="fr-FR" sz="1000" dirty="0" err="1" smtClean="0"/>
              <a:t>species</a:t>
            </a:r>
            <a:r>
              <a:rPr lang="fr-FR" sz="1000" dirty="0" smtClean="0"/>
              <a:t>           Z = </a:t>
            </a:r>
            <a:r>
              <a:rPr lang="fr-FR" sz="1000" dirty="0" err="1" smtClean="0"/>
              <a:t>atomic</a:t>
            </a:r>
            <a:r>
              <a:rPr lang="fr-FR" sz="1000" dirty="0" smtClean="0"/>
              <a:t> </a:t>
            </a:r>
            <a:r>
              <a:rPr lang="fr-FR" sz="1000" dirty="0" err="1" smtClean="0"/>
              <a:t>number</a:t>
            </a:r>
            <a:r>
              <a:rPr lang="fr-FR" sz="1000" dirty="0" smtClean="0"/>
              <a:t>         z = ion charge</a:t>
            </a:r>
            <a:endParaRPr lang="en-GB" sz="1050" dirty="0"/>
          </a:p>
        </p:txBody>
      </p:sp>
    </p:spTree>
    <p:extLst>
      <p:ext uri="{BB962C8B-B14F-4D97-AF65-F5344CB8AC3E}">
        <p14:creationId xmlns:p14="http://schemas.microsoft.com/office/powerpoint/2010/main" val="300077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1" grpId="0"/>
      <p:bldP spid="32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 smtClean="0"/>
              <a:t>Cooling</a:t>
            </a:r>
            <a:r>
              <a:rPr lang="fr-FR" dirty="0" smtClean="0"/>
              <a:t> factor estimation</a:t>
            </a:r>
            <a:endParaRPr lang="fr-FR" dirty="0"/>
          </a:p>
        </p:txBody>
      </p:sp>
      <p:sp>
        <p:nvSpPr>
          <p:cNvPr id="20483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|  PAGE </a:t>
            </a:r>
            <a:fld id="{1AAA9E14-2C85-4B93-9190-BC5EA63B9BD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dirty="0"/>
          </a:p>
        </p:txBody>
      </p:sp>
      <p:sp>
        <p:nvSpPr>
          <p:cNvPr id="20484" name="Espace réservé du pied de page 9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CEA | </a:t>
            </a:r>
            <a:r>
              <a:rPr lang="fr-FR" dirty="0" smtClean="0"/>
              <a:t>25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september</a:t>
            </a:r>
            <a:r>
              <a:rPr lang="fr-FR" dirty="0" smtClean="0"/>
              <a:t> </a:t>
            </a:r>
            <a:r>
              <a:rPr lang="fr-FR" dirty="0"/>
              <a:t>2012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288925" y="1228165"/>
            <a:ext cx="8765428" cy="507000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b="1" u="sng" dirty="0">
              <a:solidFill>
                <a:schemeClr val="tx1"/>
              </a:solidFill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983613" y="2436820"/>
            <a:ext cx="3558392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fr-FR" sz="1600" b="1" dirty="0" smtClean="0"/>
              <a:t>(H1) Local ionisation </a:t>
            </a:r>
            <a:r>
              <a:rPr lang="fr-FR" sz="1600" b="1" dirty="0" err="1" smtClean="0"/>
              <a:t>equilibrium</a:t>
            </a:r>
            <a:endParaRPr lang="fr-FR" sz="1200" b="1" dirty="0" smtClean="0"/>
          </a:p>
        </p:txBody>
      </p:sp>
      <p:graphicFrame>
        <p:nvGraphicFramePr>
          <p:cNvPr id="14" name="Obje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442156"/>
              </p:ext>
            </p:extLst>
          </p:nvPr>
        </p:nvGraphicFramePr>
        <p:xfrm>
          <a:off x="3328529" y="1338450"/>
          <a:ext cx="220027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9" name="Équation" r:id="rId3" imgW="1155600" imgH="431640" progId="Equation.3">
                  <p:embed/>
                </p:oleObj>
              </mc:Choice>
              <mc:Fallback>
                <p:oleObj name="Équation" r:id="rId3" imgW="11556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8529" y="1338450"/>
                        <a:ext cx="2200275" cy="822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re 1"/>
          <p:cNvSpPr txBox="1">
            <a:spLocks/>
          </p:cNvSpPr>
          <p:nvPr/>
        </p:nvSpPr>
        <p:spPr>
          <a:xfrm>
            <a:off x="985200" y="3647009"/>
            <a:ext cx="480357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fr-FR" sz="1600" b="1" dirty="0" smtClean="0"/>
              <a:t>(H3</a:t>
            </a:r>
            <a:r>
              <a:rPr lang="fr-FR" sz="1600" b="1" dirty="0"/>
              <a:t>) </a:t>
            </a:r>
            <a:r>
              <a:rPr lang="fr-FR" sz="1600" b="1" dirty="0" smtClean="0"/>
              <a:t>Ionisation </a:t>
            </a:r>
            <a:r>
              <a:rPr lang="fr-FR" sz="1600" b="1" dirty="0" err="1"/>
              <a:t>equilibrium</a:t>
            </a:r>
            <a:r>
              <a:rPr lang="fr-FR" sz="1600" b="1" dirty="0"/>
              <a:t> </a:t>
            </a:r>
            <a:r>
              <a:rPr lang="fr-FR" sz="1600" b="1" dirty="0" err="1"/>
              <a:t>is</a:t>
            </a:r>
            <a:r>
              <a:rPr lang="fr-FR" sz="1600" b="1" dirty="0"/>
              <a:t> </a:t>
            </a:r>
            <a:r>
              <a:rPr lang="fr-FR" sz="1600" b="1" dirty="0" err="1"/>
              <a:t>approximated</a:t>
            </a:r>
            <a:r>
              <a:rPr lang="fr-FR" sz="1600" b="1" dirty="0"/>
              <a:t> 	</a:t>
            </a:r>
            <a:r>
              <a:rPr lang="fr-FR" sz="1600" b="1" dirty="0" err="1"/>
              <a:t>with</a:t>
            </a:r>
            <a:r>
              <a:rPr lang="fr-FR" sz="1600" b="1" dirty="0"/>
              <a:t> rough ‘standard’ estimation of (D,V</a:t>
            </a:r>
            <a:r>
              <a:rPr lang="fr-FR" sz="1600" b="1" dirty="0" smtClean="0"/>
              <a:t>)</a:t>
            </a:r>
            <a:endParaRPr lang="fr-FR" sz="1200" b="1" dirty="0" smtClean="0"/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985200" y="4444666"/>
            <a:ext cx="4829530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fr-FR" sz="1600" b="1" dirty="0" smtClean="0"/>
              <a:t>(H4) </a:t>
            </a:r>
            <a:r>
              <a:rPr lang="fr-FR" sz="1600" b="1" dirty="0" err="1" smtClean="0"/>
              <a:t>Cooling</a:t>
            </a:r>
            <a:r>
              <a:rPr lang="fr-FR" sz="1600" b="1" dirty="0" smtClean="0"/>
              <a:t> factor </a:t>
            </a:r>
            <a:r>
              <a:rPr lang="fr-FR" sz="1600" b="1" dirty="0" err="1" smtClean="0"/>
              <a:t>can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be</a:t>
            </a:r>
            <a:r>
              <a:rPr lang="fr-FR" sz="1600" b="1" dirty="0" smtClean="0"/>
              <a:t> </a:t>
            </a:r>
            <a:r>
              <a:rPr lang="fr-FR" sz="1600" b="1" dirty="0" err="1" smtClean="0"/>
              <a:t>approximated</a:t>
            </a:r>
            <a:r>
              <a:rPr lang="fr-FR" sz="1600" b="1" dirty="0" smtClean="0"/>
              <a:t> by 	rough ‘standard’ estimation of (D,V)</a:t>
            </a:r>
            <a:endParaRPr lang="fr-FR" sz="1200" b="1" dirty="0" smtClean="0"/>
          </a:p>
        </p:txBody>
      </p:sp>
      <p:sp>
        <p:nvSpPr>
          <p:cNvPr id="17" name="Titre 1"/>
          <p:cNvSpPr txBox="1">
            <a:spLocks/>
          </p:cNvSpPr>
          <p:nvPr/>
        </p:nvSpPr>
        <p:spPr>
          <a:xfrm>
            <a:off x="983613" y="3048102"/>
            <a:ext cx="4829531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lang="fr-FR" sz="1600" b="1" dirty="0" smtClean="0"/>
              <a:t>(H2</a:t>
            </a:r>
            <a:r>
              <a:rPr lang="fr-FR" sz="1600" b="1" dirty="0"/>
              <a:t>) </a:t>
            </a:r>
            <a:r>
              <a:rPr lang="fr-FR" sz="1600" b="1" dirty="0" err="1"/>
              <a:t>Cooling</a:t>
            </a:r>
            <a:r>
              <a:rPr lang="fr-FR" sz="1600" b="1" dirty="0"/>
              <a:t> factor not </a:t>
            </a:r>
            <a:r>
              <a:rPr lang="fr-FR" sz="1600" b="1" dirty="0" err="1"/>
              <a:t>affected</a:t>
            </a:r>
            <a:r>
              <a:rPr lang="fr-FR" sz="1600" b="1" dirty="0"/>
              <a:t> by </a:t>
            </a:r>
            <a:r>
              <a:rPr lang="fr-FR" sz="1600" b="1" dirty="0" smtClean="0"/>
              <a:t>transport</a:t>
            </a:r>
            <a:endParaRPr lang="fr-FR" sz="1200" b="1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805183" y="2304738"/>
            <a:ext cx="0" cy="28051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re 1"/>
          <p:cNvSpPr txBox="1">
            <a:spLocks/>
          </p:cNvSpPr>
          <p:nvPr/>
        </p:nvSpPr>
        <p:spPr>
          <a:xfrm rot="16200000">
            <a:off x="85327" y="2674667"/>
            <a:ext cx="986080" cy="246221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600" b="1" dirty="0" err="1" smtClean="0">
                <a:solidFill>
                  <a:schemeClr val="accent1">
                    <a:lumMod val="75000"/>
                  </a:schemeClr>
                </a:solidFill>
              </a:rPr>
              <a:t>Stronger</a:t>
            </a:r>
            <a:endParaRPr lang="fr-FR" sz="1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 rot="16200000">
            <a:off x="106873" y="4287740"/>
            <a:ext cx="815751" cy="492443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fr-FR" sz="1600" b="1" dirty="0" smtClean="0">
                <a:solidFill>
                  <a:schemeClr val="accent1">
                    <a:lumMod val="75000"/>
                  </a:schemeClr>
                </a:solidFill>
              </a:rPr>
              <a:t>More </a:t>
            </a:r>
            <a:r>
              <a:rPr lang="fr-FR" sz="1600" b="1" dirty="0" err="1" smtClean="0">
                <a:solidFill>
                  <a:schemeClr val="accent1">
                    <a:lumMod val="75000"/>
                  </a:schemeClr>
                </a:solidFill>
              </a:rPr>
              <a:t>general</a:t>
            </a:r>
            <a:endParaRPr lang="fr-FR" sz="1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637380"/>
              </p:ext>
            </p:extLst>
          </p:nvPr>
        </p:nvGraphicFramePr>
        <p:xfrm>
          <a:off x="5813144" y="2970990"/>
          <a:ext cx="24177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" name="Équation" r:id="rId5" imgW="1269720" imgH="266400" progId="Equation.3">
                  <p:embed/>
                </p:oleObj>
              </mc:Choice>
              <mc:Fallback>
                <p:oleObj name="Équation" r:id="rId5" imgW="126972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144" y="2970990"/>
                        <a:ext cx="241776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8725592"/>
              </p:ext>
            </p:extLst>
          </p:nvPr>
        </p:nvGraphicFramePr>
        <p:xfrm>
          <a:off x="5888877" y="2293230"/>
          <a:ext cx="23209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1" name="Équation" r:id="rId7" imgW="1218960" imgH="266400" progId="Equation.3">
                  <p:embed/>
                </p:oleObj>
              </mc:Choice>
              <mc:Fallback>
                <p:oleObj name="Équation" r:id="rId7" imgW="12189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877" y="2293230"/>
                        <a:ext cx="2320925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324983"/>
              </p:ext>
            </p:extLst>
          </p:nvPr>
        </p:nvGraphicFramePr>
        <p:xfrm>
          <a:off x="5858640" y="3696279"/>
          <a:ext cx="30718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2" name="Équation" r:id="rId9" imgW="1612800" imgH="266400" progId="Equation.3">
                  <p:embed/>
                </p:oleObj>
              </mc:Choice>
              <mc:Fallback>
                <p:oleObj name="Équation" r:id="rId9" imgW="161280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8640" y="3696279"/>
                        <a:ext cx="307181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2202"/>
              </p:ext>
            </p:extLst>
          </p:nvPr>
        </p:nvGraphicFramePr>
        <p:xfrm>
          <a:off x="5888877" y="4533962"/>
          <a:ext cx="316706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3" name="Équation" r:id="rId11" imgW="1663560" imgH="266400" progId="Equation.3">
                  <p:embed/>
                </p:oleObj>
              </mc:Choice>
              <mc:Fallback>
                <p:oleObj name="Équation" r:id="rId11" imgW="16635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8877" y="4533962"/>
                        <a:ext cx="316706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1057843" y="5606534"/>
            <a:ext cx="4237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Rough </a:t>
            </a:r>
            <a:r>
              <a:rPr lang="fr-FR" b="1" dirty="0">
                <a:solidFill>
                  <a:schemeClr val="bg1">
                    <a:lumMod val="50000"/>
                  </a:schemeClr>
                </a:solidFill>
              </a:rPr>
              <a:t>‘standard’ estimation of (D,V)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Égal 25"/>
          <p:cNvSpPr/>
          <p:nvPr/>
        </p:nvSpPr>
        <p:spPr>
          <a:xfrm>
            <a:off x="5218021" y="5417377"/>
            <a:ext cx="640619" cy="747646"/>
          </a:xfrm>
          <a:prstGeom prst="mathEqual">
            <a:avLst>
              <a:gd name="adj1" fmla="val 10460"/>
              <a:gd name="adj2" fmla="val 1176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GB" sz="1600" b="1" u="sng" dirty="0" smtClean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73298" y="5329535"/>
            <a:ext cx="23519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Tabulation ? </a:t>
            </a:r>
          </a:p>
          <a:p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Genetic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bg1">
                    <a:lumMod val="50000"/>
                  </a:schemeClr>
                </a:solidFill>
              </a:rPr>
              <a:t>algorithm</a:t>
            </a:r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 ?</a:t>
            </a:r>
          </a:p>
          <a:p>
            <a:r>
              <a:rPr lang="fr-FR" b="1" dirty="0" smtClean="0">
                <a:solidFill>
                  <a:schemeClr val="bg1">
                    <a:lumMod val="50000"/>
                  </a:schemeClr>
                </a:solidFill>
              </a:rPr>
              <a:t>Neural network ?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34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9" grpId="0"/>
      <p:bldP spid="20" grpId="0"/>
      <p:bldP spid="25" grpId="0"/>
      <p:bldP spid="26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: </a:t>
            </a:r>
            <a:r>
              <a:rPr lang="fr-FR" dirty="0" err="1" smtClean="0"/>
              <a:t>simulated</a:t>
            </a:r>
            <a:r>
              <a:rPr lang="fr-FR" dirty="0" smtClean="0"/>
              <a:t> Fe injection</a:t>
            </a:r>
            <a:endParaRPr lang="fr-FR" dirty="0"/>
          </a:p>
        </p:txBody>
      </p:sp>
      <p:sp>
        <p:nvSpPr>
          <p:cNvPr id="20483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|  PAGE </a:t>
            </a:r>
            <a:fld id="{1AAA9E14-2C85-4B93-9190-BC5EA63B9BD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fr-FR" dirty="0"/>
          </a:p>
        </p:txBody>
      </p:sp>
      <p:sp>
        <p:nvSpPr>
          <p:cNvPr id="20484" name="Espace réservé du pied de page 9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CEA | </a:t>
            </a:r>
            <a:r>
              <a:rPr lang="fr-FR" dirty="0" smtClean="0"/>
              <a:t>25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september</a:t>
            </a:r>
            <a:r>
              <a:rPr lang="fr-FR" dirty="0" smtClean="0"/>
              <a:t> </a:t>
            </a:r>
            <a:r>
              <a:rPr lang="fr-FR" dirty="0"/>
              <a:t>2012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0" y="6222273"/>
            <a:ext cx="9144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fr-FR" sz="1000" dirty="0" smtClean="0">
                <a:latin typeface="Calibri" pitchFamily="34" charset="0"/>
              </a:rPr>
              <a:t>The </a:t>
            </a:r>
            <a:r>
              <a:rPr lang="fr-FR" sz="1000" dirty="0" err="1" smtClean="0">
                <a:latin typeface="Calibri" pitchFamily="34" charset="0"/>
              </a:rPr>
              <a:t>author</a:t>
            </a:r>
            <a:r>
              <a:rPr lang="fr-FR" sz="1000" dirty="0" smtClean="0">
                <a:latin typeface="Calibri" pitchFamily="34" charset="0"/>
              </a:rPr>
              <a:t> </a:t>
            </a:r>
            <a:r>
              <a:rPr lang="fr-FR" sz="1000" dirty="0" err="1" smtClean="0">
                <a:latin typeface="Calibri" pitchFamily="34" charset="0"/>
              </a:rPr>
              <a:t>would</a:t>
            </a:r>
            <a:r>
              <a:rPr lang="fr-FR" sz="1000" dirty="0" smtClean="0">
                <a:latin typeface="Calibri" pitchFamily="34" charset="0"/>
              </a:rPr>
              <a:t> </a:t>
            </a:r>
            <a:r>
              <a:rPr lang="fr-FR" sz="1000" dirty="0" err="1" smtClean="0">
                <a:latin typeface="Calibri" pitchFamily="34" charset="0"/>
              </a:rPr>
              <a:t>like</a:t>
            </a:r>
            <a:r>
              <a:rPr lang="fr-FR" sz="1000" dirty="0" smtClean="0">
                <a:latin typeface="Calibri" pitchFamily="34" charset="0"/>
              </a:rPr>
              <a:t> to </a:t>
            </a:r>
            <a:r>
              <a:rPr lang="fr-FR" sz="1000" dirty="0" err="1" smtClean="0">
                <a:latin typeface="Calibri" pitchFamily="34" charset="0"/>
              </a:rPr>
              <a:t>thank</a:t>
            </a:r>
            <a:r>
              <a:rPr lang="fr-FR" sz="1000" dirty="0" smtClean="0">
                <a:latin typeface="Calibri" pitchFamily="34" charset="0"/>
              </a:rPr>
              <a:t> Daniel Clayton (Johns Hopkins </a:t>
            </a:r>
            <a:r>
              <a:rPr lang="fr-FR" sz="1000" dirty="0" err="1" smtClean="0">
                <a:latin typeface="Calibri" pitchFamily="34" charset="0"/>
              </a:rPr>
              <a:t>University</a:t>
            </a:r>
            <a:r>
              <a:rPr lang="fr-FR" sz="1000" dirty="0" smtClean="0">
                <a:latin typeface="Calibri" pitchFamily="34" charset="0"/>
              </a:rPr>
              <a:t>, Baltimore, MD, USA) for </a:t>
            </a:r>
            <a:r>
              <a:rPr lang="fr-FR" sz="1000" dirty="0" err="1" smtClean="0">
                <a:latin typeface="Calibri" pitchFamily="34" charset="0"/>
              </a:rPr>
              <a:t>his</a:t>
            </a:r>
            <a:r>
              <a:rPr lang="fr-FR" sz="1000" dirty="0" smtClean="0">
                <a:latin typeface="Calibri" pitchFamily="34" charset="0"/>
              </a:rPr>
              <a:t> </a:t>
            </a:r>
            <a:r>
              <a:rPr lang="fr-FR" sz="1000" dirty="0" err="1" smtClean="0">
                <a:latin typeface="Calibri" pitchFamily="34" charset="0"/>
              </a:rPr>
              <a:t>kind</a:t>
            </a:r>
            <a:r>
              <a:rPr lang="fr-FR" sz="1000" dirty="0" smtClean="0">
                <a:latin typeface="Calibri" pitchFamily="34" charset="0"/>
              </a:rPr>
              <a:t> support and help </a:t>
            </a:r>
            <a:r>
              <a:rPr lang="fr-FR" sz="1000" dirty="0" err="1" smtClean="0">
                <a:latin typeface="Calibri" pitchFamily="34" charset="0"/>
              </a:rPr>
              <a:t>with</a:t>
            </a:r>
            <a:r>
              <a:rPr lang="fr-FR" sz="1000" dirty="0" smtClean="0">
                <a:latin typeface="Calibri" pitchFamily="34" charset="0"/>
              </a:rPr>
              <a:t> </a:t>
            </a:r>
            <a:r>
              <a:rPr lang="fr-FR" sz="1000" dirty="0" err="1" smtClean="0">
                <a:latin typeface="Calibri" pitchFamily="34" charset="0"/>
              </a:rPr>
              <a:t>these</a:t>
            </a:r>
            <a:r>
              <a:rPr lang="fr-FR" sz="1000" dirty="0" smtClean="0">
                <a:latin typeface="Calibri" pitchFamily="34" charset="0"/>
              </a:rPr>
              <a:t> simulations</a:t>
            </a:r>
            <a:endParaRPr lang="fr-FR" sz="1000" dirty="0">
              <a:latin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42" y="3069358"/>
            <a:ext cx="7800042" cy="296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23372" y="2260465"/>
            <a:ext cx="8820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Calibri" pitchFamily="34" charset="0"/>
              </a:rPr>
              <a:t>Simulation </a:t>
            </a:r>
            <a:r>
              <a:rPr lang="fr-FR" sz="1600" dirty="0" err="1">
                <a:latin typeface="Calibri" pitchFamily="34" charset="0"/>
              </a:rPr>
              <a:t>run</a:t>
            </a:r>
            <a:r>
              <a:rPr lang="fr-FR" sz="1600" dirty="0">
                <a:latin typeface="Calibri" pitchFamily="34" charset="0"/>
              </a:rPr>
              <a:t> on STRAHL, </a:t>
            </a:r>
            <a:r>
              <a:rPr lang="fr-FR" sz="1600" dirty="0" err="1">
                <a:latin typeface="Calibri" pitchFamily="34" charset="0"/>
              </a:rPr>
              <a:t>with</a:t>
            </a:r>
            <a:r>
              <a:rPr lang="fr-FR" sz="1600" dirty="0">
                <a:latin typeface="Calibri" pitchFamily="34" charset="0"/>
              </a:rPr>
              <a:t> CHIANTI </a:t>
            </a:r>
            <a:r>
              <a:rPr lang="fr-FR" sz="1600" dirty="0" err="1">
                <a:latin typeface="Calibri" pitchFamily="34" charset="0"/>
              </a:rPr>
              <a:t>atomic</a:t>
            </a:r>
            <a:r>
              <a:rPr lang="fr-FR" sz="1600" dirty="0">
                <a:latin typeface="Calibri" pitchFamily="34" charset="0"/>
              </a:rPr>
              <a:t> data, </a:t>
            </a:r>
            <a:r>
              <a:rPr lang="fr-FR" sz="1600" dirty="0" err="1">
                <a:latin typeface="Calibri" pitchFamily="34" charset="0"/>
              </a:rPr>
              <a:t>stationary</a:t>
            </a:r>
            <a:r>
              <a:rPr lang="fr-FR" sz="1600" dirty="0">
                <a:latin typeface="Calibri" pitchFamily="34" charset="0"/>
              </a:rPr>
              <a:t> state </a:t>
            </a:r>
            <a:r>
              <a:rPr lang="fr-FR" sz="1600" dirty="0" err="1">
                <a:latin typeface="Calibri" pitchFamily="34" charset="0"/>
              </a:rPr>
              <a:t>after</a:t>
            </a:r>
            <a:r>
              <a:rPr lang="fr-FR" sz="1600" dirty="0">
                <a:latin typeface="Calibri" pitchFamily="34" charset="0"/>
              </a:rPr>
              <a:t> Fe </a:t>
            </a:r>
            <a:r>
              <a:rPr lang="fr-FR" sz="1600" dirty="0" smtClean="0">
                <a:latin typeface="Calibri" pitchFamily="34" charset="0"/>
              </a:rPr>
              <a:t>injection (no exchange </a:t>
            </a:r>
            <a:r>
              <a:rPr lang="fr-FR" sz="1600" dirty="0" err="1" smtClean="0">
                <a:latin typeface="Calibri" pitchFamily="34" charset="0"/>
              </a:rPr>
              <a:t>through</a:t>
            </a:r>
            <a:r>
              <a:rPr lang="fr-FR" sz="1600" dirty="0" smtClean="0">
                <a:latin typeface="Calibri" pitchFamily="34" charset="0"/>
              </a:rPr>
              <a:t> the LCFS </a:t>
            </a:r>
            <a:r>
              <a:rPr lang="fr-FR" sz="1600" dirty="0" err="1" smtClean="0">
                <a:latin typeface="Calibri" pitchFamily="34" charset="0"/>
              </a:rPr>
              <a:t>after</a:t>
            </a:r>
            <a:r>
              <a:rPr lang="fr-FR" sz="1600" dirty="0" smtClean="0">
                <a:latin typeface="Calibri" pitchFamily="34" charset="0"/>
              </a:rPr>
              <a:t> the injection)</a:t>
            </a:r>
            <a:endParaRPr lang="fr-FR" sz="1600" dirty="0">
              <a:latin typeface="Calibri" pitchFamily="34" charset="0"/>
            </a:endParaRPr>
          </a:p>
        </p:txBody>
      </p:sp>
      <p:graphicFrame>
        <p:nvGraphicFramePr>
          <p:cNvPr id="8" name="Obje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2990289"/>
              </p:ext>
            </p:extLst>
          </p:nvPr>
        </p:nvGraphicFramePr>
        <p:xfrm>
          <a:off x="319649" y="1369593"/>
          <a:ext cx="152558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8" name="Équation" r:id="rId4" imgW="1104840" imgH="253800" progId="Equation.3">
                  <p:embed/>
                </p:oleObj>
              </mc:Choice>
              <mc:Fallback>
                <p:oleObj name="Équation" r:id="rId4" imgW="1104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649" y="1369593"/>
                        <a:ext cx="1525587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7733887"/>
              </p:ext>
            </p:extLst>
          </p:nvPr>
        </p:nvGraphicFramePr>
        <p:xfrm>
          <a:off x="383849" y="1674843"/>
          <a:ext cx="1333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" name="Équation" r:id="rId6" imgW="965160" imgH="241200" progId="Equation.3">
                  <p:embed/>
                </p:oleObj>
              </mc:Choice>
              <mc:Fallback>
                <p:oleObj name="Équation" r:id="rId6" imgW="965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849" y="1674843"/>
                        <a:ext cx="13335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2347165" y="1369593"/>
            <a:ext cx="2797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 smtClean="0">
                <a:latin typeface="Calibri" pitchFamily="34" charset="0"/>
              </a:rPr>
              <a:t>3 </a:t>
            </a:r>
            <a:r>
              <a:rPr lang="fr-FR" sz="1600" dirty="0" err="1" smtClean="0">
                <a:latin typeface="Calibri" pitchFamily="34" charset="0"/>
              </a:rPr>
              <a:t>tranport</a:t>
            </a:r>
            <a:r>
              <a:rPr lang="fr-FR" sz="1600" dirty="0" smtClean="0">
                <a:latin typeface="Calibri" pitchFamily="34" charset="0"/>
              </a:rPr>
              <a:t> scenarii</a:t>
            </a:r>
          </a:p>
          <a:p>
            <a:pPr algn="just"/>
            <a:r>
              <a:rPr lang="fr-FR" sz="1600" dirty="0" smtClean="0">
                <a:latin typeface="Calibri" pitchFamily="34" charset="0"/>
              </a:rPr>
              <a:t>3 Te profiles (TS-</a:t>
            </a:r>
            <a:r>
              <a:rPr lang="fr-FR" sz="1600" dirty="0" err="1" smtClean="0">
                <a:latin typeface="Calibri" pitchFamily="34" charset="0"/>
              </a:rPr>
              <a:t>inspired</a:t>
            </a:r>
            <a:r>
              <a:rPr lang="fr-FR" sz="1600" dirty="0" smtClean="0">
                <a:latin typeface="Calibri" pitchFamily="34" charset="0"/>
              </a:rPr>
              <a:t>)  </a:t>
            </a:r>
            <a:endParaRPr lang="fr-FR" sz="1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5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9" name="Picture 12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" t="14202" r="64484" b="47490"/>
          <a:stretch/>
        </p:blipFill>
        <p:spPr bwMode="auto">
          <a:xfrm>
            <a:off x="1730227" y="1988841"/>
            <a:ext cx="5387379" cy="383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53" name="Picture 13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14188" r="64400" b="47476"/>
          <a:stretch/>
        </p:blipFill>
        <p:spPr bwMode="auto">
          <a:xfrm>
            <a:off x="1730227" y="1988840"/>
            <a:ext cx="5387379" cy="3834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: </a:t>
            </a:r>
            <a:r>
              <a:rPr lang="fr-FR" dirty="0" err="1" smtClean="0"/>
              <a:t>simulated</a:t>
            </a:r>
            <a:r>
              <a:rPr lang="fr-FR" dirty="0" smtClean="0"/>
              <a:t> Fe injection</a:t>
            </a:r>
            <a:endParaRPr lang="fr-FR" dirty="0"/>
          </a:p>
        </p:txBody>
      </p:sp>
      <p:sp>
        <p:nvSpPr>
          <p:cNvPr id="20483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|  PAGE </a:t>
            </a:r>
            <a:fld id="{1AAA9E14-2C85-4B93-9190-BC5EA63B9BD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dirty="0"/>
          </a:p>
        </p:txBody>
      </p:sp>
      <p:sp>
        <p:nvSpPr>
          <p:cNvPr id="20484" name="Espace réservé du pied de page 9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CEA | </a:t>
            </a:r>
            <a:r>
              <a:rPr lang="fr-FR" dirty="0" smtClean="0"/>
              <a:t>25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september</a:t>
            </a:r>
            <a:r>
              <a:rPr lang="fr-FR" dirty="0" smtClean="0"/>
              <a:t> </a:t>
            </a:r>
            <a:r>
              <a:rPr lang="fr-FR" dirty="0"/>
              <a:t>2012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0" y="6222273"/>
            <a:ext cx="9144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fr-FR" sz="1000" dirty="0" smtClean="0">
                <a:latin typeface="Calibri" pitchFamily="34" charset="0"/>
              </a:rPr>
              <a:t>The </a:t>
            </a:r>
            <a:r>
              <a:rPr lang="fr-FR" sz="1000" dirty="0" err="1" smtClean="0">
                <a:latin typeface="Calibri" pitchFamily="34" charset="0"/>
              </a:rPr>
              <a:t>author</a:t>
            </a:r>
            <a:r>
              <a:rPr lang="fr-FR" sz="1000" dirty="0" smtClean="0">
                <a:latin typeface="Calibri" pitchFamily="34" charset="0"/>
              </a:rPr>
              <a:t> </a:t>
            </a:r>
            <a:r>
              <a:rPr lang="fr-FR" sz="1000" dirty="0" err="1" smtClean="0">
                <a:latin typeface="Calibri" pitchFamily="34" charset="0"/>
              </a:rPr>
              <a:t>would</a:t>
            </a:r>
            <a:r>
              <a:rPr lang="fr-FR" sz="1000" dirty="0" smtClean="0">
                <a:latin typeface="Calibri" pitchFamily="34" charset="0"/>
              </a:rPr>
              <a:t> </a:t>
            </a:r>
            <a:r>
              <a:rPr lang="fr-FR" sz="1000" dirty="0" err="1" smtClean="0">
                <a:latin typeface="Calibri" pitchFamily="34" charset="0"/>
              </a:rPr>
              <a:t>like</a:t>
            </a:r>
            <a:r>
              <a:rPr lang="fr-FR" sz="1000" dirty="0" smtClean="0">
                <a:latin typeface="Calibri" pitchFamily="34" charset="0"/>
              </a:rPr>
              <a:t> to </a:t>
            </a:r>
            <a:r>
              <a:rPr lang="fr-FR" sz="1000" dirty="0" err="1" smtClean="0">
                <a:latin typeface="Calibri" pitchFamily="34" charset="0"/>
              </a:rPr>
              <a:t>thank</a:t>
            </a:r>
            <a:r>
              <a:rPr lang="fr-FR" sz="1000" dirty="0" smtClean="0">
                <a:latin typeface="Calibri" pitchFamily="34" charset="0"/>
              </a:rPr>
              <a:t> Daniel Clayton (Johns Hopkins </a:t>
            </a:r>
            <a:r>
              <a:rPr lang="fr-FR" sz="1000" dirty="0" err="1" smtClean="0">
                <a:latin typeface="Calibri" pitchFamily="34" charset="0"/>
              </a:rPr>
              <a:t>University</a:t>
            </a:r>
            <a:r>
              <a:rPr lang="fr-FR" sz="1000" dirty="0" smtClean="0">
                <a:latin typeface="Calibri" pitchFamily="34" charset="0"/>
              </a:rPr>
              <a:t>, Baltimore, MD, USA) for </a:t>
            </a:r>
            <a:r>
              <a:rPr lang="fr-FR" sz="1000" dirty="0" err="1" smtClean="0">
                <a:latin typeface="Calibri" pitchFamily="34" charset="0"/>
              </a:rPr>
              <a:t>his</a:t>
            </a:r>
            <a:r>
              <a:rPr lang="fr-FR" sz="1000" dirty="0" smtClean="0">
                <a:latin typeface="Calibri" pitchFamily="34" charset="0"/>
              </a:rPr>
              <a:t> </a:t>
            </a:r>
            <a:r>
              <a:rPr lang="fr-FR" sz="1000" dirty="0" err="1" smtClean="0">
                <a:latin typeface="Calibri" pitchFamily="34" charset="0"/>
              </a:rPr>
              <a:t>kind</a:t>
            </a:r>
            <a:r>
              <a:rPr lang="fr-FR" sz="1000" dirty="0" smtClean="0">
                <a:latin typeface="Calibri" pitchFamily="34" charset="0"/>
              </a:rPr>
              <a:t> support and help </a:t>
            </a:r>
            <a:r>
              <a:rPr lang="fr-FR" sz="1000" dirty="0" err="1" smtClean="0">
                <a:latin typeface="Calibri" pitchFamily="34" charset="0"/>
              </a:rPr>
              <a:t>with</a:t>
            </a:r>
            <a:r>
              <a:rPr lang="fr-FR" sz="1000" dirty="0" smtClean="0">
                <a:latin typeface="Calibri" pitchFamily="34" charset="0"/>
              </a:rPr>
              <a:t> </a:t>
            </a:r>
            <a:r>
              <a:rPr lang="fr-FR" sz="1000" dirty="0" err="1" smtClean="0">
                <a:latin typeface="Calibri" pitchFamily="34" charset="0"/>
              </a:rPr>
              <a:t>these</a:t>
            </a:r>
            <a:r>
              <a:rPr lang="fr-FR" sz="1000" dirty="0" smtClean="0">
                <a:latin typeface="Calibri" pitchFamily="34" charset="0"/>
              </a:rPr>
              <a:t> simulations</a:t>
            </a:r>
            <a:endParaRPr lang="fr-FR" sz="1000" dirty="0">
              <a:latin typeface="Calibri" pitchFamily="34" charset="0"/>
            </a:endParaRPr>
          </a:p>
        </p:txBody>
      </p: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707675"/>
              </p:ext>
            </p:extLst>
          </p:nvPr>
        </p:nvGraphicFramePr>
        <p:xfrm>
          <a:off x="7426662" y="1036373"/>
          <a:ext cx="152558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0" name="Équation" r:id="rId5" imgW="1104840" imgH="253800" progId="Equation.3">
                  <p:embed/>
                </p:oleObj>
              </mc:Choice>
              <mc:Fallback>
                <p:oleObj name="Équation" r:id="rId5" imgW="1104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662" y="1036373"/>
                        <a:ext cx="1525587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743781"/>
              </p:ext>
            </p:extLst>
          </p:nvPr>
        </p:nvGraphicFramePr>
        <p:xfrm>
          <a:off x="7554549" y="1354185"/>
          <a:ext cx="1333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1" name="Équation" r:id="rId7" imgW="965160" imgH="241200" progId="Equation.3">
                  <p:embed/>
                </p:oleObj>
              </mc:Choice>
              <mc:Fallback>
                <p:oleObj name="Équation" r:id="rId7" imgW="965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549" y="1354185"/>
                        <a:ext cx="13335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3504287"/>
              </p:ext>
            </p:extLst>
          </p:nvPr>
        </p:nvGraphicFramePr>
        <p:xfrm>
          <a:off x="470243" y="1055735"/>
          <a:ext cx="11938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2" name="Équation" r:id="rId9" imgW="863280" imgH="457200" progId="Equation.3">
                  <p:embed/>
                </p:oleObj>
              </mc:Choice>
              <mc:Fallback>
                <p:oleObj name="Équation" r:id="rId9" imgW="863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43" y="1055735"/>
                        <a:ext cx="1193800" cy="631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à coins arrondis 29"/>
          <p:cNvSpPr/>
          <p:nvPr/>
        </p:nvSpPr>
        <p:spPr>
          <a:xfrm>
            <a:off x="7340146" y="1036373"/>
            <a:ext cx="1712259" cy="65118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GB" sz="1600" b="1" u="sng" dirty="0" smtClean="0">
              <a:solidFill>
                <a:schemeClr val="tx1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823123" y="2521813"/>
            <a:ext cx="70301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(H1) ?</a:t>
            </a:r>
            <a:endParaRPr lang="fr-FR" sz="16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2281318" y="2897490"/>
            <a:ext cx="1786626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olid"/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4423916" y="3830851"/>
            <a:ext cx="5473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(H3) ?</a:t>
            </a:r>
            <a:endParaRPr lang="fr-FR" sz="16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69" name="Connecteur droit 68"/>
          <p:cNvCxnSpPr/>
          <p:nvPr/>
        </p:nvCxnSpPr>
        <p:spPr>
          <a:xfrm flipV="1">
            <a:off x="4067944" y="3830851"/>
            <a:ext cx="0" cy="59659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dash"/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2195736" y="4077072"/>
            <a:ext cx="2808312" cy="36004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solid"/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61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3881953"/>
            <a:ext cx="9144000" cy="2109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00" name="Picture 8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9" t="21258" r="10515" b="21672"/>
          <a:stretch/>
        </p:blipFill>
        <p:spPr bwMode="auto">
          <a:xfrm>
            <a:off x="107504" y="1772816"/>
            <a:ext cx="8944901" cy="421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: </a:t>
            </a:r>
            <a:r>
              <a:rPr lang="fr-FR" dirty="0" err="1" smtClean="0"/>
              <a:t>simulated</a:t>
            </a:r>
            <a:r>
              <a:rPr lang="fr-FR" dirty="0" smtClean="0"/>
              <a:t> Fe injection</a:t>
            </a:r>
            <a:endParaRPr lang="fr-FR" dirty="0"/>
          </a:p>
        </p:txBody>
      </p:sp>
      <p:sp>
        <p:nvSpPr>
          <p:cNvPr id="20483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|  PAGE </a:t>
            </a:r>
            <a:fld id="{1AAA9E14-2C85-4B93-9190-BC5EA63B9BD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fr-FR" dirty="0"/>
          </a:p>
        </p:txBody>
      </p:sp>
      <p:sp>
        <p:nvSpPr>
          <p:cNvPr id="20484" name="Espace réservé du pied de page 9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CEA | </a:t>
            </a:r>
            <a:r>
              <a:rPr lang="fr-FR" dirty="0" smtClean="0"/>
              <a:t>25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september</a:t>
            </a:r>
            <a:r>
              <a:rPr lang="fr-FR" dirty="0" smtClean="0"/>
              <a:t> </a:t>
            </a:r>
            <a:r>
              <a:rPr lang="fr-FR" dirty="0"/>
              <a:t>2012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0" y="6222273"/>
            <a:ext cx="91440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fr-FR" sz="1000" dirty="0" smtClean="0">
                <a:latin typeface="Calibri" pitchFamily="34" charset="0"/>
              </a:rPr>
              <a:t>The </a:t>
            </a:r>
            <a:r>
              <a:rPr lang="fr-FR" sz="1000" dirty="0" err="1" smtClean="0">
                <a:latin typeface="Calibri" pitchFamily="34" charset="0"/>
              </a:rPr>
              <a:t>author</a:t>
            </a:r>
            <a:r>
              <a:rPr lang="fr-FR" sz="1000" dirty="0" smtClean="0">
                <a:latin typeface="Calibri" pitchFamily="34" charset="0"/>
              </a:rPr>
              <a:t> </a:t>
            </a:r>
            <a:r>
              <a:rPr lang="fr-FR" sz="1000" dirty="0" err="1" smtClean="0">
                <a:latin typeface="Calibri" pitchFamily="34" charset="0"/>
              </a:rPr>
              <a:t>would</a:t>
            </a:r>
            <a:r>
              <a:rPr lang="fr-FR" sz="1000" dirty="0" smtClean="0">
                <a:latin typeface="Calibri" pitchFamily="34" charset="0"/>
              </a:rPr>
              <a:t> </a:t>
            </a:r>
            <a:r>
              <a:rPr lang="fr-FR" sz="1000" dirty="0" err="1" smtClean="0">
                <a:latin typeface="Calibri" pitchFamily="34" charset="0"/>
              </a:rPr>
              <a:t>like</a:t>
            </a:r>
            <a:r>
              <a:rPr lang="fr-FR" sz="1000" dirty="0" smtClean="0">
                <a:latin typeface="Calibri" pitchFamily="34" charset="0"/>
              </a:rPr>
              <a:t> to </a:t>
            </a:r>
            <a:r>
              <a:rPr lang="fr-FR" sz="1000" dirty="0" err="1" smtClean="0">
                <a:latin typeface="Calibri" pitchFamily="34" charset="0"/>
              </a:rPr>
              <a:t>thank</a:t>
            </a:r>
            <a:r>
              <a:rPr lang="fr-FR" sz="1000" dirty="0" smtClean="0">
                <a:latin typeface="Calibri" pitchFamily="34" charset="0"/>
              </a:rPr>
              <a:t> Daniel Clayton (Johns Hopkins </a:t>
            </a:r>
            <a:r>
              <a:rPr lang="fr-FR" sz="1000" dirty="0" err="1" smtClean="0">
                <a:latin typeface="Calibri" pitchFamily="34" charset="0"/>
              </a:rPr>
              <a:t>University</a:t>
            </a:r>
            <a:r>
              <a:rPr lang="fr-FR" sz="1000" dirty="0" smtClean="0">
                <a:latin typeface="Calibri" pitchFamily="34" charset="0"/>
              </a:rPr>
              <a:t>, Baltimore, MD, USA) for </a:t>
            </a:r>
            <a:r>
              <a:rPr lang="fr-FR" sz="1000" dirty="0" err="1" smtClean="0">
                <a:latin typeface="Calibri" pitchFamily="34" charset="0"/>
              </a:rPr>
              <a:t>his</a:t>
            </a:r>
            <a:r>
              <a:rPr lang="fr-FR" sz="1000" dirty="0" smtClean="0">
                <a:latin typeface="Calibri" pitchFamily="34" charset="0"/>
              </a:rPr>
              <a:t> </a:t>
            </a:r>
            <a:r>
              <a:rPr lang="fr-FR" sz="1000" dirty="0" err="1" smtClean="0">
                <a:latin typeface="Calibri" pitchFamily="34" charset="0"/>
              </a:rPr>
              <a:t>kind</a:t>
            </a:r>
            <a:r>
              <a:rPr lang="fr-FR" sz="1000" dirty="0" smtClean="0">
                <a:latin typeface="Calibri" pitchFamily="34" charset="0"/>
              </a:rPr>
              <a:t> support and help </a:t>
            </a:r>
            <a:r>
              <a:rPr lang="fr-FR" sz="1000" dirty="0" err="1" smtClean="0">
                <a:latin typeface="Calibri" pitchFamily="34" charset="0"/>
              </a:rPr>
              <a:t>with</a:t>
            </a:r>
            <a:r>
              <a:rPr lang="fr-FR" sz="1000" dirty="0" smtClean="0">
                <a:latin typeface="Calibri" pitchFamily="34" charset="0"/>
              </a:rPr>
              <a:t> </a:t>
            </a:r>
            <a:r>
              <a:rPr lang="fr-FR" sz="1000" dirty="0" err="1" smtClean="0">
                <a:latin typeface="Calibri" pitchFamily="34" charset="0"/>
              </a:rPr>
              <a:t>these</a:t>
            </a:r>
            <a:r>
              <a:rPr lang="fr-FR" sz="1000" dirty="0" smtClean="0">
                <a:latin typeface="Calibri" pitchFamily="34" charset="0"/>
              </a:rPr>
              <a:t> simulations</a:t>
            </a:r>
            <a:endParaRPr lang="fr-FR" sz="1000" dirty="0">
              <a:latin typeface="Calibri" pitchFamily="34" charset="0"/>
            </a:endParaRPr>
          </a:p>
        </p:txBody>
      </p:sp>
      <p:graphicFrame>
        <p:nvGraphicFramePr>
          <p:cNvPr id="25" name="Obje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445577"/>
              </p:ext>
            </p:extLst>
          </p:nvPr>
        </p:nvGraphicFramePr>
        <p:xfrm>
          <a:off x="7426662" y="1036373"/>
          <a:ext cx="1525587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2" name="Équation" r:id="rId4" imgW="1104840" imgH="253800" progId="Equation.3">
                  <p:embed/>
                </p:oleObj>
              </mc:Choice>
              <mc:Fallback>
                <p:oleObj name="Équation" r:id="rId4" imgW="1104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662" y="1036373"/>
                        <a:ext cx="1525587" cy="350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080731"/>
              </p:ext>
            </p:extLst>
          </p:nvPr>
        </p:nvGraphicFramePr>
        <p:xfrm>
          <a:off x="7554549" y="1354185"/>
          <a:ext cx="13335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Équation" r:id="rId6" imgW="965160" imgH="241200" progId="Equation.3">
                  <p:embed/>
                </p:oleObj>
              </mc:Choice>
              <mc:Fallback>
                <p:oleObj name="Équation" r:id="rId6" imgW="965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549" y="1354185"/>
                        <a:ext cx="1333500" cy="33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827584" y="5053329"/>
            <a:ext cx="64807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alibri" pitchFamily="34" charset="0"/>
              </a:rPr>
              <a:t>(H2)</a:t>
            </a:r>
            <a:endParaRPr lang="fr-FR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graphicFrame>
        <p:nvGraphicFramePr>
          <p:cNvPr id="28" name="Obje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643819"/>
              </p:ext>
            </p:extLst>
          </p:nvPr>
        </p:nvGraphicFramePr>
        <p:xfrm>
          <a:off x="470243" y="1055735"/>
          <a:ext cx="11938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4" name="Équation" r:id="rId8" imgW="863280" imgH="457200" progId="Equation.3">
                  <p:embed/>
                </p:oleObj>
              </mc:Choice>
              <mc:Fallback>
                <p:oleObj name="Équation" r:id="rId8" imgW="863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243" y="1055735"/>
                        <a:ext cx="1193800" cy="6318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à coins arrondis 29"/>
          <p:cNvSpPr/>
          <p:nvPr/>
        </p:nvSpPr>
        <p:spPr>
          <a:xfrm>
            <a:off x="7340146" y="1036373"/>
            <a:ext cx="1712259" cy="651187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GB" sz="1600" b="1" u="sng" dirty="0" smtClean="0">
              <a:solidFill>
                <a:schemeClr val="tx1"/>
              </a:solidFill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484482" y="5053329"/>
            <a:ext cx="1312878" cy="0"/>
          </a:xfrm>
          <a:prstGeom prst="line">
            <a:avLst/>
          </a:prstGeom>
          <a:ln>
            <a:solidFill>
              <a:srgbClr val="0070C0"/>
            </a:solidFill>
            <a:prstDash val="solid"/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2607774" y="5991091"/>
            <a:ext cx="4295261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0,1 - 0,2 ≈ </a:t>
            </a:r>
            <a:r>
              <a:rPr lang="fr-FR" sz="1600" b="1" dirty="0" smtClean="0">
                <a:latin typeface="Calibri" pitchFamily="34" charset="0"/>
              </a:rPr>
              <a:t>rho</a:t>
            </a:r>
            <a:r>
              <a:rPr lang="fr-FR" sz="1600" b="1" baseline="-25000" dirty="0" smtClean="0">
                <a:latin typeface="Calibri" pitchFamily="34" charset="0"/>
              </a:rPr>
              <a:t>H1</a:t>
            </a:r>
            <a:r>
              <a:rPr lang="fr-FR" sz="1600" b="1" dirty="0" smtClean="0">
                <a:latin typeface="Calibri" pitchFamily="34" charset="0"/>
              </a:rPr>
              <a:t> &lt; rho</a:t>
            </a:r>
            <a:r>
              <a:rPr lang="fr-FR" sz="1600" b="1" baseline="-25000" dirty="0" smtClean="0">
                <a:latin typeface="Calibri" pitchFamily="34" charset="0"/>
              </a:rPr>
              <a:t>H2</a:t>
            </a:r>
            <a:r>
              <a:rPr lang="fr-FR" sz="1600" b="1" dirty="0" smtClean="0">
                <a:latin typeface="Calibri" pitchFamily="34" charset="0"/>
              </a:rPr>
              <a:t> </a:t>
            </a:r>
            <a:r>
              <a:rPr lang="fr-FR" sz="1600" b="1" dirty="0">
                <a:latin typeface="Calibri" pitchFamily="34" charset="0"/>
              </a:rPr>
              <a:t>&lt; </a:t>
            </a:r>
            <a:r>
              <a:rPr lang="fr-FR" sz="1600" b="1" dirty="0" smtClean="0">
                <a:latin typeface="Calibri" pitchFamily="34" charset="0"/>
              </a:rPr>
              <a:t>rho</a:t>
            </a:r>
            <a:r>
              <a:rPr lang="fr-FR" sz="1600" b="1" baseline="-25000" dirty="0" smtClean="0">
                <a:latin typeface="Calibri" pitchFamily="34" charset="0"/>
              </a:rPr>
              <a:t>H3</a:t>
            </a:r>
            <a:r>
              <a:rPr lang="fr-FR" sz="1600" b="1" dirty="0" smtClean="0">
                <a:latin typeface="Calibri" pitchFamily="34" charset="0"/>
              </a:rPr>
              <a:t> </a:t>
            </a:r>
            <a:r>
              <a:rPr lang="fr-FR" sz="1600" b="1" dirty="0">
                <a:latin typeface="Calibri" pitchFamily="34" charset="0"/>
              </a:rPr>
              <a:t>&lt; </a:t>
            </a:r>
            <a:r>
              <a:rPr lang="fr-FR" sz="1600" b="1" dirty="0" smtClean="0">
                <a:latin typeface="Calibri" pitchFamily="34" charset="0"/>
              </a:rPr>
              <a:t>rho</a:t>
            </a:r>
            <a:r>
              <a:rPr lang="fr-FR" sz="1600" b="1" baseline="-25000" dirty="0" smtClean="0">
                <a:latin typeface="Calibri" pitchFamily="34" charset="0"/>
              </a:rPr>
              <a:t>H4</a:t>
            </a:r>
            <a:r>
              <a:rPr lang="fr-FR" sz="1600" b="1" dirty="0" smtClean="0">
                <a:latin typeface="Calibri" pitchFamily="34" charset="0"/>
              </a:rPr>
              <a:t> </a:t>
            </a:r>
            <a:r>
              <a:rPr lang="fr-FR" sz="1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≈ 0,8 - 1 ? </a:t>
            </a:r>
            <a:endParaRPr lang="fr-FR" sz="16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846534" y="5053329"/>
            <a:ext cx="64807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alibri" pitchFamily="34" charset="0"/>
              </a:rPr>
              <a:t>(H2)</a:t>
            </a:r>
            <a:endParaRPr lang="fr-FR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cxnSp>
        <p:nvCxnSpPr>
          <p:cNvPr id="47" name="Connecteur droit 46"/>
          <p:cNvCxnSpPr/>
          <p:nvPr/>
        </p:nvCxnSpPr>
        <p:spPr>
          <a:xfrm flipV="1">
            <a:off x="3363444" y="5040848"/>
            <a:ext cx="1628547" cy="12481"/>
          </a:xfrm>
          <a:prstGeom prst="line">
            <a:avLst/>
          </a:prstGeom>
          <a:ln>
            <a:solidFill>
              <a:srgbClr val="0070C0"/>
            </a:solidFill>
            <a:prstDash val="solid"/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6692074" y="4807108"/>
            <a:ext cx="64807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70C0"/>
                </a:solidFill>
                <a:latin typeface="Calibri" pitchFamily="34" charset="0"/>
              </a:rPr>
              <a:t>(H2)</a:t>
            </a:r>
            <a:endParaRPr lang="fr-FR" sz="1600" b="1" dirty="0">
              <a:solidFill>
                <a:srgbClr val="0070C0"/>
              </a:solidFill>
              <a:latin typeface="Calibri" pitchFamily="34" charset="0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6253268" y="4807108"/>
            <a:ext cx="1631100" cy="0"/>
          </a:xfrm>
          <a:prstGeom prst="line">
            <a:avLst/>
          </a:prstGeom>
          <a:ln>
            <a:solidFill>
              <a:srgbClr val="0070C0"/>
            </a:solidFill>
            <a:prstDash val="solid"/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2411760" y="5094193"/>
            <a:ext cx="64807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  <a:latin typeface="Calibri" pitchFamily="34" charset="0"/>
              </a:rPr>
              <a:t>(H4)</a:t>
            </a:r>
            <a:endParaRPr lang="fr-FR" sz="16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cxnSp>
        <p:nvCxnSpPr>
          <p:cNvPr id="51" name="Connecteur droit 50"/>
          <p:cNvCxnSpPr/>
          <p:nvPr/>
        </p:nvCxnSpPr>
        <p:spPr>
          <a:xfrm>
            <a:off x="395536" y="5346018"/>
            <a:ext cx="2736304" cy="0"/>
          </a:xfrm>
          <a:prstGeom prst="line">
            <a:avLst/>
          </a:prstGeom>
          <a:ln>
            <a:solidFill>
              <a:srgbClr val="00B050"/>
            </a:solidFill>
            <a:prstDash val="solid"/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5470748" y="5154771"/>
            <a:ext cx="64807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  <a:latin typeface="Calibri" pitchFamily="34" charset="0"/>
              </a:rPr>
              <a:t>(H4</a:t>
            </a:r>
            <a:r>
              <a:rPr lang="fr-FR" sz="1600" b="1" dirty="0" smtClean="0">
                <a:solidFill>
                  <a:srgbClr val="00B050"/>
                </a:solidFill>
                <a:latin typeface="Calibri" pitchFamily="34" charset="0"/>
              </a:rPr>
              <a:t>)</a:t>
            </a:r>
            <a:endParaRPr lang="fr-FR" sz="16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>
            <a:off x="3390900" y="5448300"/>
            <a:ext cx="2693268" cy="0"/>
          </a:xfrm>
          <a:prstGeom prst="line">
            <a:avLst/>
          </a:prstGeom>
          <a:ln>
            <a:solidFill>
              <a:srgbClr val="00B050"/>
            </a:solidFill>
            <a:prstDash val="solid"/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8349837" y="5107351"/>
            <a:ext cx="648072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00B050"/>
                </a:solidFill>
                <a:latin typeface="Calibri" pitchFamily="34" charset="0"/>
              </a:rPr>
              <a:t>(H4</a:t>
            </a:r>
            <a:r>
              <a:rPr lang="fr-FR" sz="1600" b="1" dirty="0" smtClean="0">
                <a:solidFill>
                  <a:srgbClr val="00B050"/>
                </a:solidFill>
                <a:latin typeface="Calibri" pitchFamily="34" charset="0"/>
              </a:rPr>
              <a:t>)</a:t>
            </a:r>
            <a:endParaRPr lang="fr-FR" sz="16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cxnSp>
        <p:nvCxnSpPr>
          <p:cNvPr id="55" name="Connecteur droit 54"/>
          <p:cNvCxnSpPr/>
          <p:nvPr/>
        </p:nvCxnSpPr>
        <p:spPr>
          <a:xfrm flipV="1">
            <a:off x="6253268" y="5400992"/>
            <a:ext cx="2734794" cy="47308"/>
          </a:xfrm>
          <a:prstGeom prst="line">
            <a:avLst/>
          </a:prstGeom>
          <a:ln>
            <a:solidFill>
              <a:srgbClr val="00B050"/>
            </a:solidFill>
            <a:prstDash val="solid"/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614924" y="2089457"/>
            <a:ext cx="70301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(H1) ?</a:t>
            </a:r>
            <a:endParaRPr lang="fr-FR" sz="16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484482" y="2350035"/>
            <a:ext cx="89799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olid"/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>
            <a:off x="3495027" y="2000617"/>
            <a:ext cx="703015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(H1) ?</a:t>
            </a:r>
            <a:endParaRPr lang="fr-FR" sz="16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>
            <a:off x="3364585" y="2261195"/>
            <a:ext cx="89799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olid"/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/>
          <p:nvPr/>
        </p:nvSpPr>
        <p:spPr>
          <a:xfrm>
            <a:off x="6370465" y="2014974"/>
            <a:ext cx="659098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 pitchFamily="34" charset="0"/>
              </a:rPr>
              <a:t>(H1) ?</a:t>
            </a:r>
            <a:endParaRPr lang="fr-FR" sz="1600" b="1" dirty="0">
              <a:solidFill>
                <a:schemeClr val="accent6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61" name="Connecteur droit 60"/>
          <p:cNvCxnSpPr/>
          <p:nvPr/>
        </p:nvCxnSpPr>
        <p:spPr>
          <a:xfrm>
            <a:off x="6240022" y="2275552"/>
            <a:ext cx="897990" cy="0"/>
          </a:xfrm>
          <a:prstGeom prst="line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  <a:prstDash val="solid"/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1523682" y="2726341"/>
            <a:ext cx="5473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(H3</a:t>
            </a:r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) ?</a:t>
            </a:r>
            <a:endParaRPr lang="fr-FR" sz="16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484482" y="3008605"/>
            <a:ext cx="152393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solid"/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3717873" y="2584600"/>
            <a:ext cx="5473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(H3</a:t>
            </a:r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) ?</a:t>
            </a:r>
            <a:endParaRPr lang="fr-FR" sz="16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65" name="Connecteur droit 64"/>
          <p:cNvCxnSpPr/>
          <p:nvPr/>
        </p:nvCxnSpPr>
        <p:spPr>
          <a:xfrm>
            <a:off x="3364585" y="2810823"/>
            <a:ext cx="1762831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solid"/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7792634" y="2335640"/>
            <a:ext cx="547356" cy="2462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(H3</a:t>
            </a:r>
            <a:r>
              <a:rPr lang="fr-FR" sz="1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itchFamily="34" charset="0"/>
              </a:rPr>
              <a:t>) ?</a:t>
            </a:r>
            <a:endParaRPr lang="fr-FR" sz="16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6253268" y="2636912"/>
            <a:ext cx="1960281" cy="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prstDash val="solid"/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32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" grpId="0"/>
      <p:bldP spid="41" grpId="0"/>
      <p:bldP spid="46" grpId="0"/>
      <p:bldP spid="48" grpId="0"/>
      <p:bldP spid="50" grpId="0"/>
      <p:bldP spid="52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 smtClean="0"/>
              <a:t>Simulated</a:t>
            </a:r>
            <a:r>
              <a:rPr lang="fr-FR" dirty="0" smtClean="0"/>
              <a:t> Ni injection on JET-</a:t>
            </a:r>
            <a:r>
              <a:rPr lang="fr-FR" dirty="0" err="1" smtClean="0"/>
              <a:t>like</a:t>
            </a:r>
            <a:r>
              <a:rPr lang="fr-FR" dirty="0" smtClean="0"/>
              <a:t>, ITER H-mode plasma</a:t>
            </a:r>
            <a:endParaRPr lang="fr-FR" dirty="0"/>
          </a:p>
        </p:txBody>
      </p:sp>
      <p:sp>
        <p:nvSpPr>
          <p:cNvPr id="20483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|  PAGE </a:t>
            </a:r>
            <a:fld id="{1AAA9E14-2C85-4B93-9190-BC5EA63B9BD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dirty="0"/>
          </a:p>
        </p:txBody>
      </p:sp>
      <p:sp>
        <p:nvSpPr>
          <p:cNvPr id="20484" name="Espace réservé du pied de page 9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CEA | </a:t>
            </a:r>
            <a:r>
              <a:rPr lang="fr-FR" dirty="0" smtClean="0"/>
              <a:t>25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september</a:t>
            </a:r>
            <a:r>
              <a:rPr lang="fr-FR" dirty="0" smtClean="0"/>
              <a:t> </a:t>
            </a:r>
            <a:r>
              <a:rPr lang="fr-FR" dirty="0"/>
              <a:t>2012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/>
          <a:srcRect l="55937" t="30634" r="16000" b="29343"/>
          <a:stretch>
            <a:fillRect/>
          </a:stretch>
        </p:blipFill>
        <p:spPr bwMode="auto">
          <a:xfrm>
            <a:off x="5298141" y="2266205"/>
            <a:ext cx="3396597" cy="2252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/>
          <a:srcRect l="19873" t="13846" r="18822" b="14793"/>
          <a:stretch>
            <a:fillRect/>
          </a:stretch>
        </p:blipFill>
        <p:spPr bwMode="auto">
          <a:xfrm>
            <a:off x="312738" y="2185244"/>
            <a:ext cx="4826000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re 1"/>
          <p:cNvSpPr txBox="1">
            <a:spLocks/>
          </p:cNvSpPr>
          <p:nvPr/>
        </p:nvSpPr>
        <p:spPr bwMode="auto">
          <a:xfrm>
            <a:off x="465138" y="1406763"/>
            <a:ext cx="38468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fr-FR" sz="2000" dirty="0" smtClean="0">
                <a:latin typeface="Calibri" pitchFamily="34" charset="0"/>
              </a:rPr>
              <a:t>JET-</a:t>
            </a:r>
            <a:r>
              <a:rPr lang="fr-FR" sz="2000" dirty="0" err="1" smtClean="0">
                <a:latin typeface="Calibri" pitchFamily="34" charset="0"/>
              </a:rPr>
              <a:t>like</a:t>
            </a:r>
            <a:r>
              <a:rPr lang="fr-FR" sz="2000" dirty="0" smtClean="0">
                <a:latin typeface="Calibri" pitchFamily="34" charset="0"/>
              </a:rPr>
              <a:t> transport coefficients [6]: 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515938" y="6138302"/>
            <a:ext cx="417260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r>
              <a:rPr lang="fr-FR" sz="1400" i="1" dirty="0">
                <a:latin typeface="Calibri" pitchFamily="34" charset="0"/>
              </a:rPr>
              <a:t>* M. O’Mullane, </a:t>
            </a:r>
            <a:r>
              <a:rPr lang="en-US" sz="1400" i="1" dirty="0">
                <a:latin typeface="Calibri" pitchFamily="34" charset="0"/>
              </a:rPr>
              <a:t>University of </a:t>
            </a:r>
            <a:r>
              <a:rPr lang="en-US" sz="1400" i="1" dirty="0" err="1">
                <a:latin typeface="Calibri" pitchFamily="34" charset="0"/>
              </a:rPr>
              <a:t>Strathclyde</a:t>
            </a:r>
            <a:r>
              <a:rPr lang="en-US" sz="1400" i="1" dirty="0">
                <a:latin typeface="Calibri" pitchFamily="34" charset="0"/>
              </a:rPr>
              <a:t>, Glasgow UK</a:t>
            </a:r>
            <a:endParaRPr lang="fr-FR" sz="1400" dirty="0">
              <a:latin typeface="Calibri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8900" y="2132856"/>
            <a:ext cx="8864600" cy="40084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600" b="1" u="sng" dirty="0">
              <a:solidFill>
                <a:schemeClr val="tx1"/>
              </a:solidFill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 bwMode="auto">
          <a:xfrm>
            <a:off x="5138738" y="4457353"/>
            <a:ext cx="381476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lang="fr-FR" sz="1600" b="1" dirty="0" err="1">
                <a:latin typeface="Calibri" pitchFamily="34" charset="0"/>
              </a:rPr>
              <a:t>Courtesy</a:t>
            </a:r>
            <a:r>
              <a:rPr lang="fr-FR" sz="1600" b="1" dirty="0">
                <a:latin typeface="Calibri" pitchFamily="34" charset="0"/>
              </a:rPr>
              <a:t> of Martin O’Mullane*</a:t>
            </a:r>
          </a:p>
          <a:p>
            <a:pPr algn="just"/>
            <a:r>
              <a:rPr lang="fr-FR" sz="1600" dirty="0">
                <a:latin typeface="Calibri" pitchFamily="34" charset="0"/>
              </a:rPr>
              <a:t>ITER-</a:t>
            </a:r>
            <a:r>
              <a:rPr lang="fr-FR" sz="1600" dirty="0" err="1">
                <a:latin typeface="Calibri" pitchFamily="34" charset="0"/>
              </a:rPr>
              <a:t>like</a:t>
            </a:r>
            <a:r>
              <a:rPr lang="fr-FR" sz="1600" dirty="0">
                <a:latin typeface="Calibri" pitchFamily="34" charset="0"/>
              </a:rPr>
              <a:t> Simulation </a:t>
            </a:r>
            <a:r>
              <a:rPr lang="fr-FR" sz="1600" dirty="0" err="1">
                <a:latin typeface="Calibri" pitchFamily="34" charset="0"/>
              </a:rPr>
              <a:t>run</a:t>
            </a:r>
            <a:r>
              <a:rPr lang="fr-FR" sz="1600" dirty="0">
                <a:latin typeface="Calibri" pitchFamily="34" charset="0"/>
              </a:rPr>
              <a:t> on SANCO, </a:t>
            </a:r>
            <a:r>
              <a:rPr lang="fr-FR" sz="1600" dirty="0" err="1">
                <a:latin typeface="Calibri" pitchFamily="34" charset="0"/>
              </a:rPr>
              <a:t>with</a:t>
            </a:r>
            <a:r>
              <a:rPr lang="fr-FR" sz="1600" dirty="0">
                <a:latin typeface="Calibri" pitchFamily="34" charset="0"/>
              </a:rPr>
              <a:t> ADAS </a:t>
            </a:r>
            <a:r>
              <a:rPr lang="fr-FR" sz="1600" dirty="0" err="1">
                <a:latin typeface="Calibri" pitchFamily="34" charset="0"/>
              </a:rPr>
              <a:t>atomic</a:t>
            </a:r>
            <a:r>
              <a:rPr lang="fr-FR" sz="1600" dirty="0">
                <a:latin typeface="Calibri" pitchFamily="34" charset="0"/>
              </a:rPr>
              <a:t> data, </a:t>
            </a:r>
            <a:r>
              <a:rPr lang="fr-FR" sz="1600" dirty="0" err="1">
                <a:latin typeface="Calibri" pitchFamily="34" charset="0"/>
              </a:rPr>
              <a:t>stationary</a:t>
            </a:r>
            <a:r>
              <a:rPr lang="fr-FR" sz="1600" dirty="0">
                <a:latin typeface="Calibri" pitchFamily="34" charset="0"/>
              </a:rPr>
              <a:t> state </a:t>
            </a:r>
            <a:r>
              <a:rPr lang="fr-FR" sz="1600" dirty="0" err="1">
                <a:latin typeface="Calibri" pitchFamily="34" charset="0"/>
              </a:rPr>
              <a:t>with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>
                <a:solidFill>
                  <a:srgbClr val="FF0000"/>
                </a:solidFill>
                <a:latin typeface="Calibri" pitchFamily="34" charset="0"/>
              </a:rPr>
              <a:t>Ni constant influx </a:t>
            </a:r>
            <a:r>
              <a:rPr lang="fr-FR" sz="1600" dirty="0" smtClean="0">
                <a:solidFill>
                  <a:srgbClr val="FF0000"/>
                </a:solidFill>
                <a:latin typeface="Calibri" pitchFamily="34" charset="0"/>
              </a:rPr>
              <a:t>=&gt; </a:t>
            </a:r>
            <a:r>
              <a:rPr lang="fr-FR" sz="1600" dirty="0" err="1" smtClean="0">
                <a:solidFill>
                  <a:srgbClr val="FF0000"/>
                </a:solidFill>
                <a:latin typeface="Calibri" pitchFamily="34" charset="0"/>
              </a:rPr>
              <a:t>stationary</a:t>
            </a:r>
            <a:r>
              <a:rPr lang="fr-FR" sz="1600" dirty="0" smtClean="0">
                <a:solidFill>
                  <a:srgbClr val="FF0000"/>
                </a:solidFill>
                <a:latin typeface="Calibri" pitchFamily="34" charset="0"/>
              </a:rPr>
              <a:t> state</a:t>
            </a:r>
            <a:r>
              <a:rPr lang="fr-FR" sz="1600" dirty="0" smtClean="0">
                <a:latin typeface="Calibri" pitchFamily="34" charset="0"/>
              </a:rPr>
              <a:t>, </a:t>
            </a:r>
            <a:r>
              <a:rPr lang="fr-FR" sz="1600" dirty="0" err="1">
                <a:latin typeface="Calibri" pitchFamily="34" charset="0"/>
              </a:rPr>
              <a:t>with</a:t>
            </a:r>
            <a:r>
              <a:rPr lang="fr-FR" sz="1600" dirty="0">
                <a:latin typeface="Calibri" pitchFamily="34" charset="0"/>
              </a:rPr>
              <a:t> flat ne profile</a:t>
            </a:r>
          </a:p>
          <a:p>
            <a:r>
              <a:rPr lang="fr-FR" sz="1600" dirty="0" err="1">
                <a:latin typeface="Calibri" pitchFamily="34" charset="0"/>
              </a:rPr>
              <a:t>Slide</a:t>
            </a:r>
            <a:r>
              <a:rPr lang="fr-FR" sz="1600" dirty="0">
                <a:latin typeface="Calibri" pitchFamily="34" charset="0"/>
              </a:rPr>
              <a:t> 13/22 of CDR, ITER, 21st, </a:t>
            </a:r>
            <a:r>
              <a:rPr lang="fr-FR" sz="1600" dirty="0" err="1">
                <a:latin typeface="Calibri" pitchFamily="34" charset="0"/>
              </a:rPr>
              <a:t>February</a:t>
            </a:r>
            <a:r>
              <a:rPr lang="fr-FR" sz="1600" dirty="0">
                <a:latin typeface="Calibri" pitchFamily="34" charset="0"/>
              </a:rPr>
              <a:t> 2012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59438" y="6107981"/>
            <a:ext cx="33886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 smtClean="0"/>
              <a:t>[6] C</a:t>
            </a:r>
            <a:r>
              <a:rPr lang="en-GB" sz="1000" dirty="0"/>
              <a:t>. </a:t>
            </a:r>
            <a:r>
              <a:rPr lang="en-GB" sz="1000" dirty="0" err="1" smtClean="0"/>
              <a:t>Giroud</a:t>
            </a:r>
            <a:r>
              <a:rPr lang="en-GB" sz="1000" dirty="0" smtClean="0"/>
              <a:t> et al., </a:t>
            </a:r>
            <a:r>
              <a:rPr lang="en-GB" sz="1000" i="1" dirty="0"/>
              <a:t>Nuclear fusion</a:t>
            </a:r>
            <a:r>
              <a:rPr lang="en-GB" sz="1000" dirty="0"/>
              <a:t>, vol. 47, p. 313, 2007.</a:t>
            </a:r>
            <a:endParaRPr lang="en-GB" sz="1000" dirty="0">
              <a:effectLst/>
            </a:endParaRPr>
          </a:p>
        </p:txBody>
      </p:sp>
      <p:graphicFrame>
        <p:nvGraphicFramePr>
          <p:cNvPr id="19" name="Obje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61394"/>
              </p:ext>
            </p:extLst>
          </p:nvPr>
        </p:nvGraphicFramePr>
        <p:xfrm>
          <a:off x="4098925" y="1227138"/>
          <a:ext cx="41227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0" name="Équation" r:id="rId5" imgW="2984400" imgH="482400" progId="Equation.3">
                  <p:embed/>
                </p:oleObj>
              </mc:Choice>
              <mc:Fallback>
                <p:oleObj name="Équation" r:id="rId5" imgW="2984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8925" y="1227138"/>
                        <a:ext cx="412273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à coins arrondis 19"/>
          <p:cNvSpPr/>
          <p:nvPr/>
        </p:nvSpPr>
        <p:spPr>
          <a:xfrm>
            <a:off x="312739" y="5769445"/>
            <a:ext cx="4895756" cy="246436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endParaRPr lang="en-GB" sz="1600" b="1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37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err="1" smtClean="0"/>
              <a:t>Experimental</a:t>
            </a:r>
            <a:r>
              <a:rPr lang="fr-FR" dirty="0" smtClean="0"/>
              <a:t> ni injection on Tore supra</a:t>
            </a:r>
            <a:endParaRPr lang="fr-FR" dirty="0"/>
          </a:p>
        </p:txBody>
      </p:sp>
      <p:sp>
        <p:nvSpPr>
          <p:cNvPr id="20483" name="Espace réservé du numéro de diapositive 8"/>
          <p:cNvSpPr>
            <a:spLocks noGrp="1"/>
          </p:cNvSpPr>
          <p:nvPr>
            <p:ph type="sldNum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|  PAGE </a:t>
            </a:r>
            <a:fld id="{1AAA9E14-2C85-4B93-9190-BC5EA63B9BD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fr-FR" dirty="0"/>
          </a:p>
        </p:txBody>
      </p:sp>
      <p:sp>
        <p:nvSpPr>
          <p:cNvPr id="20484" name="Espace réservé du pied de page 9"/>
          <p:cNvSpPr>
            <a:spLocks noGrp="1"/>
          </p:cNvSpPr>
          <p:nvPr>
            <p:ph type="ftr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dirty="0"/>
              <a:t>CEA | </a:t>
            </a:r>
            <a:r>
              <a:rPr lang="fr-FR" dirty="0" smtClean="0"/>
              <a:t>25</a:t>
            </a:r>
            <a:r>
              <a:rPr lang="fr-FR" baseline="30000" dirty="0" smtClean="0"/>
              <a:t>th</a:t>
            </a:r>
            <a:r>
              <a:rPr lang="fr-FR" dirty="0" smtClean="0"/>
              <a:t> </a:t>
            </a:r>
            <a:r>
              <a:rPr lang="fr-FR" dirty="0" err="1" smtClean="0"/>
              <a:t>september</a:t>
            </a:r>
            <a:r>
              <a:rPr lang="fr-FR" dirty="0" smtClean="0"/>
              <a:t> </a:t>
            </a:r>
            <a:r>
              <a:rPr lang="fr-FR" dirty="0"/>
              <a:t>2012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112" y="3384082"/>
            <a:ext cx="4978770" cy="301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98425" y="1197443"/>
            <a:ext cx="8299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just"/>
            <a:r>
              <a:rPr lang="fr-FR" sz="2000" u="sng" dirty="0">
                <a:latin typeface="Calibri" pitchFamily="34" charset="0"/>
              </a:rPr>
              <a:t>Application:</a:t>
            </a:r>
            <a:r>
              <a:rPr lang="fr-FR" sz="2000" dirty="0">
                <a:latin typeface="Calibri" pitchFamily="34" charset="0"/>
              </a:rPr>
              <a:t> Ni trace injection in Tore Supra (TS # 40801)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98425" y="1985964"/>
            <a:ext cx="880586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marL="285750" indent="-285750" algn="just">
              <a:buFont typeface="Arial" charset="0"/>
              <a:buChar char="•"/>
            </a:pPr>
            <a:r>
              <a:rPr lang="fr-FR" sz="1600" dirty="0">
                <a:latin typeface="Calibri" pitchFamily="34" charset="0"/>
              </a:rPr>
              <a:t>D and V </a:t>
            </a:r>
            <a:r>
              <a:rPr lang="fr-FR" sz="1600" dirty="0" err="1">
                <a:latin typeface="Calibri" pitchFamily="34" charset="0"/>
              </a:rPr>
              <a:t>assumed</a:t>
            </a:r>
            <a:r>
              <a:rPr lang="fr-FR" sz="1600" dirty="0">
                <a:latin typeface="Calibri" pitchFamily="34" charset="0"/>
              </a:rPr>
              <a:t> to </a:t>
            </a:r>
            <a:r>
              <a:rPr lang="fr-FR" sz="1600" dirty="0" err="1">
                <a:latin typeface="Calibri" pitchFamily="34" charset="0"/>
              </a:rPr>
              <a:t>be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err="1">
                <a:latin typeface="Calibri" pitchFamily="34" charset="0"/>
              </a:rPr>
              <a:t>stationary</a:t>
            </a:r>
            <a:r>
              <a:rPr lang="fr-FR" sz="1600" dirty="0">
                <a:latin typeface="Calibri" pitchFamily="34" charset="0"/>
              </a:rPr>
              <a:t>, </a:t>
            </a:r>
            <a:r>
              <a:rPr lang="fr-FR" sz="1600" dirty="0" err="1">
                <a:latin typeface="Calibri" pitchFamily="34" charset="0"/>
              </a:rPr>
              <a:t>equal</a:t>
            </a:r>
            <a:r>
              <a:rPr lang="fr-FR" sz="1600" dirty="0">
                <a:latin typeface="Calibri" pitchFamily="34" charset="0"/>
              </a:rPr>
              <a:t> for all ionisation stages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fr-FR" sz="1600" dirty="0">
                <a:latin typeface="Calibri" pitchFamily="34" charset="0"/>
              </a:rPr>
              <a:t>D and V profiles </a:t>
            </a:r>
            <a:r>
              <a:rPr lang="fr-FR" sz="1600" dirty="0" err="1">
                <a:latin typeface="Calibri" pitchFamily="34" charset="0"/>
              </a:rPr>
              <a:t>were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err="1">
                <a:latin typeface="Calibri" pitchFamily="34" charset="0"/>
              </a:rPr>
              <a:t>found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err="1">
                <a:latin typeface="Calibri" pitchFamily="34" charset="0"/>
              </a:rPr>
              <a:t>iteratively</a:t>
            </a:r>
            <a:r>
              <a:rPr lang="fr-FR" sz="1600" dirty="0">
                <a:latin typeface="Calibri" pitchFamily="34" charset="0"/>
              </a:rPr>
              <a:t> (</a:t>
            </a:r>
            <a:r>
              <a:rPr lang="fr-FR" sz="1600" dirty="0" err="1">
                <a:latin typeface="Calibri" pitchFamily="34" charset="0"/>
              </a:rPr>
              <a:t>genetic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err="1">
                <a:latin typeface="Calibri" pitchFamily="34" charset="0"/>
              </a:rPr>
              <a:t>algorithm</a:t>
            </a:r>
            <a:r>
              <a:rPr lang="fr-FR" sz="1600" dirty="0">
                <a:latin typeface="Calibri" pitchFamily="34" charset="0"/>
              </a:rPr>
              <a:t>) to best fit </a:t>
            </a:r>
            <a:r>
              <a:rPr lang="fr-FR" sz="1600" dirty="0" err="1">
                <a:latin typeface="Calibri" pitchFamily="34" charset="0"/>
              </a:rPr>
              <a:t>experimental</a:t>
            </a:r>
            <a:r>
              <a:rPr lang="fr-FR" sz="1600" dirty="0">
                <a:latin typeface="Calibri" pitchFamily="34" charset="0"/>
              </a:rPr>
              <a:t> data (</a:t>
            </a:r>
            <a:r>
              <a:rPr lang="fr-FR" sz="1600" dirty="0" err="1">
                <a:latin typeface="Calibri" pitchFamily="34" charset="0"/>
              </a:rPr>
              <a:t>assuming</a:t>
            </a:r>
            <a:r>
              <a:rPr lang="fr-FR" sz="1600" dirty="0">
                <a:latin typeface="Calibri" pitchFamily="34" charset="0"/>
              </a:rPr>
              <a:t> 	poloidal </a:t>
            </a:r>
            <a:r>
              <a:rPr lang="fr-FR" sz="1600" dirty="0" err="1">
                <a:latin typeface="Calibri" pitchFamily="34" charset="0"/>
              </a:rPr>
              <a:t>symetry</a:t>
            </a:r>
            <a:r>
              <a:rPr lang="fr-FR" sz="1600" dirty="0">
                <a:latin typeface="Calibri" pitchFamily="34" charset="0"/>
              </a:rPr>
              <a:t>). 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fr-FR" sz="1600" dirty="0" err="1">
                <a:latin typeface="Calibri" pitchFamily="34" charset="0"/>
              </a:rPr>
              <a:t>Experimental</a:t>
            </a:r>
            <a:r>
              <a:rPr lang="fr-FR" sz="1600" dirty="0">
                <a:latin typeface="Calibri" pitchFamily="34" charset="0"/>
              </a:rPr>
              <a:t> inputs : Te (ECE) &amp; ne (</a:t>
            </a:r>
            <a:r>
              <a:rPr lang="fr-FR" sz="1600" dirty="0" err="1">
                <a:latin typeface="Calibri" pitchFamily="34" charset="0"/>
              </a:rPr>
              <a:t>reflectometry</a:t>
            </a:r>
            <a:r>
              <a:rPr lang="fr-FR" sz="1600" dirty="0">
                <a:latin typeface="Calibri" pitchFamily="34" charset="0"/>
              </a:rPr>
              <a:t>)</a:t>
            </a:r>
          </a:p>
          <a:p>
            <a:pPr marL="285750" indent="-285750" algn="just">
              <a:buFont typeface="Arial" charset="0"/>
              <a:buChar char="•"/>
            </a:pPr>
            <a:r>
              <a:rPr lang="fr-FR" sz="1600" dirty="0" err="1">
                <a:latin typeface="Calibri" pitchFamily="34" charset="0"/>
              </a:rPr>
              <a:t>Experimental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err="1">
                <a:latin typeface="Calibri" pitchFamily="34" charset="0"/>
              </a:rPr>
              <a:t>constraints</a:t>
            </a:r>
            <a:r>
              <a:rPr lang="fr-FR" sz="1600" dirty="0">
                <a:latin typeface="Calibri" pitchFamily="34" charset="0"/>
              </a:rPr>
              <a:t> : SXR (line-</a:t>
            </a:r>
            <a:r>
              <a:rPr lang="fr-FR" sz="1600" dirty="0" err="1">
                <a:latin typeface="Calibri" pitchFamily="34" charset="0"/>
              </a:rPr>
              <a:t>integrated</a:t>
            </a:r>
            <a:r>
              <a:rPr lang="fr-FR" sz="1600" dirty="0">
                <a:latin typeface="Calibri" pitchFamily="34" charset="0"/>
              </a:rPr>
              <a:t>, relative </a:t>
            </a:r>
            <a:r>
              <a:rPr lang="fr-FR" sz="1600" dirty="0" err="1">
                <a:latin typeface="Calibri" pitchFamily="34" charset="0"/>
              </a:rPr>
              <a:t>constraint</a:t>
            </a:r>
            <a:r>
              <a:rPr lang="fr-FR" sz="1600" dirty="0">
                <a:latin typeface="Calibri" pitchFamily="34" charset="0"/>
              </a:rPr>
              <a:t>), </a:t>
            </a:r>
            <a:r>
              <a:rPr lang="fr-FR" sz="1600" dirty="0" err="1">
                <a:latin typeface="Calibri" pitchFamily="34" charset="0"/>
              </a:rPr>
              <a:t>Prad</a:t>
            </a:r>
            <a:r>
              <a:rPr lang="fr-FR" sz="1600" dirty="0">
                <a:latin typeface="Calibri" pitchFamily="34" charset="0"/>
              </a:rPr>
              <a:t> (</a:t>
            </a:r>
            <a:r>
              <a:rPr lang="fr-FR" sz="1600" dirty="0" err="1">
                <a:latin typeface="Calibri" pitchFamily="34" charset="0"/>
              </a:rPr>
              <a:t>bolometry</a:t>
            </a:r>
            <a:r>
              <a:rPr lang="fr-FR" sz="1600" dirty="0">
                <a:latin typeface="Calibri" pitchFamily="34" charset="0"/>
              </a:rPr>
              <a:t>, </a:t>
            </a:r>
            <a:r>
              <a:rPr lang="fr-FR" sz="1600" dirty="0" err="1">
                <a:latin typeface="Calibri" pitchFamily="34" charset="0"/>
              </a:rPr>
              <a:t>absolute</a:t>
            </a:r>
            <a:r>
              <a:rPr lang="fr-FR" sz="1600" dirty="0">
                <a:latin typeface="Calibri" pitchFamily="34" charset="0"/>
              </a:rPr>
              <a:t> </a:t>
            </a:r>
            <a:r>
              <a:rPr lang="fr-FR" sz="1600" dirty="0" err="1">
                <a:latin typeface="Calibri" pitchFamily="34" charset="0"/>
              </a:rPr>
              <a:t>constraint</a:t>
            </a:r>
            <a:r>
              <a:rPr lang="fr-FR" sz="1600" dirty="0">
                <a:latin typeface="Calibri" pitchFamily="34" charset="0"/>
              </a:rPr>
              <a:t>), </a:t>
            </a:r>
            <a:r>
              <a:rPr lang="fr-FR" sz="1600" dirty="0" err="1">
                <a:latin typeface="Calibri" pitchFamily="34" charset="0"/>
              </a:rPr>
              <a:t>spectroscopy</a:t>
            </a:r>
            <a:r>
              <a:rPr lang="fr-FR" sz="1600" dirty="0">
                <a:latin typeface="Calibri" pitchFamily="34" charset="0"/>
              </a:rPr>
              <a:t>, ...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94202" y="1647826"/>
            <a:ext cx="34533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/>
            <a:r>
              <a:rPr lang="fr-FR" sz="1600" b="1" i="1" dirty="0" err="1">
                <a:latin typeface="Calibri" pitchFamily="34" charset="0"/>
              </a:rPr>
              <a:t>Impurity</a:t>
            </a:r>
            <a:r>
              <a:rPr lang="fr-FR" sz="1600" b="1" i="1" dirty="0">
                <a:latin typeface="Calibri" pitchFamily="34" charset="0"/>
              </a:rPr>
              <a:t> transport </a:t>
            </a:r>
            <a:r>
              <a:rPr lang="fr-FR" sz="1600" b="1" i="1" dirty="0" err="1">
                <a:latin typeface="Calibri" pitchFamily="34" charset="0"/>
              </a:rPr>
              <a:t>studied</a:t>
            </a:r>
            <a:r>
              <a:rPr lang="fr-FR" sz="1600" b="1" i="1" dirty="0">
                <a:latin typeface="Calibri" pitchFamily="34" charset="0"/>
              </a:rPr>
              <a:t> in </a:t>
            </a:r>
            <a:r>
              <a:rPr lang="fr-FR" sz="1600" b="1" i="1" dirty="0" err="1">
                <a:latin typeface="Calibri" pitchFamily="34" charset="0"/>
              </a:rPr>
              <a:t>detail</a:t>
            </a:r>
            <a:r>
              <a:rPr lang="fr-FR" sz="1600" b="1" i="1" dirty="0">
                <a:latin typeface="Calibri" pitchFamily="34" charset="0"/>
              </a:rPr>
              <a:t> </a:t>
            </a:r>
            <a:r>
              <a:rPr lang="fr-FR" sz="1600" b="1" i="1" dirty="0" smtClean="0">
                <a:latin typeface="Calibri" pitchFamily="34" charset="0"/>
              </a:rPr>
              <a:t>[7]</a:t>
            </a:r>
            <a:endParaRPr lang="fr-FR" sz="1600" b="1" i="1" dirty="0">
              <a:latin typeface="Calibri" pitchFamily="34" charset="0"/>
            </a:endParaRPr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271463" y="6294438"/>
            <a:ext cx="65532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fr-FR" sz="1400" dirty="0" smtClean="0">
                <a:latin typeface="Calibri" pitchFamily="34" charset="0"/>
              </a:rPr>
              <a:t>[7] </a:t>
            </a:r>
            <a:r>
              <a:rPr lang="fr-FR" sz="1400" dirty="0">
                <a:latin typeface="Calibri" pitchFamily="34" charset="0"/>
              </a:rPr>
              <a:t>D. Villegas, R. </a:t>
            </a:r>
            <a:r>
              <a:rPr lang="fr-FR" sz="1400" dirty="0" err="1">
                <a:latin typeface="Calibri" pitchFamily="34" charset="0"/>
              </a:rPr>
              <a:t>Guirlet</a:t>
            </a:r>
            <a:r>
              <a:rPr lang="fr-FR" sz="1400" dirty="0">
                <a:latin typeface="Calibri" pitchFamily="34" charset="0"/>
              </a:rPr>
              <a:t> et al., </a:t>
            </a:r>
            <a:r>
              <a:rPr lang="fr-FR" sz="1400" i="1" dirty="0" err="1">
                <a:latin typeface="Calibri" pitchFamily="34" charset="0"/>
              </a:rPr>
              <a:t>Physical</a:t>
            </a:r>
            <a:r>
              <a:rPr lang="fr-FR" sz="1400" i="1" dirty="0">
                <a:latin typeface="Calibri" pitchFamily="34" charset="0"/>
              </a:rPr>
              <a:t> </a:t>
            </a:r>
            <a:r>
              <a:rPr lang="fr-FR" sz="1400" i="1" dirty="0" err="1">
                <a:latin typeface="Calibri" pitchFamily="34" charset="0"/>
              </a:rPr>
              <a:t>Review</a:t>
            </a:r>
            <a:r>
              <a:rPr lang="fr-FR" sz="1400" i="1" dirty="0">
                <a:latin typeface="Calibri" pitchFamily="34" charset="0"/>
              </a:rPr>
              <a:t> </a:t>
            </a:r>
            <a:r>
              <a:rPr lang="fr-FR" sz="1400" i="1" dirty="0" err="1">
                <a:latin typeface="Calibri" pitchFamily="34" charset="0"/>
              </a:rPr>
              <a:t>Letters</a:t>
            </a:r>
            <a:r>
              <a:rPr lang="fr-FR" sz="1400" dirty="0">
                <a:latin typeface="Calibri" pitchFamily="34" charset="0"/>
              </a:rPr>
              <a:t>, vol. 105, no. 3, </a:t>
            </a:r>
            <a:r>
              <a:rPr lang="fr-FR" sz="1400" dirty="0" err="1">
                <a:latin typeface="Calibri" pitchFamily="34" charset="0"/>
              </a:rPr>
              <a:t>Jul</a:t>
            </a:r>
            <a:r>
              <a:rPr lang="fr-FR" sz="1400" dirty="0">
                <a:latin typeface="Calibri" pitchFamily="34" charset="0"/>
              </a:rPr>
              <a:t>. 2010.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7001435" y="5752945"/>
            <a:ext cx="8964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re 1"/>
          <p:cNvSpPr txBox="1">
            <a:spLocks/>
          </p:cNvSpPr>
          <p:nvPr/>
        </p:nvSpPr>
        <p:spPr bwMode="auto">
          <a:xfrm>
            <a:off x="7090896" y="5782234"/>
            <a:ext cx="84581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fr-FR" sz="1600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+/- 20 %</a:t>
            </a:r>
            <a:endParaRPr lang="fr-FR" sz="1600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3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Modele_powerpoint2007_IRFM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Modele_powerpoint2007_IRFM</Template>
  <TotalTime>172</TotalTime>
  <Words>1300</Words>
  <Application>Microsoft Office PowerPoint</Application>
  <PresentationFormat>Affichage à l'écran (4:3)</PresentationFormat>
  <Paragraphs>134</Paragraphs>
  <Slides>13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5" baseType="lpstr">
      <vt:lpstr>Modele_powerpoint2007_IRFM</vt:lpstr>
      <vt:lpstr>Équation</vt:lpstr>
      <vt:lpstr>Présentation PowerPoint</vt:lpstr>
      <vt:lpstr>Operational objective</vt:lpstr>
      <vt:lpstr>Some observations…</vt:lpstr>
      <vt:lpstr>Cooling factor estimation</vt:lpstr>
      <vt:lpstr>Preliminary study: simulated Fe injection</vt:lpstr>
      <vt:lpstr>Preliminary study: simulated Fe injection</vt:lpstr>
      <vt:lpstr>Preliminary study: simulated Fe injection</vt:lpstr>
      <vt:lpstr>Simulated Ni injection on JET-like, ITER H-mode plasma</vt:lpstr>
      <vt:lpstr>Experimental ni injection on Tore supra</vt:lpstr>
      <vt:lpstr>Experimental ni injection on Tore supra</vt:lpstr>
      <vt:lpstr>Experimental ni injection on Tore supra</vt:lpstr>
      <vt:lpstr>Présentation PowerPoint</vt:lpstr>
      <vt:lpstr>DSM  IRFM STEP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aliquando tempo tatum commentum</dc:title>
  <dc:creator>POITEVIN Evelyne 222307</dc:creator>
  <cp:lastModifiedBy>VEZINET Didier 226270</cp:lastModifiedBy>
  <cp:revision>60</cp:revision>
  <cp:lastPrinted>2012-06-19T14:18:21Z</cp:lastPrinted>
  <dcterms:created xsi:type="dcterms:W3CDTF">2012-06-19T13:54:11Z</dcterms:created>
  <dcterms:modified xsi:type="dcterms:W3CDTF">2012-09-21T14:06:32Z</dcterms:modified>
</cp:coreProperties>
</file>