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7" r:id="rId2"/>
    <p:sldId id="276" r:id="rId3"/>
    <p:sldId id="361" r:id="rId4"/>
    <p:sldId id="385" r:id="rId5"/>
    <p:sldId id="383" r:id="rId6"/>
    <p:sldId id="374" r:id="rId7"/>
    <p:sldId id="325" r:id="rId8"/>
    <p:sldId id="303" r:id="rId9"/>
    <p:sldId id="359" r:id="rId10"/>
    <p:sldId id="305" r:id="rId11"/>
    <p:sldId id="381" r:id="rId12"/>
    <p:sldId id="378" r:id="rId13"/>
    <p:sldId id="379" r:id="rId14"/>
    <p:sldId id="382" r:id="rId15"/>
    <p:sldId id="377" r:id="rId16"/>
    <p:sldId id="387" r:id="rId17"/>
    <p:sldId id="388" r:id="rId18"/>
    <p:sldId id="390" r:id="rId19"/>
    <p:sldId id="386" r:id="rId20"/>
    <p:sldId id="393" r:id="rId21"/>
    <p:sldId id="392" r:id="rId22"/>
    <p:sldId id="389" r:id="rId23"/>
  </p:sldIdLst>
  <p:sldSz cx="9144000" cy="6858000" type="screen4x3"/>
  <p:notesSz cx="6811963" cy="994568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006666"/>
    <a:srgbClr val="FFFF99"/>
    <a:srgbClr val="FFFF00"/>
    <a:srgbClr val="FF0000"/>
    <a:srgbClr val="006600"/>
    <a:srgbClr val="000066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3" autoAdjust="0"/>
    <p:restoredTop sz="90516" autoAdjust="0"/>
  </p:normalViewPr>
  <p:slideViewPr>
    <p:cSldViewPr snapToGrid="0">
      <p:cViewPr varScale="1">
        <p:scale>
          <a:sx n="78" d="100"/>
          <a:sy n="78" d="100"/>
        </p:scale>
        <p:origin x="-1469" y="-62"/>
      </p:cViewPr>
      <p:guideLst>
        <p:guide orient="horz" pos="816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112" y="0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404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112" y="9448404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15AD8A-2465-46D4-BCA4-7EFD0C09633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347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112" y="0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262" y="4724202"/>
            <a:ext cx="499544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404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112" y="9448404"/>
            <a:ext cx="2951851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A0E1EF6-3679-4816-B4FF-655106BD90A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332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E1EF6-3679-4816-B4FF-655106BD90A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848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E1EF6-3679-4816-B4FF-655106BD90A7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FFEF47-019D-4645-83EF-6F26545BBD9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399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E1EF6-3679-4816-B4FF-655106BD90A7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969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E1EF6-3679-4816-B4FF-655106BD90A7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050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E1EF6-3679-4816-B4FF-655106BD90A7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000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E1EF6-3679-4816-B4FF-655106BD90A7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5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E1EF6-3679-4816-B4FF-655106BD90A7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590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E1EF6-3679-4816-B4FF-655106BD90A7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041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E1EF6-3679-4816-B4FF-655106BD90A7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64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E1EF6-3679-4816-B4FF-655106BD90A7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71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E1EF6-3679-4816-B4FF-655106BD90A7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E1EF6-3679-4816-B4FF-655106BD90A7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157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E1EF6-3679-4816-B4FF-655106BD90A7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25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A4139-FE2A-439A-AD32-8377211A01C8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233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D444B-0136-4A92-831E-54F671ED9476}" type="slidenum">
              <a:rPr lang="de-DE" smtClean="0"/>
              <a:pPr/>
              <a:t>3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E1EF6-3679-4816-B4FF-655106BD90A7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583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E1EF6-3679-4816-B4FF-655106BD90A7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352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E1EF6-3679-4816-B4FF-655106BD90A7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352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0F1D548F-280A-473F-AD9D-295ACD68AA21}" type="slidenum">
              <a:rPr lang="de-DE" sz="12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de-DE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E1EF6-3679-4816-B4FF-655106BD90A7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6" charset="0"/>
            </a:endParaRP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2DBF2-6C5E-4CAE-9AC5-E75B0F29B2E4}" type="slidenum">
              <a:rPr lang="de-DE" smtClean="0">
                <a:latin typeface="Times New Roman" pitchFamily="16" charset="0"/>
              </a:rPr>
              <a:pPr/>
              <a:t>9</a:t>
            </a:fld>
            <a:endParaRPr lang="de-DE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15462"/>
          </a:xfrm>
          <a:solidFill>
            <a:srgbClr val="002060"/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74056" y="6661052"/>
            <a:ext cx="6019800" cy="196948"/>
          </a:xfrm>
        </p:spPr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2395" y="6661052"/>
            <a:ext cx="541605" cy="196948"/>
          </a:xfrm>
        </p:spPr>
        <p:txBody>
          <a:bodyPr/>
          <a:lstStyle/>
          <a:p>
            <a:fld id="{74DCD258-C114-4B12-AEDE-891A193DDE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7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D258-C114-4B12-AEDE-891A193DDE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38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D258-C114-4B12-AEDE-891A193DDE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786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D258-C114-4B12-AEDE-891A193DDE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79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D258-C114-4B12-AEDE-891A193DDE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68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D258-C114-4B12-AEDE-891A193DDE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9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D258-C114-4B12-AEDE-891A193DDE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28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D258-C114-4B12-AEDE-891A193DDE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58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D258-C114-4B12-AEDE-891A193DDE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39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D258-C114-4B12-AEDE-891A193DDE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29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D258-C114-4B12-AEDE-891A193DDE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84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434662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Measuring DR cross sections</a:t>
            </a:r>
            <a:br>
              <a:rPr lang="en-US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Absolute recombination rate coefficients of tungsten </a:t>
            </a:r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ions </a:t>
            </a: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 storage-ring experiments</a:t>
            </a:r>
            <a:endParaRPr lang="de-DE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268"/>
          <p:cNvGrpSpPr>
            <a:grpSpLocks/>
          </p:cNvGrpSpPr>
          <p:nvPr/>
        </p:nvGrpSpPr>
        <p:grpSpPr bwMode="auto">
          <a:xfrm>
            <a:off x="1763772" y="2538999"/>
            <a:ext cx="5716587" cy="2829462"/>
            <a:chOff x="1108" y="1493"/>
            <a:chExt cx="3601" cy="1758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1108" y="1493"/>
              <a:ext cx="3601" cy="1758"/>
            </a:xfrm>
            <a:prstGeom prst="roundRect">
              <a:avLst>
                <a:gd name="adj" fmla="val 10639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7" name="Picture 15" descr="E:\TALKS\Logos\jlu-logo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2" y="2267"/>
              <a:ext cx="142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8" name="Object 220"/>
            <p:cNvGraphicFramePr>
              <a:graphicFrameLocks noChangeAspect="1"/>
            </p:cNvGraphicFramePr>
            <p:nvPr/>
          </p:nvGraphicFramePr>
          <p:xfrm>
            <a:off x="1424" y="2310"/>
            <a:ext cx="1248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7" name="CorelDRAW" r:id="rId6" imgW="7928280" imgH="3255480" progId="CorelDraw.Graphic.10">
                    <p:embed/>
                  </p:oleObj>
                </mc:Choice>
                <mc:Fallback>
                  <p:oleObj name="CorelDRAW" r:id="rId6" imgW="7928280" imgH="3255480" progId="CorelDraw.Graphic.10">
                    <p:embed/>
                    <p:pic>
                      <p:nvPicPr>
                        <p:cNvPr id="0" name="Object 2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2310"/>
                          <a:ext cx="1248" cy="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6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247"/>
            <p:cNvSpPr txBox="1">
              <a:spLocks noChangeArrowheads="1"/>
            </p:cNvSpPr>
            <p:nvPr/>
          </p:nvSpPr>
          <p:spPr bwMode="auto">
            <a:xfrm>
              <a:off x="1796" y="2956"/>
              <a:ext cx="22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 smtClean="0">
                  <a:solidFill>
                    <a:srgbClr val="000000"/>
                  </a:solidFill>
                  <a:latin typeface="Courier New" pitchFamily="49" charset="0"/>
                </a:rPr>
                <a:t>www.uni-giessen.de/cms/iamp</a:t>
              </a:r>
              <a:endParaRPr lang="de-DE" sz="1600" b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1940" y="1566"/>
              <a:ext cx="1967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160" tIns="46080" rIns="92160" bIns="46080" anchor="ctr" anchorCtr="1">
              <a:spAutoFit/>
            </a:bodyPr>
            <a:lstStyle/>
            <a:p>
              <a:pPr algn="ctr" hangingPunct="0">
                <a:lnSpc>
                  <a:spcPct val="93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G Mincho Light J" charset="0"/>
                  <a:cs typeface="HG Mincho Light J" charset="0"/>
                </a:rPr>
                <a:t>Stefan </a:t>
              </a:r>
              <a:r>
                <a:rPr lang="en-GB" sz="2800" b="1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G Mincho Light J" charset="0"/>
                  <a:cs typeface="HG Mincho Light J" charset="0"/>
                </a:rPr>
                <a:t>Schippers</a:t>
              </a:r>
              <a:endPara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G Mincho Light J" charset="0"/>
                <a:cs typeface="HG Mincho Light J" charset="0"/>
              </a:endParaRP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1248" y="1966"/>
              <a:ext cx="336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hangingPunct="0">
                <a:lnSpc>
                  <a:spcPct val="93000"/>
                </a:lnSpc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400" b="1" err="1">
                  <a:solidFill>
                    <a:srgbClr val="8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G Mincho Light J" charset="0"/>
                  <a:cs typeface="HG Mincho Light J" charset="0"/>
                </a:rPr>
                <a:t>Institut</a:t>
              </a:r>
              <a:r>
                <a:rPr lang="en-GB" sz="2400" b="1">
                  <a:solidFill>
                    <a:srgbClr val="8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G Mincho Light J" charset="0"/>
                  <a:cs typeface="HG Mincho Light J" charset="0"/>
                </a:rPr>
                <a:t> für Atom- und Molekülphysik</a:t>
              </a:r>
            </a:p>
          </p:txBody>
        </p:sp>
      </p:grp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D258-C114-4B12-AEDE-891A193DDECA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4128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Reactions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b="0" dirty="0" smtClean="0"/>
              <a:t>e.g. </a:t>
            </a:r>
            <a:r>
              <a:rPr lang="de-DE" sz="2800" b="0" dirty="0" err="1" smtClean="0"/>
              <a:t>charge</a:t>
            </a:r>
            <a:r>
              <a:rPr lang="de-DE" sz="2800" b="0" dirty="0" smtClean="0"/>
              <a:t> </a:t>
            </a:r>
            <a:r>
              <a:rPr lang="de-DE" sz="2800" b="0" dirty="0" err="1" smtClean="0"/>
              <a:t>changing</a:t>
            </a:r>
            <a:r>
              <a:rPr lang="de-DE" sz="2800" b="0" dirty="0" smtClean="0"/>
              <a:t> </a:t>
            </a:r>
            <a:r>
              <a:rPr lang="de-DE" sz="2800" b="0" dirty="0" err="1" smtClean="0"/>
              <a:t>electron</a:t>
            </a:r>
            <a:r>
              <a:rPr lang="de-DE" sz="2800" b="0" dirty="0" smtClean="0"/>
              <a:t> </a:t>
            </a:r>
            <a:r>
              <a:rPr lang="de-DE" sz="2800" b="0" dirty="0" err="1" smtClean="0"/>
              <a:t>collisions</a:t>
            </a:r>
            <a:endParaRPr lang="de-DE" sz="2800" dirty="0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1979613" y="1192213"/>
            <a:ext cx="6753225" cy="1200150"/>
            <a:chOff x="1247" y="751"/>
            <a:chExt cx="4254" cy="756"/>
          </a:xfrm>
        </p:grpSpPr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1247" y="827"/>
              <a:ext cx="481" cy="404"/>
              <a:chOff x="1247" y="827"/>
              <a:chExt cx="481" cy="404"/>
            </a:xfrm>
          </p:grpSpPr>
          <p:sp>
            <p:nvSpPr>
              <p:cNvPr id="8" name="Line 30"/>
              <p:cNvSpPr>
                <a:spLocks noChangeShapeType="1"/>
              </p:cNvSpPr>
              <p:nvPr/>
            </p:nvSpPr>
            <p:spPr bwMode="auto">
              <a:xfrm>
                <a:off x="1258" y="827"/>
                <a:ext cx="47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9" name="Line 31"/>
              <p:cNvSpPr>
                <a:spLocks noChangeShapeType="1"/>
              </p:cNvSpPr>
              <p:nvPr/>
            </p:nvSpPr>
            <p:spPr bwMode="auto">
              <a:xfrm>
                <a:off x="1378" y="971"/>
                <a:ext cx="129" cy="26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0" name="Line 32"/>
              <p:cNvSpPr>
                <a:spLocks noChangeShapeType="1"/>
              </p:cNvSpPr>
              <p:nvPr/>
            </p:nvSpPr>
            <p:spPr bwMode="auto">
              <a:xfrm flipH="1">
                <a:off x="1247" y="962"/>
                <a:ext cx="98" cy="26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7" name="Text Box 34"/>
            <p:cNvSpPr txBox="1">
              <a:spLocks noChangeArrowheads="1"/>
            </p:cNvSpPr>
            <p:nvPr/>
          </p:nvSpPr>
          <p:spPr bwMode="auto">
            <a:xfrm>
              <a:off x="2060" y="751"/>
              <a:ext cx="3441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2400" b="1" dirty="0" err="1">
                  <a:solidFill>
                    <a:srgbClr val="000000"/>
                  </a:solidFill>
                </a:rPr>
                <a:t>Reaction</a:t>
              </a:r>
              <a:r>
                <a:rPr lang="de-DE" sz="2400" b="1" dirty="0">
                  <a:solidFill>
                    <a:srgbClr val="000000"/>
                  </a:solidFill>
                </a:rPr>
                <a:t> </a:t>
              </a:r>
              <a:r>
                <a:rPr lang="de-DE" sz="2400" b="1" dirty="0" err="1">
                  <a:solidFill>
                    <a:srgbClr val="000000"/>
                  </a:solidFill>
                </a:rPr>
                <a:t>products</a:t>
              </a:r>
              <a:r>
                <a:rPr lang="de-DE" sz="2400" dirty="0">
                  <a:solidFill>
                    <a:srgbClr val="000000"/>
                  </a:solidFill>
                </a:rPr>
                <a:t> </a:t>
              </a:r>
            </a:p>
            <a:p>
              <a:pPr lvl="1" algn="l">
                <a:buFontTx/>
                <a:buChar char="•"/>
              </a:pPr>
              <a:r>
                <a:rPr lang="de-DE" sz="2400" dirty="0">
                  <a:solidFill>
                    <a:srgbClr val="000000"/>
                  </a:solidFill>
                </a:rPr>
                <a:t> </a:t>
              </a:r>
              <a:r>
                <a:rPr lang="de-DE" sz="2400" dirty="0" err="1">
                  <a:solidFill>
                    <a:srgbClr val="000000"/>
                  </a:solidFill>
                </a:rPr>
                <a:t>beams</a:t>
              </a:r>
              <a:r>
                <a:rPr lang="de-DE" sz="2400" dirty="0">
                  <a:solidFill>
                    <a:srgbClr val="000000"/>
                  </a:solidFill>
                </a:rPr>
                <a:t> </a:t>
              </a:r>
              <a:r>
                <a:rPr lang="de-DE" sz="2400" dirty="0" err="1">
                  <a:solidFill>
                    <a:srgbClr val="000000"/>
                  </a:solidFill>
                </a:rPr>
                <a:t>of</a:t>
              </a:r>
              <a:r>
                <a:rPr lang="de-DE" sz="2400" dirty="0">
                  <a:solidFill>
                    <a:srgbClr val="000000"/>
                  </a:solidFill>
                </a:rPr>
                <a:t> </a:t>
              </a:r>
              <a:r>
                <a:rPr lang="de-DE" sz="2400" dirty="0" err="1">
                  <a:solidFill>
                    <a:srgbClr val="000000"/>
                  </a:solidFill>
                </a:rPr>
                <a:t>high</a:t>
              </a:r>
              <a:r>
                <a:rPr lang="de-DE" sz="2400" dirty="0">
                  <a:solidFill>
                    <a:srgbClr val="000000"/>
                  </a:solidFill>
                </a:rPr>
                <a:t> </a:t>
              </a:r>
              <a:r>
                <a:rPr lang="de-DE" sz="2400" dirty="0" err="1">
                  <a:solidFill>
                    <a:srgbClr val="000000"/>
                  </a:solidFill>
                </a:rPr>
                <a:t>directionality</a:t>
              </a:r>
              <a:endParaRPr lang="de-DE" sz="2400" dirty="0">
                <a:solidFill>
                  <a:srgbClr val="000000"/>
                </a:solidFill>
              </a:endParaRPr>
            </a:p>
            <a:p>
              <a:pPr lvl="1" algn="l">
                <a:buFontTx/>
                <a:buChar char="•"/>
              </a:pPr>
              <a:r>
                <a:rPr lang="de-DE" sz="2400" dirty="0">
                  <a:solidFill>
                    <a:srgbClr val="000000"/>
                  </a:solidFill>
                </a:rPr>
                <a:t> </a:t>
              </a:r>
              <a:r>
                <a:rPr lang="de-DE" sz="2400" dirty="0" err="1">
                  <a:solidFill>
                    <a:srgbClr val="000000"/>
                  </a:solidFill>
                </a:rPr>
                <a:t>high</a:t>
              </a:r>
              <a:r>
                <a:rPr lang="de-DE" sz="2400" dirty="0">
                  <a:solidFill>
                    <a:srgbClr val="000000"/>
                  </a:solidFill>
                </a:rPr>
                <a:t> </a:t>
              </a:r>
              <a:r>
                <a:rPr lang="de-DE" sz="2400" dirty="0" err="1">
                  <a:solidFill>
                    <a:srgbClr val="000000"/>
                  </a:solidFill>
                </a:rPr>
                <a:t>particle</a:t>
              </a:r>
              <a:r>
                <a:rPr lang="de-DE" sz="2400" dirty="0">
                  <a:solidFill>
                    <a:srgbClr val="000000"/>
                  </a:solidFill>
                </a:rPr>
                <a:t> </a:t>
              </a:r>
              <a:r>
                <a:rPr lang="de-DE" sz="2400" dirty="0" err="1">
                  <a:solidFill>
                    <a:srgbClr val="000000"/>
                  </a:solidFill>
                </a:rPr>
                <a:t>energies</a:t>
              </a:r>
              <a:r>
                <a:rPr lang="de-DE" sz="2400" dirty="0">
                  <a:solidFill>
                    <a:srgbClr val="000000"/>
                  </a:solidFill>
                </a:rPr>
                <a:t> in lab </a:t>
              </a:r>
              <a:r>
                <a:rPr lang="de-DE" sz="2400" dirty="0" err="1">
                  <a:solidFill>
                    <a:srgbClr val="000000"/>
                  </a:solidFill>
                </a:rPr>
                <a:t>frame</a:t>
              </a:r>
              <a:endParaRPr lang="de-DE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193675" y="1131888"/>
            <a:ext cx="2116138" cy="2035175"/>
            <a:chOff x="122" y="713"/>
            <a:chExt cx="1333" cy="1282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22" y="713"/>
              <a:ext cx="1333" cy="1282"/>
              <a:chOff x="122" y="713"/>
              <a:chExt cx="1333" cy="1282"/>
            </a:xfrm>
          </p:grpSpPr>
          <p:sp>
            <p:nvSpPr>
              <p:cNvPr id="25" name="Line 4"/>
              <p:cNvSpPr>
                <a:spLocks noChangeShapeType="1"/>
              </p:cNvSpPr>
              <p:nvPr/>
            </p:nvSpPr>
            <p:spPr bwMode="auto">
              <a:xfrm flipV="1">
                <a:off x="435" y="1913"/>
                <a:ext cx="776" cy="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6" name="Line 5"/>
              <p:cNvSpPr>
                <a:spLocks noChangeShapeType="1"/>
              </p:cNvSpPr>
              <p:nvPr/>
            </p:nvSpPr>
            <p:spPr bwMode="auto">
              <a:xfrm>
                <a:off x="476" y="825"/>
                <a:ext cx="73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7" name="Line 6"/>
              <p:cNvSpPr>
                <a:spLocks noChangeShapeType="1"/>
              </p:cNvSpPr>
              <p:nvPr/>
            </p:nvSpPr>
            <p:spPr bwMode="auto">
              <a:xfrm flipH="1">
                <a:off x="283" y="982"/>
                <a:ext cx="3" cy="7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>
                <a:off x="1374" y="1015"/>
                <a:ext cx="0" cy="73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904" y="713"/>
                <a:ext cx="73" cy="75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3" y="24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23" y="24"/>
                  </a:cxn>
                  <a:cxn ang="0">
                    <a:pos x="0" y="34"/>
                  </a:cxn>
                </a:cxnLst>
                <a:rect l="0" t="0" r="r" b="b"/>
                <a:pathLst>
                  <a:path w="33" h="34">
                    <a:moveTo>
                      <a:pt x="0" y="34"/>
                    </a:moveTo>
                    <a:cubicBezTo>
                      <a:pt x="9" y="34"/>
                      <a:pt x="17" y="30"/>
                      <a:pt x="23" y="24"/>
                    </a:cubicBezTo>
                    <a:cubicBezTo>
                      <a:pt x="29" y="18"/>
                      <a:pt x="33" y="9"/>
                      <a:pt x="33" y="0"/>
                    </a:cubicBezTo>
                    <a:lnTo>
                      <a:pt x="33" y="0"/>
                    </a:lnTo>
                    <a:cubicBezTo>
                      <a:pt x="33" y="9"/>
                      <a:pt x="29" y="18"/>
                      <a:pt x="23" y="24"/>
                    </a:cubicBezTo>
                    <a:cubicBezTo>
                      <a:pt x="17" y="30"/>
                      <a:pt x="9" y="34"/>
                      <a:pt x="0" y="34"/>
                    </a:cubicBezTo>
                    <a:close/>
                  </a:path>
                </a:pathLst>
              </a:custGeom>
              <a:solidFill>
                <a:srgbClr val="0089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3" name="Group 9"/>
              <p:cNvGrpSpPr>
                <a:grpSpLocks/>
              </p:cNvGrpSpPr>
              <p:nvPr/>
            </p:nvGrpSpPr>
            <p:grpSpPr bwMode="auto">
              <a:xfrm>
                <a:off x="122" y="1291"/>
                <a:ext cx="162" cy="321"/>
                <a:chOff x="229" y="1809"/>
                <a:chExt cx="314" cy="617"/>
              </a:xfrm>
            </p:grpSpPr>
            <p:sp>
              <p:nvSpPr>
                <p:cNvPr id="35" name="Freeform 10"/>
                <p:cNvSpPr>
                  <a:spLocks/>
                </p:cNvSpPr>
                <p:nvPr/>
              </p:nvSpPr>
              <p:spPr bwMode="auto">
                <a:xfrm>
                  <a:off x="363" y="1809"/>
                  <a:ext cx="180" cy="477"/>
                </a:xfrm>
                <a:custGeom>
                  <a:avLst/>
                  <a:gdLst/>
                  <a:ahLst/>
                  <a:cxnLst>
                    <a:cxn ang="0">
                      <a:pos x="180" y="0"/>
                    </a:cxn>
                    <a:cxn ang="0">
                      <a:pos x="159" y="204"/>
                    </a:cxn>
                    <a:cxn ang="0">
                      <a:pos x="84" y="369"/>
                    </a:cxn>
                    <a:cxn ang="0">
                      <a:pos x="0" y="477"/>
                    </a:cxn>
                  </a:cxnLst>
                  <a:rect l="0" t="0" r="r" b="b"/>
                  <a:pathLst>
                    <a:path w="180" h="477">
                      <a:moveTo>
                        <a:pt x="180" y="0"/>
                      </a:moveTo>
                      <a:cubicBezTo>
                        <a:pt x="177" y="34"/>
                        <a:pt x="175" y="143"/>
                        <a:pt x="159" y="204"/>
                      </a:cubicBezTo>
                      <a:cubicBezTo>
                        <a:pt x="143" y="265"/>
                        <a:pt x="111" y="323"/>
                        <a:pt x="84" y="369"/>
                      </a:cubicBezTo>
                      <a:cubicBezTo>
                        <a:pt x="57" y="415"/>
                        <a:pt x="17" y="455"/>
                        <a:pt x="0" y="477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29" y="2257"/>
                  <a:ext cx="160" cy="16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31" name="AutoShape 12"/>
              <p:cNvSpPr>
                <a:spLocks noChangeArrowheads="1"/>
              </p:cNvSpPr>
              <p:nvPr/>
            </p:nvSpPr>
            <p:spPr bwMode="auto">
              <a:xfrm rot="2788979">
                <a:off x="922" y="751"/>
                <a:ext cx="521" cy="521"/>
              </a:xfrm>
              <a:custGeom>
                <a:avLst/>
                <a:gdLst>
                  <a:gd name="G0" fmla="+- 4582 0 0"/>
                  <a:gd name="G1" fmla="+- -8893715 0 0"/>
                  <a:gd name="G2" fmla="+- 0 0 -8893715"/>
                  <a:gd name="T0" fmla="*/ 0 256 1"/>
                  <a:gd name="T1" fmla="*/ 180 256 1"/>
                  <a:gd name="G3" fmla="+- -8893715 T0 T1"/>
                  <a:gd name="T2" fmla="*/ 0 256 1"/>
                  <a:gd name="T3" fmla="*/ 90 256 1"/>
                  <a:gd name="G4" fmla="+- -8893715 T2 T3"/>
                  <a:gd name="G5" fmla="*/ G4 2 1"/>
                  <a:gd name="T4" fmla="*/ 90 256 1"/>
                  <a:gd name="T5" fmla="*/ 0 256 1"/>
                  <a:gd name="G6" fmla="+- -8893715 T4 T5"/>
                  <a:gd name="G7" fmla="*/ G6 2 1"/>
                  <a:gd name="G8" fmla="abs -8893715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4582"/>
                  <a:gd name="G18" fmla="*/ 4582 1 2"/>
                  <a:gd name="G19" fmla="+- G18 5400 0"/>
                  <a:gd name="G20" fmla="cos G19 -8893715"/>
                  <a:gd name="G21" fmla="sin G19 -8893715"/>
                  <a:gd name="G22" fmla="+- G20 10800 0"/>
                  <a:gd name="G23" fmla="+- G21 10800 0"/>
                  <a:gd name="G24" fmla="+- 10800 0 G20"/>
                  <a:gd name="G25" fmla="+- 4582 10800 0"/>
                  <a:gd name="G26" fmla="?: G9 G17 G25"/>
                  <a:gd name="G27" fmla="?: G9 0 21600"/>
                  <a:gd name="G28" fmla="cos 10800 -8893715"/>
                  <a:gd name="G29" fmla="sin 10800 -8893715"/>
                  <a:gd name="G30" fmla="sin 4582 -8893715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93715 G34 0"/>
                  <a:gd name="G36" fmla="?: G6 G35 G31"/>
                  <a:gd name="G37" fmla="+- 21600 0 G36"/>
                  <a:gd name="G38" fmla="?: G4 0 G33"/>
                  <a:gd name="G39" fmla="?: -8893715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294 w 21600"/>
                  <a:gd name="T15" fmla="*/ 5429 h 21600"/>
                  <a:gd name="T16" fmla="*/ 10800 w 21600"/>
                  <a:gd name="T17" fmla="*/ 6218 h 21600"/>
                  <a:gd name="T18" fmla="*/ 16306 w 21600"/>
                  <a:gd name="T19" fmla="*/ 5429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520" y="7600"/>
                    </a:moveTo>
                    <a:cubicBezTo>
                      <a:pt x="8382" y="6716"/>
                      <a:pt x="9565" y="6217"/>
                      <a:pt x="10800" y="6218"/>
                    </a:cubicBezTo>
                    <a:cubicBezTo>
                      <a:pt x="12034" y="6218"/>
                      <a:pt x="13217" y="6716"/>
                      <a:pt x="14079" y="7600"/>
                    </a:cubicBezTo>
                    <a:lnTo>
                      <a:pt x="18530" y="3258"/>
                    </a:lnTo>
                    <a:cubicBezTo>
                      <a:pt x="16497" y="1174"/>
                      <a:pt x="13710" y="-1"/>
                      <a:pt x="10799" y="0"/>
                    </a:cubicBezTo>
                    <a:cubicBezTo>
                      <a:pt x="7889" y="0"/>
                      <a:pt x="5102" y="1174"/>
                      <a:pt x="3069" y="3258"/>
                    </a:cubicBez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2" name="AutoShape 13"/>
              <p:cNvSpPr>
                <a:spLocks noChangeArrowheads="1"/>
              </p:cNvSpPr>
              <p:nvPr/>
            </p:nvSpPr>
            <p:spPr bwMode="auto">
              <a:xfrm rot="8188979">
                <a:off x="934" y="1474"/>
                <a:ext cx="521" cy="521"/>
              </a:xfrm>
              <a:custGeom>
                <a:avLst/>
                <a:gdLst>
                  <a:gd name="G0" fmla="+- 4582 0 0"/>
                  <a:gd name="G1" fmla="+- -8893715 0 0"/>
                  <a:gd name="G2" fmla="+- 0 0 -8893715"/>
                  <a:gd name="T0" fmla="*/ 0 256 1"/>
                  <a:gd name="T1" fmla="*/ 180 256 1"/>
                  <a:gd name="G3" fmla="+- -8893715 T0 T1"/>
                  <a:gd name="T2" fmla="*/ 0 256 1"/>
                  <a:gd name="T3" fmla="*/ 90 256 1"/>
                  <a:gd name="G4" fmla="+- -8893715 T2 T3"/>
                  <a:gd name="G5" fmla="*/ G4 2 1"/>
                  <a:gd name="T4" fmla="*/ 90 256 1"/>
                  <a:gd name="T5" fmla="*/ 0 256 1"/>
                  <a:gd name="G6" fmla="+- -8893715 T4 T5"/>
                  <a:gd name="G7" fmla="*/ G6 2 1"/>
                  <a:gd name="G8" fmla="abs -8893715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4582"/>
                  <a:gd name="G18" fmla="*/ 4582 1 2"/>
                  <a:gd name="G19" fmla="+- G18 5400 0"/>
                  <a:gd name="G20" fmla="cos G19 -8893715"/>
                  <a:gd name="G21" fmla="sin G19 -8893715"/>
                  <a:gd name="G22" fmla="+- G20 10800 0"/>
                  <a:gd name="G23" fmla="+- G21 10800 0"/>
                  <a:gd name="G24" fmla="+- 10800 0 G20"/>
                  <a:gd name="G25" fmla="+- 4582 10800 0"/>
                  <a:gd name="G26" fmla="?: G9 G17 G25"/>
                  <a:gd name="G27" fmla="?: G9 0 21600"/>
                  <a:gd name="G28" fmla="cos 10800 -8893715"/>
                  <a:gd name="G29" fmla="sin 10800 -8893715"/>
                  <a:gd name="G30" fmla="sin 4582 -8893715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93715 G34 0"/>
                  <a:gd name="G36" fmla="?: G6 G35 G31"/>
                  <a:gd name="G37" fmla="+- 21600 0 G36"/>
                  <a:gd name="G38" fmla="?: G4 0 G33"/>
                  <a:gd name="G39" fmla="?: -8893715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294 w 21600"/>
                  <a:gd name="T15" fmla="*/ 5429 h 21600"/>
                  <a:gd name="T16" fmla="*/ 10800 w 21600"/>
                  <a:gd name="T17" fmla="*/ 6218 h 21600"/>
                  <a:gd name="T18" fmla="*/ 16306 w 21600"/>
                  <a:gd name="T19" fmla="*/ 5429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520" y="7600"/>
                    </a:moveTo>
                    <a:cubicBezTo>
                      <a:pt x="8382" y="6716"/>
                      <a:pt x="9565" y="6217"/>
                      <a:pt x="10800" y="6218"/>
                    </a:cubicBezTo>
                    <a:cubicBezTo>
                      <a:pt x="12034" y="6218"/>
                      <a:pt x="13217" y="6716"/>
                      <a:pt x="14079" y="7600"/>
                    </a:cubicBezTo>
                    <a:lnTo>
                      <a:pt x="18530" y="3258"/>
                    </a:lnTo>
                    <a:cubicBezTo>
                      <a:pt x="16497" y="1174"/>
                      <a:pt x="13710" y="-1"/>
                      <a:pt x="10799" y="0"/>
                    </a:cubicBezTo>
                    <a:cubicBezTo>
                      <a:pt x="7889" y="0"/>
                      <a:pt x="5102" y="1174"/>
                      <a:pt x="3069" y="3258"/>
                    </a:cubicBez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3" name="AutoShape 14"/>
              <p:cNvSpPr>
                <a:spLocks noChangeArrowheads="1"/>
              </p:cNvSpPr>
              <p:nvPr/>
            </p:nvSpPr>
            <p:spPr bwMode="auto">
              <a:xfrm rot="-2611021">
                <a:off x="208" y="742"/>
                <a:ext cx="521" cy="521"/>
              </a:xfrm>
              <a:custGeom>
                <a:avLst/>
                <a:gdLst>
                  <a:gd name="G0" fmla="+- 4582 0 0"/>
                  <a:gd name="G1" fmla="+- -8893715 0 0"/>
                  <a:gd name="G2" fmla="+- 0 0 -8893715"/>
                  <a:gd name="T0" fmla="*/ 0 256 1"/>
                  <a:gd name="T1" fmla="*/ 180 256 1"/>
                  <a:gd name="G3" fmla="+- -8893715 T0 T1"/>
                  <a:gd name="T2" fmla="*/ 0 256 1"/>
                  <a:gd name="T3" fmla="*/ 90 256 1"/>
                  <a:gd name="G4" fmla="+- -8893715 T2 T3"/>
                  <a:gd name="G5" fmla="*/ G4 2 1"/>
                  <a:gd name="T4" fmla="*/ 90 256 1"/>
                  <a:gd name="T5" fmla="*/ 0 256 1"/>
                  <a:gd name="G6" fmla="+- -8893715 T4 T5"/>
                  <a:gd name="G7" fmla="*/ G6 2 1"/>
                  <a:gd name="G8" fmla="abs -8893715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4582"/>
                  <a:gd name="G18" fmla="*/ 4582 1 2"/>
                  <a:gd name="G19" fmla="+- G18 5400 0"/>
                  <a:gd name="G20" fmla="cos G19 -8893715"/>
                  <a:gd name="G21" fmla="sin G19 -8893715"/>
                  <a:gd name="G22" fmla="+- G20 10800 0"/>
                  <a:gd name="G23" fmla="+- G21 10800 0"/>
                  <a:gd name="G24" fmla="+- 10800 0 G20"/>
                  <a:gd name="G25" fmla="+- 4582 10800 0"/>
                  <a:gd name="G26" fmla="?: G9 G17 G25"/>
                  <a:gd name="G27" fmla="?: G9 0 21600"/>
                  <a:gd name="G28" fmla="cos 10800 -8893715"/>
                  <a:gd name="G29" fmla="sin 10800 -8893715"/>
                  <a:gd name="G30" fmla="sin 4582 -8893715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93715 G34 0"/>
                  <a:gd name="G36" fmla="?: G6 G35 G31"/>
                  <a:gd name="G37" fmla="+- 21600 0 G36"/>
                  <a:gd name="G38" fmla="?: G4 0 G33"/>
                  <a:gd name="G39" fmla="?: -8893715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294 w 21600"/>
                  <a:gd name="T15" fmla="*/ 5429 h 21600"/>
                  <a:gd name="T16" fmla="*/ 10800 w 21600"/>
                  <a:gd name="T17" fmla="*/ 6218 h 21600"/>
                  <a:gd name="T18" fmla="*/ 16306 w 21600"/>
                  <a:gd name="T19" fmla="*/ 5429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520" y="7600"/>
                    </a:moveTo>
                    <a:cubicBezTo>
                      <a:pt x="8382" y="6716"/>
                      <a:pt x="9565" y="6217"/>
                      <a:pt x="10800" y="6218"/>
                    </a:cubicBezTo>
                    <a:cubicBezTo>
                      <a:pt x="12034" y="6218"/>
                      <a:pt x="13217" y="6716"/>
                      <a:pt x="14079" y="7600"/>
                    </a:cubicBezTo>
                    <a:lnTo>
                      <a:pt x="18530" y="3258"/>
                    </a:lnTo>
                    <a:cubicBezTo>
                      <a:pt x="16497" y="1174"/>
                      <a:pt x="13710" y="-1"/>
                      <a:pt x="10799" y="0"/>
                    </a:cubicBezTo>
                    <a:cubicBezTo>
                      <a:pt x="7889" y="0"/>
                      <a:pt x="5102" y="1174"/>
                      <a:pt x="3069" y="3258"/>
                    </a:cubicBez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4" name="AutoShape 15"/>
              <p:cNvSpPr>
                <a:spLocks noChangeArrowheads="1"/>
              </p:cNvSpPr>
              <p:nvPr/>
            </p:nvSpPr>
            <p:spPr bwMode="auto">
              <a:xfrm rot="-8011021">
                <a:off x="220" y="1450"/>
                <a:ext cx="521" cy="521"/>
              </a:xfrm>
              <a:custGeom>
                <a:avLst/>
                <a:gdLst>
                  <a:gd name="G0" fmla="+- 4582 0 0"/>
                  <a:gd name="G1" fmla="+- -8893715 0 0"/>
                  <a:gd name="G2" fmla="+- 0 0 -8893715"/>
                  <a:gd name="T0" fmla="*/ 0 256 1"/>
                  <a:gd name="T1" fmla="*/ 180 256 1"/>
                  <a:gd name="G3" fmla="+- -8893715 T0 T1"/>
                  <a:gd name="T2" fmla="*/ 0 256 1"/>
                  <a:gd name="T3" fmla="*/ 90 256 1"/>
                  <a:gd name="G4" fmla="+- -8893715 T2 T3"/>
                  <a:gd name="G5" fmla="*/ G4 2 1"/>
                  <a:gd name="T4" fmla="*/ 90 256 1"/>
                  <a:gd name="T5" fmla="*/ 0 256 1"/>
                  <a:gd name="G6" fmla="+- -8893715 T4 T5"/>
                  <a:gd name="G7" fmla="*/ G6 2 1"/>
                  <a:gd name="G8" fmla="abs -8893715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4582"/>
                  <a:gd name="G18" fmla="*/ 4582 1 2"/>
                  <a:gd name="G19" fmla="+- G18 5400 0"/>
                  <a:gd name="G20" fmla="cos G19 -8893715"/>
                  <a:gd name="G21" fmla="sin G19 -8893715"/>
                  <a:gd name="G22" fmla="+- G20 10800 0"/>
                  <a:gd name="G23" fmla="+- G21 10800 0"/>
                  <a:gd name="G24" fmla="+- 10800 0 G20"/>
                  <a:gd name="G25" fmla="+- 4582 10800 0"/>
                  <a:gd name="G26" fmla="?: G9 G17 G25"/>
                  <a:gd name="G27" fmla="?: G9 0 21600"/>
                  <a:gd name="G28" fmla="cos 10800 -8893715"/>
                  <a:gd name="G29" fmla="sin 10800 -8893715"/>
                  <a:gd name="G30" fmla="sin 4582 -8893715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93715 G34 0"/>
                  <a:gd name="G36" fmla="?: G6 G35 G31"/>
                  <a:gd name="G37" fmla="+- 21600 0 G36"/>
                  <a:gd name="G38" fmla="?: G4 0 G33"/>
                  <a:gd name="G39" fmla="?: -8893715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294 w 21600"/>
                  <a:gd name="T15" fmla="*/ 5429 h 21600"/>
                  <a:gd name="T16" fmla="*/ 10800 w 21600"/>
                  <a:gd name="T17" fmla="*/ 6218 h 21600"/>
                  <a:gd name="T18" fmla="*/ 16306 w 21600"/>
                  <a:gd name="T19" fmla="*/ 5429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520" y="7600"/>
                    </a:moveTo>
                    <a:cubicBezTo>
                      <a:pt x="8382" y="6716"/>
                      <a:pt x="9565" y="6217"/>
                      <a:pt x="10800" y="6218"/>
                    </a:cubicBezTo>
                    <a:cubicBezTo>
                      <a:pt x="12034" y="6218"/>
                      <a:pt x="13217" y="6716"/>
                      <a:pt x="14079" y="7600"/>
                    </a:cubicBezTo>
                    <a:lnTo>
                      <a:pt x="18530" y="3258"/>
                    </a:lnTo>
                    <a:cubicBezTo>
                      <a:pt x="16497" y="1174"/>
                      <a:pt x="13710" y="-1"/>
                      <a:pt x="10799" y="0"/>
                    </a:cubicBezTo>
                    <a:cubicBezTo>
                      <a:pt x="7889" y="0"/>
                      <a:pt x="5102" y="1174"/>
                      <a:pt x="3069" y="3258"/>
                    </a:cubicBez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524" y="763"/>
              <a:ext cx="583" cy="369"/>
              <a:chOff x="524" y="763"/>
              <a:chExt cx="583" cy="369"/>
            </a:xfrm>
          </p:grpSpPr>
          <p:sp>
            <p:nvSpPr>
              <p:cNvPr id="14" name="AutoShape 18"/>
              <p:cNvSpPr>
                <a:spLocks noChangeArrowheads="1"/>
              </p:cNvSpPr>
              <p:nvPr/>
            </p:nvSpPr>
            <p:spPr bwMode="auto">
              <a:xfrm rot="18811021" flipH="1">
                <a:off x="524" y="763"/>
                <a:ext cx="367" cy="367"/>
              </a:xfrm>
              <a:custGeom>
                <a:avLst/>
                <a:gdLst>
                  <a:gd name="G0" fmla="+- 4582 0 0"/>
                  <a:gd name="G1" fmla="+- -8893715 0 0"/>
                  <a:gd name="G2" fmla="+- 0 0 -8893715"/>
                  <a:gd name="T0" fmla="*/ 0 256 1"/>
                  <a:gd name="T1" fmla="*/ 180 256 1"/>
                  <a:gd name="G3" fmla="+- -8893715 T0 T1"/>
                  <a:gd name="T2" fmla="*/ 0 256 1"/>
                  <a:gd name="T3" fmla="*/ 90 256 1"/>
                  <a:gd name="G4" fmla="+- -8893715 T2 T3"/>
                  <a:gd name="G5" fmla="*/ G4 2 1"/>
                  <a:gd name="T4" fmla="*/ 90 256 1"/>
                  <a:gd name="T5" fmla="*/ 0 256 1"/>
                  <a:gd name="G6" fmla="+- -8893715 T4 T5"/>
                  <a:gd name="G7" fmla="*/ G6 2 1"/>
                  <a:gd name="G8" fmla="abs -8893715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4582"/>
                  <a:gd name="G18" fmla="*/ 4582 1 2"/>
                  <a:gd name="G19" fmla="+- G18 5400 0"/>
                  <a:gd name="G20" fmla="cos G19 -8893715"/>
                  <a:gd name="G21" fmla="sin G19 -8893715"/>
                  <a:gd name="G22" fmla="+- G20 10800 0"/>
                  <a:gd name="G23" fmla="+- G21 10800 0"/>
                  <a:gd name="G24" fmla="+- 10800 0 G20"/>
                  <a:gd name="G25" fmla="+- 4582 10800 0"/>
                  <a:gd name="G26" fmla="?: G9 G17 G25"/>
                  <a:gd name="G27" fmla="?: G9 0 21600"/>
                  <a:gd name="G28" fmla="cos 10800 -8893715"/>
                  <a:gd name="G29" fmla="sin 10800 -8893715"/>
                  <a:gd name="G30" fmla="sin 4582 -8893715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93715 G34 0"/>
                  <a:gd name="G36" fmla="?: G6 G35 G31"/>
                  <a:gd name="G37" fmla="+- 21600 0 G36"/>
                  <a:gd name="G38" fmla="?: G4 0 G33"/>
                  <a:gd name="G39" fmla="?: -8893715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294 w 21600"/>
                  <a:gd name="T15" fmla="*/ 5429 h 21600"/>
                  <a:gd name="T16" fmla="*/ 10800 w 21600"/>
                  <a:gd name="T17" fmla="*/ 6218 h 21600"/>
                  <a:gd name="T18" fmla="*/ 16306 w 21600"/>
                  <a:gd name="T19" fmla="*/ 5429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520" y="7600"/>
                    </a:moveTo>
                    <a:cubicBezTo>
                      <a:pt x="8382" y="6716"/>
                      <a:pt x="9565" y="6217"/>
                      <a:pt x="10800" y="6218"/>
                    </a:cubicBezTo>
                    <a:cubicBezTo>
                      <a:pt x="12034" y="6218"/>
                      <a:pt x="13217" y="6716"/>
                      <a:pt x="14079" y="7600"/>
                    </a:cubicBezTo>
                    <a:lnTo>
                      <a:pt x="18530" y="3258"/>
                    </a:lnTo>
                    <a:cubicBezTo>
                      <a:pt x="16497" y="1174"/>
                      <a:pt x="13710" y="-1"/>
                      <a:pt x="10799" y="0"/>
                    </a:cubicBezTo>
                    <a:cubicBezTo>
                      <a:pt x="7889" y="0"/>
                      <a:pt x="5102" y="1174"/>
                      <a:pt x="3069" y="3258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5" name="AutoShape 19"/>
              <p:cNvSpPr>
                <a:spLocks noChangeArrowheads="1"/>
              </p:cNvSpPr>
              <p:nvPr/>
            </p:nvSpPr>
            <p:spPr bwMode="auto">
              <a:xfrm rot="2611021" flipH="1">
                <a:off x="740" y="765"/>
                <a:ext cx="367" cy="367"/>
              </a:xfrm>
              <a:custGeom>
                <a:avLst/>
                <a:gdLst>
                  <a:gd name="G0" fmla="+- 4582 0 0"/>
                  <a:gd name="G1" fmla="+- -8893715 0 0"/>
                  <a:gd name="G2" fmla="+- 0 0 -8893715"/>
                  <a:gd name="T0" fmla="*/ 0 256 1"/>
                  <a:gd name="T1" fmla="*/ 180 256 1"/>
                  <a:gd name="G3" fmla="+- -8893715 T0 T1"/>
                  <a:gd name="T2" fmla="*/ 0 256 1"/>
                  <a:gd name="T3" fmla="*/ 90 256 1"/>
                  <a:gd name="G4" fmla="+- -8893715 T2 T3"/>
                  <a:gd name="G5" fmla="*/ G4 2 1"/>
                  <a:gd name="T4" fmla="*/ 90 256 1"/>
                  <a:gd name="T5" fmla="*/ 0 256 1"/>
                  <a:gd name="G6" fmla="+- -8893715 T4 T5"/>
                  <a:gd name="G7" fmla="*/ G6 2 1"/>
                  <a:gd name="G8" fmla="abs -8893715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4582"/>
                  <a:gd name="G18" fmla="*/ 4582 1 2"/>
                  <a:gd name="G19" fmla="+- G18 5400 0"/>
                  <a:gd name="G20" fmla="cos G19 -8893715"/>
                  <a:gd name="G21" fmla="sin G19 -8893715"/>
                  <a:gd name="G22" fmla="+- G20 10800 0"/>
                  <a:gd name="G23" fmla="+- G21 10800 0"/>
                  <a:gd name="G24" fmla="+- 10800 0 G20"/>
                  <a:gd name="G25" fmla="+- 4582 10800 0"/>
                  <a:gd name="G26" fmla="?: G9 G17 G25"/>
                  <a:gd name="G27" fmla="?: G9 0 21600"/>
                  <a:gd name="G28" fmla="cos 10800 -8893715"/>
                  <a:gd name="G29" fmla="sin 10800 -8893715"/>
                  <a:gd name="G30" fmla="sin 4582 -8893715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93715 G34 0"/>
                  <a:gd name="G36" fmla="?: G6 G35 G31"/>
                  <a:gd name="G37" fmla="+- 21600 0 G36"/>
                  <a:gd name="G38" fmla="?: G4 0 G33"/>
                  <a:gd name="G39" fmla="?: -8893715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294 w 21600"/>
                  <a:gd name="T15" fmla="*/ 5429 h 21600"/>
                  <a:gd name="T16" fmla="*/ 10800 w 21600"/>
                  <a:gd name="T17" fmla="*/ 6218 h 21600"/>
                  <a:gd name="T18" fmla="*/ 16306 w 21600"/>
                  <a:gd name="T19" fmla="*/ 5429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520" y="7600"/>
                    </a:moveTo>
                    <a:cubicBezTo>
                      <a:pt x="8382" y="6716"/>
                      <a:pt x="9565" y="6217"/>
                      <a:pt x="10800" y="6218"/>
                    </a:cubicBezTo>
                    <a:cubicBezTo>
                      <a:pt x="12034" y="6218"/>
                      <a:pt x="13217" y="6716"/>
                      <a:pt x="14079" y="7600"/>
                    </a:cubicBezTo>
                    <a:lnTo>
                      <a:pt x="18530" y="3258"/>
                    </a:lnTo>
                    <a:cubicBezTo>
                      <a:pt x="16497" y="1174"/>
                      <a:pt x="13710" y="-1"/>
                      <a:pt x="10799" y="0"/>
                    </a:cubicBezTo>
                    <a:cubicBezTo>
                      <a:pt x="7889" y="0"/>
                      <a:pt x="5102" y="1174"/>
                      <a:pt x="3069" y="3258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30" name="Group 44"/>
              <p:cNvGrpSpPr>
                <a:grpSpLocks/>
              </p:cNvGrpSpPr>
              <p:nvPr/>
            </p:nvGrpSpPr>
            <p:grpSpPr bwMode="auto">
              <a:xfrm>
                <a:off x="525" y="765"/>
                <a:ext cx="582" cy="258"/>
                <a:chOff x="525" y="765"/>
                <a:chExt cx="582" cy="258"/>
              </a:xfrm>
            </p:grpSpPr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 flipH="1">
                  <a:off x="683" y="765"/>
                  <a:ext cx="240" cy="107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8" name="Arc 22"/>
                <p:cNvSpPr>
                  <a:spLocks/>
                </p:cNvSpPr>
                <p:nvPr/>
              </p:nvSpPr>
              <p:spPr bwMode="auto">
                <a:xfrm flipH="1">
                  <a:off x="578" y="815"/>
                  <a:ext cx="137" cy="13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9" name="Arc 23"/>
                <p:cNvSpPr>
                  <a:spLocks/>
                </p:cNvSpPr>
                <p:nvPr/>
              </p:nvSpPr>
              <p:spPr bwMode="auto">
                <a:xfrm rot="5400000" flipH="1">
                  <a:off x="920" y="815"/>
                  <a:ext cx="137" cy="13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714" y="816"/>
                  <a:ext cx="213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1" name="Rectangle 25"/>
                <p:cNvSpPr>
                  <a:spLocks noChangeArrowheads="1"/>
                </p:cNvSpPr>
                <p:nvPr/>
              </p:nvSpPr>
              <p:spPr bwMode="auto">
                <a:xfrm flipH="1">
                  <a:off x="1002" y="943"/>
                  <a:ext cx="105" cy="8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2" name="Rectangle 26"/>
                <p:cNvSpPr>
                  <a:spLocks noChangeArrowheads="1"/>
                </p:cNvSpPr>
                <p:nvPr/>
              </p:nvSpPr>
              <p:spPr bwMode="auto">
                <a:xfrm flipH="1">
                  <a:off x="525" y="950"/>
                  <a:ext cx="105" cy="72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3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055" y="970"/>
                  <a:ext cx="0" cy="39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 type="triangle" w="sm" len="sm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4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577" y="949"/>
                  <a:ext cx="0" cy="39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 type="none" w="sm" len="sm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744538" y="1573213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 dirty="0"/>
              <a:t>e</a:t>
            </a:r>
            <a:r>
              <a:rPr lang="de-DE" sz="2000" b="1" baseline="30000" dirty="0"/>
              <a:t>-</a:t>
            </a:r>
            <a:r>
              <a:rPr lang="de-DE" sz="2000" b="1" dirty="0"/>
              <a:t> beam</a:t>
            </a:r>
          </a:p>
        </p:txBody>
      </p:sp>
      <p:grpSp>
        <p:nvGrpSpPr>
          <p:cNvPr id="38" name="Group 43"/>
          <p:cNvGrpSpPr>
            <a:grpSpLocks/>
          </p:cNvGrpSpPr>
          <p:nvPr/>
        </p:nvGrpSpPr>
        <p:grpSpPr bwMode="auto">
          <a:xfrm>
            <a:off x="1717675" y="1158875"/>
            <a:ext cx="5470525" cy="2070100"/>
            <a:chOff x="1082" y="730"/>
            <a:chExt cx="3446" cy="1304"/>
          </a:xfrm>
        </p:grpSpPr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2069" y="1740"/>
              <a:ext cx="2459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400" b="1">
                  <a:solidFill>
                    <a:srgbClr val="000000"/>
                  </a:solidFill>
                </a:rPr>
                <a:t>100% detection efficiency</a:t>
              </a:r>
            </a:p>
          </p:txBody>
        </p:sp>
        <p:grpSp>
          <p:nvGrpSpPr>
            <p:cNvPr id="40" name="Group 42"/>
            <p:cNvGrpSpPr>
              <a:grpSpLocks/>
            </p:cNvGrpSpPr>
            <p:nvPr/>
          </p:nvGrpSpPr>
          <p:grpSpPr bwMode="auto">
            <a:xfrm>
              <a:off x="1082" y="730"/>
              <a:ext cx="808" cy="644"/>
              <a:chOff x="1082" y="730"/>
              <a:chExt cx="808" cy="644"/>
            </a:xfrm>
          </p:grpSpPr>
          <p:sp>
            <p:nvSpPr>
              <p:cNvPr id="41" name="Rectangle 39"/>
              <p:cNvSpPr>
                <a:spLocks noChangeArrowheads="1"/>
              </p:cNvSpPr>
              <p:nvPr/>
            </p:nvSpPr>
            <p:spPr bwMode="auto">
              <a:xfrm>
                <a:off x="1793" y="730"/>
                <a:ext cx="97" cy="235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2" name="Rectangle 40"/>
              <p:cNvSpPr>
                <a:spLocks noChangeArrowheads="1"/>
              </p:cNvSpPr>
              <p:nvPr/>
            </p:nvSpPr>
            <p:spPr bwMode="auto">
              <a:xfrm rot="3990678">
                <a:off x="1500" y="1199"/>
                <a:ext cx="97" cy="235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3" name="Rectangle 41"/>
              <p:cNvSpPr>
                <a:spLocks noChangeArrowheads="1"/>
              </p:cNvSpPr>
              <p:nvPr/>
            </p:nvSpPr>
            <p:spPr bwMode="auto">
              <a:xfrm rot="17499342">
                <a:off x="1151" y="1208"/>
                <a:ext cx="97" cy="235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1919809" y="5133975"/>
            <a:ext cx="50866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400" b="1" smtClean="0">
                <a:solidFill>
                  <a:srgbClr val="000066"/>
                </a:solidFill>
              </a:rPr>
              <a:t>electron-ion recombination</a:t>
            </a:r>
            <a:endParaRPr lang="de-DE" sz="2400" b="1" dirty="0">
              <a:solidFill>
                <a:srgbClr val="000066"/>
              </a:solidFill>
            </a:endParaRPr>
          </a:p>
          <a:p>
            <a:pPr algn="ctr"/>
            <a:r>
              <a:rPr lang="de-DE" sz="2400" b="1" smtClean="0">
                <a:solidFill>
                  <a:srgbClr val="000066"/>
                </a:solidFill>
              </a:rPr>
              <a:t>electron-impact ionization of ions</a:t>
            </a:r>
            <a:endParaRPr lang="de-DE" sz="2400" b="1" dirty="0">
              <a:solidFill>
                <a:srgbClr val="000066"/>
              </a:solidFill>
            </a:endParaRPr>
          </a:p>
        </p:txBody>
      </p:sp>
      <p:grpSp>
        <p:nvGrpSpPr>
          <p:cNvPr id="45" name="Group 50"/>
          <p:cNvGrpSpPr>
            <a:grpSpLocks/>
          </p:cNvGrpSpPr>
          <p:nvPr/>
        </p:nvGrpSpPr>
        <p:grpSpPr bwMode="auto">
          <a:xfrm>
            <a:off x="465138" y="3740150"/>
            <a:ext cx="8266112" cy="1050925"/>
            <a:chOff x="293" y="2356"/>
            <a:chExt cx="5207" cy="662"/>
          </a:xfrm>
        </p:grpSpPr>
        <p:sp>
          <p:nvSpPr>
            <p:cNvPr id="46" name="Text Box 47"/>
            <p:cNvSpPr txBox="1">
              <a:spLocks noChangeArrowheads="1"/>
            </p:cNvSpPr>
            <p:nvPr/>
          </p:nvSpPr>
          <p:spPr bwMode="auto">
            <a:xfrm>
              <a:off x="293" y="2356"/>
              <a:ext cx="5207" cy="2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400" b="1">
                  <a:solidFill>
                    <a:srgbClr val="FF0000"/>
                  </a:solidFill>
                </a:rPr>
                <a:t>collision experiments with dilute ensembles of particles</a:t>
              </a:r>
            </a:p>
          </p:txBody>
        </p:sp>
        <p:sp>
          <p:nvSpPr>
            <p:cNvPr id="47" name="Text Box 49"/>
            <p:cNvSpPr txBox="1">
              <a:spLocks noChangeArrowheads="1"/>
            </p:cNvSpPr>
            <p:nvPr/>
          </p:nvSpPr>
          <p:spPr bwMode="auto">
            <a:xfrm>
              <a:off x="826" y="2730"/>
              <a:ext cx="3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400">
                  <a:solidFill>
                    <a:srgbClr val="000000"/>
                  </a:solidFill>
                </a:rPr>
                <a:t>tunable relative energy: sub </a:t>
              </a:r>
              <a:r>
                <a:rPr lang="de-DE" sz="2400" b="1">
                  <a:solidFill>
                    <a:srgbClr val="000000"/>
                  </a:solidFill>
                </a:rPr>
                <a:t>meV</a:t>
              </a:r>
              <a:r>
                <a:rPr lang="de-DE" sz="2400">
                  <a:solidFill>
                    <a:srgbClr val="000000"/>
                  </a:solidFill>
                </a:rPr>
                <a:t> to sub </a:t>
              </a:r>
              <a:r>
                <a:rPr lang="de-DE" sz="2400" b="1">
                  <a:solidFill>
                    <a:srgbClr val="000000"/>
                  </a:solidFill>
                </a:rPr>
                <a:t>MeV</a:t>
              </a: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1026320" y="6061685"/>
            <a:ext cx="721223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chemeClr val="tx1"/>
                </a:solidFill>
              </a:rPr>
              <a:t>Absolute !!! cross sections and rate coefficients</a:t>
            </a:r>
            <a:endParaRPr lang="de-DE" sz="2400" b="1">
              <a:solidFill>
                <a:schemeClr val="tx1"/>
              </a:solidFill>
            </a:endParaRPr>
          </a:p>
        </p:txBody>
      </p:sp>
      <p:sp>
        <p:nvSpPr>
          <p:cNvPr id="4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74056" y="6661052"/>
            <a:ext cx="6019800" cy="196948"/>
          </a:xfrm>
        </p:spPr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4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2395" y="6661052"/>
            <a:ext cx="541605" cy="196948"/>
          </a:xfrm>
        </p:spPr>
        <p:txBody>
          <a:bodyPr/>
          <a:lstStyle/>
          <a:p>
            <a:fld id="{74DCD258-C114-4B12-AEDE-891A193DDECA}" type="slidenum">
              <a:rPr lang="de-DE" smtClean="0"/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de-DE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Recombination of C</a:t>
            </a:r>
            <a:r>
              <a:rPr lang="de-DE" sz="3200" b="1" baseline="30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3+</a:t>
            </a:r>
            <a:r>
              <a:rPr lang="de-DE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DE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Dielectronic Recombination (DR) resonances</a:t>
            </a:r>
            <a:endParaRPr lang="de-DE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835542"/>
              </p:ext>
            </p:extLst>
          </p:nvPr>
        </p:nvGraphicFramePr>
        <p:xfrm>
          <a:off x="632298" y="1041725"/>
          <a:ext cx="8172209" cy="5738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09" name="Graph" r:id="rId4" imgW="4125600" imgH="2896560" progId="Origin50.Graph">
                  <p:embed/>
                </p:oleObj>
              </mc:Choice>
              <mc:Fallback>
                <p:oleObj name="Graph" r:id="rId4" imgW="4125600" imgH="28965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298" y="1041725"/>
                        <a:ext cx="8172209" cy="5738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94960" y="2712902"/>
            <a:ext cx="21002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60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de-DE" sz="1600" b="0" smtClean="0">
                <a:solidFill>
                  <a:schemeClr val="accent5">
                    <a:lumMod val="50000"/>
                  </a:schemeClr>
                </a:solidFill>
              </a:rPr>
              <a:t>. Schippers </a:t>
            </a:r>
            <a:r>
              <a:rPr lang="de-DE" sz="1600" b="0">
                <a:solidFill>
                  <a:schemeClr val="accent5">
                    <a:lumMod val="50000"/>
                  </a:schemeClr>
                </a:solidFill>
              </a:rPr>
              <a:t>et al.,</a:t>
            </a:r>
          </a:p>
          <a:p>
            <a:pPr algn="l"/>
            <a:r>
              <a:rPr lang="de-DE" sz="1600" b="0" smtClean="0">
                <a:solidFill>
                  <a:schemeClr val="accent5">
                    <a:lumMod val="50000"/>
                  </a:schemeClr>
                </a:solidFill>
              </a:rPr>
              <a:t>ApJ </a:t>
            </a:r>
            <a:r>
              <a:rPr lang="de-DE" sz="1600" b="1" smtClean="0">
                <a:solidFill>
                  <a:schemeClr val="accent5">
                    <a:lumMod val="50000"/>
                  </a:schemeClr>
                </a:solidFill>
              </a:rPr>
              <a:t>555</a:t>
            </a:r>
            <a:r>
              <a:rPr lang="de-DE" sz="160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1600" b="0" smtClean="0">
                <a:solidFill>
                  <a:schemeClr val="accent5">
                    <a:lumMod val="50000"/>
                  </a:schemeClr>
                </a:solidFill>
              </a:rPr>
              <a:t>(2001) 1027</a:t>
            </a:r>
            <a:endParaRPr lang="de-DE" sz="1600" b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1674056" y="6661052"/>
            <a:ext cx="6019800" cy="196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9" name="Foliennummernplatzhalter 5"/>
          <p:cNvSpPr txBox="1">
            <a:spLocks/>
          </p:cNvSpPr>
          <p:nvPr/>
        </p:nvSpPr>
        <p:spPr>
          <a:xfrm>
            <a:off x="8602395" y="6661052"/>
            <a:ext cx="541605" cy="196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4DCD258-C114-4B12-AEDE-891A193DDEC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3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What about more complex ions?</a:t>
            </a:r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159792"/>
              </p:ext>
            </p:extLst>
          </p:nvPr>
        </p:nvGraphicFramePr>
        <p:xfrm>
          <a:off x="1120404" y="1838300"/>
          <a:ext cx="6644771" cy="4698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3" name="Graph" r:id="rId4" imgW="4276800" imgH="3024720" progId="Origin50.Graph">
                  <p:embed/>
                </p:oleObj>
              </mc:Choice>
              <mc:Fallback>
                <p:oleObj name="Graph" r:id="rId4" imgW="4276800" imgH="30247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0404" y="1838300"/>
                        <a:ext cx="6644771" cy="4698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380067" y="738022"/>
            <a:ext cx="4546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>
                <a:solidFill>
                  <a:srgbClr val="FF0000"/>
                </a:solidFill>
              </a:rPr>
              <a:t>f</a:t>
            </a:r>
            <a:r>
              <a:rPr lang="de-DE" sz="2800" b="1" smtClean="0">
                <a:solidFill>
                  <a:srgbClr val="FF0000"/>
                </a:solidFill>
              </a:rPr>
              <a:t>or example: W</a:t>
            </a:r>
            <a:r>
              <a:rPr lang="de-DE" sz="2800" b="1" baseline="30000" smtClean="0">
                <a:solidFill>
                  <a:srgbClr val="FF0000"/>
                </a:solidFill>
              </a:rPr>
              <a:t>20+</a:t>
            </a:r>
            <a:r>
              <a:rPr lang="de-DE" sz="2800" b="1" smtClean="0">
                <a:solidFill>
                  <a:srgbClr val="FF0000"/>
                </a:solidFill>
              </a:rPr>
              <a:t>(4d</a:t>
            </a:r>
            <a:r>
              <a:rPr lang="de-DE" sz="2800" b="1" baseline="30000" smtClean="0">
                <a:solidFill>
                  <a:srgbClr val="FF0000"/>
                </a:solidFill>
              </a:rPr>
              <a:t>10</a:t>
            </a:r>
            <a:r>
              <a:rPr lang="de-DE" sz="2800" b="1" smtClean="0">
                <a:solidFill>
                  <a:srgbClr val="FF0000"/>
                </a:solidFill>
              </a:rPr>
              <a:t>4f</a:t>
            </a:r>
            <a:r>
              <a:rPr lang="de-DE" sz="2800" b="1" baseline="30000" smtClean="0">
                <a:solidFill>
                  <a:srgbClr val="FF0000"/>
                </a:solidFill>
              </a:rPr>
              <a:t>8</a:t>
            </a:r>
            <a:r>
              <a:rPr lang="de-DE" sz="2800" b="1" smtClean="0">
                <a:solidFill>
                  <a:srgbClr val="FF0000"/>
                </a:solidFill>
              </a:rPr>
              <a:t>)</a:t>
            </a:r>
            <a:endParaRPr lang="de-DE" sz="2800" b="1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306039" y="1926081"/>
            <a:ext cx="1856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6666"/>
                </a:solidFill>
              </a:rPr>
              <a:t>COWAN code </a:t>
            </a:r>
          </a:p>
          <a:p>
            <a:r>
              <a:rPr lang="de-DE" smtClean="0">
                <a:solidFill>
                  <a:srgbClr val="006666"/>
                </a:solidFill>
              </a:rPr>
              <a:t>results</a:t>
            </a:r>
            <a:endParaRPr lang="de-DE">
              <a:solidFill>
                <a:srgbClr val="006666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20704" y="1391932"/>
            <a:ext cx="3865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tx1"/>
                </a:solidFill>
              </a:rPr>
              <a:t>one-electron 4d or 4f excitations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74056" y="6661052"/>
            <a:ext cx="6019800" cy="196948"/>
          </a:xfrm>
        </p:spPr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2395" y="6661052"/>
            <a:ext cx="541605" cy="196948"/>
          </a:xfrm>
        </p:spPr>
        <p:txBody>
          <a:bodyPr/>
          <a:lstStyle/>
          <a:p>
            <a:fld id="{74DCD258-C114-4B12-AEDE-891A193DDEC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6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Fine structure excitations</a:t>
            </a:r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656145"/>
              </p:ext>
            </p:extLst>
          </p:nvPr>
        </p:nvGraphicFramePr>
        <p:xfrm>
          <a:off x="884408" y="1574848"/>
          <a:ext cx="7384832" cy="521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88" name="Graph" r:id="rId4" imgW="4276800" imgH="3022200" progId="Origin50.Graph">
                  <p:embed/>
                </p:oleObj>
              </mc:Choice>
              <mc:Fallback>
                <p:oleObj name="Graph" r:id="rId4" imgW="4276800" imgH="3022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4408" y="1574848"/>
                        <a:ext cx="7384832" cy="5219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299425" y="853881"/>
            <a:ext cx="4807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smtClean="0">
                <a:solidFill>
                  <a:schemeClr val="tx1"/>
                </a:solidFill>
              </a:rPr>
              <a:t>W</a:t>
            </a:r>
            <a:r>
              <a:rPr lang="de-DE" sz="3200" b="1" baseline="30000" smtClean="0">
                <a:solidFill>
                  <a:schemeClr val="tx1"/>
                </a:solidFill>
              </a:rPr>
              <a:t>20+</a:t>
            </a:r>
            <a:r>
              <a:rPr lang="de-DE" sz="3200" b="1" smtClean="0">
                <a:solidFill>
                  <a:schemeClr val="tx1"/>
                </a:solidFill>
              </a:rPr>
              <a:t>(4f</a:t>
            </a:r>
            <a:r>
              <a:rPr lang="de-DE" sz="3200" b="1" baseline="30000" smtClean="0">
                <a:solidFill>
                  <a:schemeClr val="tx1"/>
                </a:solidFill>
              </a:rPr>
              <a:t>8</a:t>
            </a:r>
            <a:r>
              <a:rPr lang="de-DE" sz="3200" b="1" smtClean="0">
                <a:solidFill>
                  <a:schemeClr val="tx1"/>
                </a:solidFill>
              </a:rPr>
              <a:t> </a:t>
            </a:r>
            <a:r>
              <a:rPr lang="de-DE" sz="3200" b="1" baseline="30000" smtClean="0">
                <a:solidFill>
                  <a:schemeClr val="tx1"/>
                </a:solidFill>
              </a:rPr>
              <a:t>7</a:t>
            </a:r>
            <a:r>
              <a:rPr lang="de-DE" sz="3200" b="1" smtClean="0">
                <a:solidFill>
                  <a:schemeClr val="tx1"/>
                </a:solidFill>
              </a:rPr>
              <a:t>F</a:t>
            </a:r>
            <a:r>
              <a:rPr lang="de-DE" sz="3200" b="1" baseline="-25000" smtClean="0">
                <a:solidFill>
                  <a:schemeClr val="tx1"/>
                </a:solidFill>
              </a:rPr>
              <a:t>6</a:t>
            </a:r>
            <a:r>
              <a:rPr lang="de-DE" sz="3200" b="1" smtClean="0">
                <a:solidFill>
                  <a:schemeClr val="tx1"/>
                </a:solidFill>
              </a:rPr>
              <a:t> </a:t>
            </a:r>
            <a:r>
              <a:rPr lang="de-DE" sz="3200" b="1" smtClean="0">
                <a:solidFill>
                  <a:schemeClr val="tx1"/>
                </a:solidFill>
                <a:latin typeface="Symbol" pitchFamily="18" charset="2"/>
              </a:rPr>
              <a:t>®</a:t>
            </a:r>
            <a:r>
              <a:rPr lang="de-DE" sz="3200" b="1" smtClean="0">
                <a:solidFill>
                  <a:schemeClr val="tx1"/>
                </a:solidFill>
              </a:rPr>
              <a:t> 4f</a:t>
            </a:r>
            <a:r>
              <a:rPr lang="de-DE" sz="3200" b="1" baseline="30000" smtClean="0">
                <a:solidFill>
                  <a:schemeClr val="tx1"/>
                </a:solidFill>
              </a:rPr>
              <a:t>8</a:t>
            </a:r>
            <a:r>
              <a:rPr lang="de-DE" sz="3200" b="1" smtClean="0">
                <a:solidFill>
                  <a:schemeClr val="tx1"/>
                </a:solidFill>
              </a:rPr>
              <a:t> </a:t>
            </a:r>
            <a:r>
              <a:rPr lang="de-DE" sz="3200" b="1" baseline="30000" smtClean="0">
                <a:solidFill>
                  <a:schemeClr val="tx1"/>
                </a:solidFill>
              </a:rPr>
              <a:t>2S+1</a:t>
            </a:r>
            <a:r>
              <a:rPr lang="de-DE" sz="3200" b="1" smtClean="0">
                <a:solidFill>
                  <a:schemeClr val="tx1"/>
                </a:solidFill>
              </a:rPr>
              <a:t>L</a:t>
            </a:r>
            <a:r>
              <a:rPr lang="de-DE" sz="3200" b="1" baseline="-25000" smtClean="0">
                <a:solidFill>
                  <a:schemeClr val="tx1"/>
                </a:solidFill>
              </a:rPr>
              <a:t>J</a:t>
            </a:r>
            <a:r>
              <a:rPr lang="de-DE" sz="3200" b="1" smtClean="0">
                <a:solidFill>
                  <a:schemeClr val="tx1"/>
                </a:solidFill>
              </a:rPr>
              <a:t>)</a:t>
            </a:r>
            <a:endParaRPr lang="de-DE" sz="3200" b="1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187269" y="1809355"/>
            <a:ext cx="1856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6666"/>
                </a:solidFill>
              </a:rPr>
              <a:t>COWAN code </a:t>
            </a:r>
          </a:p>
          <a:p>
            <a:r>
              <a:rPr lang="de-DE" smtClean="0">
                <a:solidFill>
                  <a:srgbClr val="006666"/>
                </a:solidFill>
              </a:rPr>
              <a:t>results</a:t>
            </a:r>
            <a:endParaRPr lang="de-DE">
              <a:solidFill>
                <a:srgbClr val="006666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28703" y="1896907"/>
            <a:ext cx="2223686" cy="2862322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de-DE" smtClean="0">
                <a:solidFill>
                  <a:schemeClr val="tx1"/>
                </a:solidFill>
              </a:rPr>
              <a:t>293 excited levels</a:t>
            </a:r>
          </a:p>
          <a:p>
            <a:pPr algn="l"/>
            <a:endParaRPr lang="de-DE" smtClean="0">
              <a:solidFill>
                <a:schemeClr val="tx1"/>
              </a:solidFill>
            </a:endParaRPr>
          </a:p>
          <a:p>
            <a:pPr algn="l"/>
            <a:r>
              <a:rPr lang="de-DE" smtClean="0">
                <a:solidFill>
                  <a:schemeClr val="tx1"/>
                </a:solidFill>
              </a:rPr>
              <a:t>longest-lived are</a:t>
            </a:r>
          </a:p>
          <a:p>
            <a:pPr algn="l"/>
            <a:endParaRPr lang="de-DE" smtClean="0">
              <a:solidFill>
                <a:schemeClr val="tx1"/>
              </a:solidFill>
            </a:endParaRPr>
          </a:p>
          <a:p>
            <a:pPr algn="l"/>
            <a:r>
              <a:rPr lang="de-DE" baseline="30000" smtClean="0">
                <a:solidFill>
                  <a:schemeClr val="tx1"/>
                </a:solidFill>
              </a:rPr>
              <a:t>3</a:t>
            </a:r>
            <a:r>
              <a:rPr lang="de-DE" smtClean="0">
                <a:solidFill>
                  <a:schemeClr val="tx1"/>
                </a:solidFill>
              </a:rPr>
              <a:t>O</a:t>
            </a:r>
            <a:r>
              <a:rPr lang="de-DE" baseline="-25000" smtClean="0">
                <a:solidFill>
                  <a:schemeClr val="tx1"/>
                </a:solidFill>
              </a:rPr>
              <a:t>12 </a:t>
            </a:r>
            <a:r>
              <a:rPr lang="de-DE" smtClean="0">
                <a:solidFill>
                  <a:schemeClr val="tx1"/>
                </a:solidFill>
              </a:rPr>
              <a:t>: 68 000 s</a:t>
            </a:r>
          </a:p>
          <a:p>
            <a:pPr algn="l"/>
            <a:r>
              <a:rPr lang="de-DE" baseline="30000" smtClean="0">
                <a:solidFill>
                  <a:schemeClr val="tx1"/>
                </a:solidFill>
              </a:rPr>
              <a:t>7</a:t>
            </a:r>
            <a:r>
              <a:rPr lang="de-DE" smtClean="0">
                <a:solidFill>
                  <a:schemeClr val="tx1"/>
                </a:solidFill>
              </a:rPr>
              <a:t>F</a:t>
            </a:r>
            <a:r>
              <a:rPr lang="de-DE" baseline="-25000" smtClean="0">
                <a:solidFill>
                  <a:schemeClr val="tx1"/>
                </a:solidFill>
              </a:rPr>
              <a:t>0    </a:t>
            </a:r>
            <a:r>
              <a:rPr lang="de-DE" smtClean="0">
                <a:solidFill>
                  <a:schemeClr val="tx1"/>
                </a:solidFill>
              </a:rPr>
              <a:t>:          8 </a:t>
            </a:r>
            <a:r>
              <a:rPr lang="de-DE">
                <a:solidFill>
                  <a:schemeClr val="tx1"/>
                </a:solidFill>
              </a:rPr>
              <a:t>s</a:t>
            </a:r>
          </a:p>
          <a:p>
            <a:pPr algn="l"/>
            <a:r>
              <a:rPr lang="de-DE" baseline="30000" smtClean="0">
                <a:solidFill>
                  <a:schemeClr val="tx1"/>
                </a:solidFill>
              </a:rPr>
              <a:t>5</a:t>
            </a:r>
            <a:r>
              <a:rPr lang="de-DE" smtClean="0">
                <a:solidFill>
                  <a:schemeClr val="tx1"/>
                </a:solidFill>
              </a:rPr>
              <a:t>L</a:t>
            </a:r>
            <a:r>
              <a:rPr lang="de-DE" baseline="-25000" smtClean="0">
                <a:solidFill>
                  <a:schemeClr val="tx1"/>
                </a:solidFill>
              </a:rPr>
              <a:t>8    </a:t>
            </a:r>
            <a:r>
              <a:rPr lang="de-DE" smtClean="0">
                <a:solidFill>
                  <a:schemeClr val="tx1"/>
                </a:solidFill>
              </a:rPr>
              <a:t>:       ~ 2 </a:t>
            </a:r>
            <a:r>
              <a:rPr lang="de-DE">
                <a:solidFill>
                  <a:schemeClr val="tx1"/>
                </a:solidFill>
              </a:rPr>
              <a:t>s</a:t>
            </a:r>
          </a:p>
          <a:p>
            <a:pPr algn="l"/>
            <a:endParaRPr lang="de-DE" smtClean="0">
              <a:solidFill>
                <a:schemeClr val="tx1"/>
              </a:solidFill>
            </a:endParaRPr>
          </a:p>
          <a:p>
            <a:pPr algn="l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901" y="6147097"/>
            <a:ext cx="2239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600" smtClean="0">
                <a:solidFill>
                  <a:srgbClr val="006666"/>
                </a:solidFill>
              </a:rPr>
              <a:t>S. Schippers et al.,</a:t>
            </a:r>
          </a:p>
          <a:p>
            <a:pPr algn="l"/>
            <a:r>
              <a:rPr lang="de-DE" sz="1600" smtClean="0">
                <a:solidFill>
                  <a:srgbClr val="006666"/>
                </a:solidFill>
              </a:rPr>
              <a:t>PRA </a:t>
            </a:r>
            <a:r>
              <a:rPr lang="de-DE" sz="1600" b="1" smtClean="0">
                <a:solidFill>
                  <a:srgbClr val="006666"/>
                </a:solidFill>
              </a:rPr>
              <a:t>83</a:t>
            </a:r>
            <a:r>
              <a:rPr lang="de-DE" sz="1600" smtClean="0">
                <a:solidFill>
                  <a:srgbClr val="006666"/>
                </a:solidFill>
              </a:rPr>
              <a:t> (2011) 012711</a:t>
            </a:r>
            <a:endParaRPr lang="de-DE" sz="1600">
              <a:solidFill>
                <a:srgbClr val="006666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74056" y="6661052"/>
            <a:ext cx="6019800" cy="196948"/>
          </a:xfrm>
        </p:spPr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2395" y="6661052"/>
            <a:ext cx="541605" cy="196948"/>
          </a:xfrm>
        </p:spPr>
        <p:txBody>
          <a:bodyPr/>
          <a:lstStyle/>
          <a:p>
            <a:fld id="{74DCD258-C114-4B12-AEDE-891A193DDEC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2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Density of doubly excited states</a:t>
            </a:r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404991"/>
              </p:ext>
            </p:extLst>
          </p:nvPr>
        </p:nvGraphicFramePr>
        <p:xfrm>
          <a:off x="1072736" y="1400782"/>
          <a:ext cx="7143423" cy="5048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24" name="Graph" r:id="rId4" imgW="4276800" imgH="3022200" progId="Origin50.Graph">
                  <p:embed/>
                </p:oleObj>
              </mc:Choice>
              <mc:Fallback>
                <p:oleObj name="Graph" r:id="rId4" imgW="4276800" imgH="3022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2736" y="1400782"/>
                        <a:ext cx="7143423" cy="5048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433425" y="845031"/>
            <a:ext cx="4851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smtClean="0">
                <a:solidFill>
                  <a:schemeClr val="tx1"/>
                </a:solidFill>
              </a:rPr>
              <a:t>W</a:t>
            </a:r>
            <a:r>
              <a:rPr lang="de-DE" sz="2800" b="1" baseline="30000" smtClean="0">
                <a:solidFill>
                  <a:schemeClr val="tx1"/>
                </a:solidFill>
              </a:rPr>
              <a:t>19+</a:t>
            </a:r>
            <a:r>
              <a:rPr lang="de-DE" sz="2800" b="1" smtClean="0">
                <a:solidFill>
                  <a:schemeClr val="tx1"/>
                </a:solidFill>
              </a:rPr>
              <a:t>(4f</a:t>
            </a:r>
            <a:r>
              <a:rPr lang="de-DE" sz="2800" b="1" baseline="30000" smtClean="0">
                <a:solidFill>
                  <a:schemeClr val="tx1"/>
                </a:solidFill>
              </a:rPr>
              <a:t>8</a:t>
            </a:r>
            <a:r>
              <a:rPr lang="de-DE" sz="2800" b="1" smtClean="0">
                <a:solidFill>
                  <a:schemeClr val="tx1"/>
                </a:solidFill>
              </a:rPr>
              <a:t> nl) states </a:t>
            </a:r>
            <a:r>
              <a:rPr lang="de-DE" sz="2400" smtClean="0">
                <a:solidFill>
                  <a:schemeClr val="tx1"/>
                </a:solidFill>
              </a:rPr>
              <a:t>with n </a:t>
            </a:r>
            <a:r>
              <a:rPr lang="de-DE" sz="2400" b="1" smtClean="0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de-DE" sz="2400">
                <a:latin typeface="Symbol" pitchFamily="18" charset="2"/>
              </a:rPr>
              <a:t> </a:t>
            </a:r>
            <a:r>
              <a:rPr lang="de-DE" sz="2400" smtClean="0">
                <a:solidFill>
                  <a:schemeClr val="tx1"/>
                </a:solidFill>
              </a:rPr>
              <a:t>72</a:t>
            </a:r>
            <a:endParaRPr lang="de-DE" sz="240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9901" y="6137033"/>
            <a:ext cx="2239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600" smtClean="0">
                <a:solidFill>
                  <a:srgbClr val="006666"/>
                </a:solidFill>
              </a:rPr>
              <a:t>S. Schippers et al.,</a:t>
            </a:r>
          </a:p>
          <a:p>
            <a:pPr algn="l"/>
            <a:r>
              <a:rPr lang="de-DE" sz="1600" smtClean="0">
                <a:solidFill>
                  <a:srgbClr val="006666"/>
                </a:solidFill>
              </a:rPr>
              <a:t>PRA </a:t>
            </a:r>
            <a:r>
              <a:rPr lang="de-DE" sz="1600" b="1" smtClean="0">
                <a:solidFill>
                  <a:srgbClr val="006666"/>
                </a:solidFill>
              </a:rPr>
              <a:t>83</a:t>
            </a:r>
            <a:r>
              <a:rPr lang="de-DE" sz="1600" smtClean="0">
                <a:solidFill>
                  <a:srgbClr val="006666"/>
                </a:solidFill>
              </a:rPr>
              <a:t> (2011) 012711</a:t>
            </a:r>
            <a:endParaRPr lang="de-DE" sz="1600">
              <a:solidFill>
                <a:srgbClr val="006666"/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74056" y="6661052"/>
            <a:ext cx="6019800" cy="196948"/>
          </a:xfrm>
        </p:spPr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2395" y="6661052"/>
            <a:ext cx="541605" cy="196948"/>
          </a:xfrm>
        </p:spPr>
        <p:txBody>
          <a:bodyPr/>
          <a:lstStyle/>
          <a:p>
            <a:fld id="{74DCD258-C114-4B12-AEDE-891A193DDEC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3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DR of Xe-like W</a:t>
            </a:r>
            <a:r>
              <a:rPr lang="de-DE" baseline="30000" smtClean="0"/>
              <a:t>20+</a:t>
            </a:r>
            <a:r>
              <a:rPr lang="de-DE" smtClean="0"/>
              <a:t>(4f</a:t>
            </a:r>
            <a:r>
              <a:rPr lang="de-DE" baseline="30000" smtClean="0"/>
              <a:t>8</a:t>
            </a:r>
            <a:r>
              <a:rPr lang="de-DE" smtClean="0"/>
              <a:t>)</a:t>
            </a:r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359863"/>
              </p:ext>
            </p:extLst>
          </p:nvPr>
        </p:nvGraphicFramePr>
        <p:xfrm>
          <a:off x="512380" y="1192474"/>
          <a:ext cx="7780284" cy="5498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40" name="Graph" r:id="rId4" imgW="4276800" imgH="3022200" progId="Origin50.Graph">
                  <p:embed/>
                </p:oleObj>
              </mc:Choice>
              <mc:Fallback>
                <p:oleObj name="Graph" r:id="rId4" imgW="4276800" imgH="3022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2380" y="1192474"/>
                        <a:ext cx="7780284" cy="5498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ieren 10"/>
          <p:cNvGrpSpPr/>
          <p:nvPr/>
        </p:nvGrpSpPr>
        <p:grpSpPr>
          <a:xfrm>
            <a:off x="1584433" y="3767955"/>
            <a:ext cx="1868215" cy="1631216"/>
            <a:chOff x="1584433" y="3767955"/>
            <a:chExt cx="1868215" cy="1631216"/>
          </a:xfrm>
        </p:grpSpPr>
        <p:cxnSp>
          <p:nvCxnSpPr>
            <p:cNvPr id="5" name="Gerade Verbindung mit Pfeil 4"/>
            <p:cNvCxnSpPr/>
            <p:nvPr/>
          </p:nvCxnSpPr>
          <p:spPr>
            <a:xfrm>
              <a:off x="1584433" y="3767959"/>
              <a:ext cx="1868215" cy="1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/>
            <p:cNvSpPr txBox="1"/>
            <p:nvPr/>
          </p:nvSpPr>
          <p:spPr>
            <a:xfrm>
              <a:off x="1623200" y="3767955"/>
              <a:ext cx="1396536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>
                  <a:solidFill>
                    <a:srgbClr val="C00000"/>
                  </a:solidFill>
                </a:rPr>
                <a:t>e</a:t>
              </a:r>
              <a:r>
                <a:rPr lang="de-DE" smtClean="0">
                  <a:solidFill>
                    <a:srgbClr val="C00000"/>
                  </a:solidFill>
                </a:rPr>
                <a:t>nergy </a:t>
              </a:r>
            </a:p>
            <a:p>
              <a:r>
                <a:rPr lang="de-DE" smtClean="0">
                  <a:solidFill>
                    <a:srgbClr val="C00000"/>
                  </a:solidFill>
                </a:rPr>
                <a:t>range</a:t>
              </a:r>
            </a:p>
            <a:p>
              <a:r>
                <a:rPr lang="de-DE">
                  <a:solidFill>
                    <a:srgbClr val="C00000"/>
                  </a:solidFill>
                </a:rPr>
                <a:t>o</a:t>
              </a:r>
              <a:r>
                <a:rPr lang="de-DE" smtClean="0">
                  <a:solidFill>
                    <a:srgbClr val="C00000"/>
                  </a:solidFill>
                </a:rPr>
                <a:t>f 4f</a:t>
              </a:r>
              <a:r>
                <a:rPr lang="de-DE" baseline="30000" smtClean="0">
                  <a:solidFill>
                    <a:srgbClr val="C00000"/>
                  </a:solidFill>
                </a:rPr>
                <a:t>8</a:t>
              </a:r>
              <a:r>
                <a:rPr lang="de-DE" smtClean="0">
                  <a:solidFill>
                    <a:srgbClr val="C00000"/>
                  </a:solidFill>
                </a:rPr>
                <a:t> fine-</a:t>
              </a:r>
            </a:p>
            <a:p>
              <a:r>
                <a:rPr lang="de-DE" smtClean="0">
                  <a:solidFill>
                    <a:srgbClr val="C00000"/>
                  </a:solidFill>
                </a:rPr>
                <a:t>structure</a:t>
              </a:r>
            </a:p>
            <a:p>
              <a:r>
                <a:rPr lang="de-DE" smtClean="0">
                  <a:solidFill>
                    <a:srgbClr val="C00000"/>
                  </a:solidFill>
                </a:rPr>
                <a:t>excitations</a:t>
              </a:r>
              <a:endParaRPr lang="de-DE">
                <a:solidFill>
                  <a:srgbClr val="C00000"/>
                </a:solidFill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59901" y="6115565"/>
            <a:ext cx="2239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600" smtClean="0">
                <a:solidFill>
                  <a:srgbClr val="006666"/>
                </a:solidFill>
              </a:rPr>
              <a:t>S. Schippers et al.,</a:t>
            </a:r>
          </a:p>
          <a:p>
            <a:pPr algn="l"/>
            <a:r>
              <a:rPr lang="de-DE" sz="1600" smtClean="0">
                <a:solidFill>
                  <a:srgbClr val="006666"/>
                </a:solidFill>
              </a:rPr>
              <a:t>PRA </a:t>
            </a:r>
            <a:r>
              <a:rPr lang="de-DE" sz="1600" b="1" smtClean="0">
                <a:solidFill>
                  <a:srgbClr val="006666"/>
                </a:solidFill>
              </a:rPr>
              <a:t>83</a:t>
            </a:r>
            <a:r>
              <a:rPr lang="de-DE" sz="1600" smtClean="0">
                <a:solidFill>
                  <a:srgbClr val="006666"/>
                </a:solidFill>
              </a:rPr>
              <a:t> (2011) 012711</a:t>
            </a:r>
            <a:endParaRPr lang="de-DE" sz="1600">
              <a:solidFill>
                <a:srgbClr val="006666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5219845" y="1860331"/>
            <a:ext cx="1749197" cy="1576552"/>
            <a:chOff x="5219845" y="1860331"/>
            <a:chExt cx="1749197" cy="1576552"/>
          </a:xfrm>
        </p:grpSpPr>
        <p:cxnSp>
          <p:nvCxnSpPr>
            <p:cNvPr id="13" name="Gerade Verbindung mit Pfeil 12"/>
            <p:cNvCxnSpPr/>
            <p:nvPr/>
          </p:nvCxnSpPr>
          <p:spPr>
            <a:xfrm>
              <a:off x="5265685" y="1860331"/>
              <a:ext cx="15765" cy="157655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5219845" y="2318312"/>
              <a:ext cx="17491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>
                  <a:solidFill>
                    <a:srgbClr val="C00000"/>
                  </a:solidFill>
                </a:rPr>
                <a:t>f</a:t>
              </a:r>
              <a:r>
                <a:rPr lang="de-DE" smtClean="0">
                  <a:solidFill>
                    <a:srgbClr val="C00000"/>
                  </a:solidFill>
                </a:rPr>
                <a:t>actor of 3000</a:t>
              </a:r>
            </a:p>
            <a:p>
              <a:r>
                <a:rPr lang="de-DE" smtClean="0">
                  <a:solidFill>
                    <a:srgbClr val="C00000"/>
                  </a:solidFill>
                </a:rPr>
                <a:t>difference</a:t>
              </a:r>
              <a:endParaRPr lang="de-DE">
                <a:solidFill>
                  <a:srgbClr val="C00000"/>
                </a:solidFill>
              </a:endParaRPr>
            </a:p>
          </p:txBody>
        </p:sp>
      </p:grp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74056" y="6661052"/>
            <a:ext cx="6019800" cy="196948"/>
          </a:xfrm>
        </p:spPr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2395" y="6661052"/>
            <a:ext cx="541605" cy="196948"/>
          </a:xfrm>
        </p:spPr>
        <p:txBody>
          <a:bodyPr/>
          <a:lstStyle/>
          <a:p>
            <a:fld id="{74DCD258-C114-4B12-AEDE-891A193DDEC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50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W</a:t>
            </a:r>
            <a:r>
              <a:rPr lang="de-DE" baseline="30000" smtClean="0"/>
              <a:t>20+</a:t>
            </a:r>
            <a:r>
              <a:rPr lang="de-DE" smtClean="0"/>
              <a:t> DR rate coefficient in a plasma</a:t>
            </a:r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758935"/>
              </p:ext>
            </p:extLst>
          </p:nvPr>
        </p:nvGraphicFramePr>
        <p:xfrm>
          <a:off x="1179663" y="1213928"/>
          <a:ext cx="6956093" cy="4918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10" name="Graph" r:id="rId4" imgW="4276800" imgH="3024720" progId="Origin50.Graph">
                  <p:embed/>
                </p:oleObj>
              </mc:Choice>
              <mc:Fallback>
                <p:oleObj name="Graph" r:id="rId4" imgW="4276800" imgH="30247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9663" y="1213928"/>
                        <a:ext cx="6956093" cy="4918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59901" y="6273225"/>
            <a:ext cx="2239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600" smtClean="0">
                <a:solidFill>
                  <a:srgbClr val="006666"/>
                </a:solidFill>
              </a:rPr>
              <a:t>S. Schippers et al.,</a:t>
            </a:r>
          </a:p>
          <a:p>
            <a:pPr algn="l"/>
            <a:r>
              <a:rPr lang="de-DE" sz="1600" smtClean="0">
                <a:solidFill>
                  <a:srgbClr val="006666"/>
                </a:solidFill>
              </a:rPr>
              <a:t>PRA </a:t>
            </a:r>
            <a:r>
              <a:rPr lang="de-DE" sz="1600" b="1" smtClean="0">
                <a:solidFill>
                  <a:srgbClr val="006666"/>
                </a:solidFill>
              </a:rPr>
              <a:t>83</a:t>
            </a:r>
            <a:r>
              <a:rPr lang="de-DE" sz="1600" smtClean="0">
                <a:solidFill>
                  <a:srgbClr val="006666"/>
                </a:solidFill>
              </a:rPr>
              <a:t> (2011) 012711</a:t>
            </a:r>
            <a:endParaRPr lang="de-DE" sz="1600">
              <a:solidFill>
                <a:srgbClr val="006666"/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6463862" y="3477059"/>
            <a:ext cx="1493945" cy="707886"/>
            <a:chOff x="6463862" y="4068284"/>
            <a:chExt cx="1493945" cy="707886"/>
          </a:xfrm>
        </p:grpSpPr>
        <p:cxnSp>
          <p:nvCxnSpPr>
            <p:cNvPr id="6" name="Gerade Verbindung mit Pfeil 5"/>
            <p:cNvCxnSpPr/>
            <p:nvPr/>
          </p:nvCxnSpPr>
          <p:spPr>
            <a:xfrm flipH="1">
              <a:off x="6463862" y="4106917"/>
              <a:ext cx="7883" cy="630621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6636611" y="4068284"/>
              <a:ext cx="1321196" cy="707886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de-DE">
                  <a:solidFill>
                    <a:srgbClr val="C00000"/>
                  </a:solidFill>
                </a:rPr>
                <a:t>f</a:t>
              </a:r>
              <a:r>
                <a:rPr lang="de-DE" smtClean="0">
                  <a:solidFill>
                    <a:srgbClr val="C00000"/>
                  </a:solidFill>
                </a:rPr>
                <a:t>actor of 4</a:t>
              </a:r>
            </a:p>
            <a:p>
              <a:r>
                <a:rPr lang="de-DE" smtClean="0">
                  <a:solidFill>
                    <a:srgbClr val="C00000"/>
                  </a:solidFill>
                </a:rPr>
                <a:t>difference</a:t>
              </a:r>
              <a:endParaRPr lang="de-DE"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2182694" y="1468877"/>
            <a:ext cx="1749197" cy="2947481"/>
            <a:chOff x="5249029" y="734774"/>
            <a:chExt cx="1749197" cy="2947481"/>
          </a:xfrm>
        </p:grpSpPr>
        <p:cxnSp>
          <p:nvCxnSpPr>
            <p:cNvPr id="10" name="Gerade Verbindung mit Pfeil 9"/>
            <p:cNvCxnSpPr/>
            <p:nvPr/>
          </p:nvCxnSpPr>
          <p:spPr>
            <a:xfrm>
              <a:off x="5281450" y="734774"/>
              <a:ext cx="0" cy="2947481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5249029" y="1972027"/>
              <a:ext cx="17491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>
                  <a:solidFill>
                    <a:srgbClr val="C00000"/>
                  </a:solidFill>
                </a:rPr>
                <a:t>f</a:t>
              </a:r>
              <a:r>
                <a:rPr lang="de-DE" smtClean="0">
                  <a:solidFill>
                    <a:srgbClr val="C00000"/>
                  </a:solidFill>
                </a:rPr>
                <a:t>actor of 3000</a:t>
              </a:r>
            </a:p>
            <a:p>
              <a:r>
                <a:rPr lang="de-DE" smtClean="0">
                  <a:solidFill>
                    <a:srgbClr val="C00000"/>
                  </a:solidFill>
                </a:rPr>
                <a:t>difference</a:t>
              </a:r>
              <a:endParaRPr lang="de-DE">
                <a:solidFill>
                  <a:srgbClr val="C00000"/>
                </a:solidFill>
              </a:endParaRPr>
            </a:p>
          </p:txBody>
        </p:sp>
      </p:grp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74056" y="6661052"/>
            <a:ext cx="6019800" cy="196948"/>
          </a:xfrm>
        </p:spPr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2395" y="6661052"/>
            <a:ext cx="541605" cy="196948"/>
          </a:xfrm>
        </p:spPr>
        <p:txBody>
          <a:bodyPr/>
          <a:lstStyle/>
          <a:p>
            <a:fld id="{74DCD258-C114-4B12-AEDE-891A193DDEC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21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New theoretical W</a:t>
            </a:r>
            <a:r>
              <a:rPr lang="de-DE" baseline="30000" smtClean="0"/>
              <a:t>20+</a:t>
            </a:r>
            <a:r>
              <a:rPr lang="de-DE" smtClean="0"/>
              <a:t> DR calculations</a:t>
            </a: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9901" y="6273225"/>
            <a:ext cx="7489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600" smtClean="0">
                <a:solidFill>
                  <a:srgbClr val="006666"/>
                </a:solidFill>
              </a:rPr>
              <a:t>N. R. Badnell,</a:t>
            </a:r>
            <a:r>
              <a:rPr lang="de-DE" sz="1600">
                <a:solidFill>
                  <a:srgbClr val="006666"/>
                </a:solidFill>
              </a:rPr>
              <a:t> C. P. Ballance</a:t>
            </a:r>
            <a:r>
              <a:rPr lang="de-DE" sz="1600" smtClean="0">
                <a:solidFill>
                  <a:srgbClr val="006666"/>
                </a:solidFill>
              </a:rPr>
              <a:t>, </a:t>
            </a:r>
            <a:r>
              <a:rPr lang="de-DE" sz="1600">
                <a:solidFill>
                  <a:srgbClr val="006666"/>
                </a:solidFill>
              </a:rPr>
              <a:t>D. C. </a:t>
            </a:r>
            <a:r>
              <a:rPr lang="de-DE" sz="1600" smtClean="0">
                <a:solidFill>
                  <a:srgbClr val="006666"/>
                </a:solidFill>
              </a:rPr>
              <a:t>Griffin, </a:t>
            </a:r>
            <a:r>
              <a:rPr lang="de-DE" sz="1600">
                <a:solidFill>
                  <a:srgbClr val="006666"/>
                </a:solidFill>
              </a:rPr>
              <a:t>M. </a:t>
            </a:r>
            <a:r>
              <a:rPr lang="de-DE" sz="1600" smtClean="0">
                <a:solidFill>
                  <a:srgbClr val="006666"/>
                </a:solidFill>
              </a:rPr>
              <a:t>O’Mullane, PRA  </a:t>
            </a:r>
            <a:r>
              <a:rPr lang="de-DE" sz="1600" b="1" smtClean="0">
                <a:solidFill>
                  <a:srgbClr val="006666"/>
                </a:solidFill>
              </a:rPr>
              <a:t>85</a:t>
            </a:r>
            <a:r>
              <a:rPr lang="de-DE" sz="1600" smtClean="0">
                <a:solidFill>
                  <a:srgbClr val="006666"/>
                </a:solidFill>
              </a:rPr>
              <a:t> (2012) 052716</a:t>
            </a:r>
            <a:endParaRPr lang="de-DE" sz="1600">
              <a:solidFill>
                <a:srgbClr val="006666"/>
              </a:solidFill>
            </a:endParaRPr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1762361"/>
            <a:ext cx="7812505" cy="431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uppieren 18"/>
          <p:cNvGrpSpPr/>
          <p:nvPr/>
        </p:nvGrpSpPr>
        <p:grpSpPr>
          <a:xfrm>
            <a:off x="2900856" y="1417432"/>
            <a:ext cx="3712779" cy="3235273"/>
            <a:chOff x="2900856" y="1417432"/>
            <a:chExt cx="3712779" cy="3235273"/>
          </a:xfrm>
        </p:grpSpPr>
        <p:cxnSp>
          <p:nvCxnSpPr>
            <p:cNvPr id="5" name="Gerade Verbindung mit Pfeil 4"/>
            <p:cNvCxnSpPr>
              <a:endCxn id="235522" idx="0"/>
            </p:cNvCxnSpPr>
            <p:nvPr/>
          </p:nvCxnSpPr>
          <p:spPr>
            <a:xfrm flipV="1">
              <a:off x="3019097" y="1762361"/>
              <a:ext cx="1470480" cy="166154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 flipH="1" flipV="1">
              <a:off x="4697155" y="1770244"/>
              <a:ext cx="789245" cy="288246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8"/>
            <p:cNvSpPr txBox="1"/>
            <p:nvPr/>
          </p:nvSpPr>
          <p:spPr>
            <a:xfrm>
              <a:off x="2900856" y="1417432"/>
              <a:ext cx="3712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>
                  <a:solidFill>
                    <a:srgbClr val="FF0000"/>
                  </a:solidFill>
                </a:rPr>
                <a:t>f</a:t>
              </a:r>
              <a:r>
                <a:rPr lang="de-DE" smtClean="0">
                  <a:solidFill>
                    <a:srgbClr val="FF0000"/>
                  </a:solidFill>
                </a:rPr>
                <a:t>ine structure included (IC)</a:t>
              </a:r>
              <a:endParaRPr lang="de-DE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189476" y="1474069"/>
            <a:ext cx="2829621" cy="1729522"/>
            <a:chOff x="189476" y="1671144"/>
            <a:chExt cx="2829621" cy="1729522"/>
          </a:xfrm>
        </p:grpSpPr>
        <p:sp>
          <p:nvSpPr>
            <p:cNvPr id="11" name="Textfeld 10"/>
            <p:cNvSpPr txBox="1"/>
            <p:nvPr/>
          </p:nvSpPr>
          <p:spPr>
            <a:xfrm>
              <a:off x="189476" y="1671144"/>
              <a:ext cx="28296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00FF"/>
                  </a:solidFill>
                </a:rPr>
                <a:t>4d</a:t>
              </a:r>
              <a:r>
                <a:rPr lang="de-DE" smtClean="0">
                  <a:solidFill>
                    <a:srgbClr val="0000FF"/>
                  </a:solidFill>
                  <a:latin typeface="Symbol" pitchFamily="18" charset="2"/>
                </a:rPr>
                <a:t>®</a:t>
              </a:r>
              <a:r>
                <a:rPr lang="de-DE" smtClean="0">
                  <a:solidFill>
                    <a:srgbClr val="0000FF"/>
                  </a:solidFill>
                </a:rPr>
                <a:t>4f contribution (IC)</a:t>
              </a:r>
              <a:endParaRPr lang="de-DE">
                <a:solidFill>
                  <a:srgbClr val="0000FF"/>
                </a:solidFill>
              </a:endParaRP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>
              <a:off x="1103586" y="2071254"/>
              <a:ext cx="622738" cy="1329412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>
            <a:off x="1414955" y="3633946"/>
            <a:ext cx="2020105" cy="1797589"/>
            <a:chOff x="1414955" y="3831021"/>
            <a:chExt cx="2020105" cy="1797589"/>
          </a:xfrm>
        </p:grpSpPr>
        <p:sp>
          <p:nvSpPr>
            <p:cNvPr id="15" name="Textfeld 14"/>
            <p:cNvSpPr txBox="1"/>
            <p:nvPr/>
          </p:nvSpPr>
          <p:spPr>
            <a:xfrm>
              <a:off x="1414955" y="4920724"/>
              <a:ext cx="20201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>
                  <a:solidFill>
                    <a:srgbClr val="00B050"/>
                  </a:solidFill>
                </a:rPr>
                <a:t>n</a:t>
              </a:r>
              <a:r>
                <a:rPr lang="de-DE" smtClean="0">
                  <a:solidFill>
                    <a:srgbClr val="00B050"/>
                  </a:solidFill>
                </a:rPr>
                <a:t>o fine structure</a:t>
              </a:r>
            </a:p>
            <a:p>
              <a:r>
                <a:rPr lang="de-DE" smtClean="0">
                  <a:solidFill>
                    <a:srgbClr val="00B050"/>
                  </a:solidFill>
                </a:rPr>
                <a:t>(LS-coupling)</a:t>
              </a:r>
              <a:endParaRPr lang="de-DE">
                <a:solidFill>
                  <a:srgbClr val="00B050"/>
                </a:solidFill>
              </a:endParaRPr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 flipH="1" flipV="1">
              <a:off x="1986455" y="3831021"/>
              <a:ext cx="70945" cy="115876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feld 19"/>
          <p:cNvSpPr txBox="1"/>
          <p:nvPr/>
        </p:nvSpPr>
        <p:spPr>
          <a:xfrm>
            <a:off x="1707785" y="2172859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tx1"/>
                </a:solidFill>
              </a:rPr>
              <a:t>TSR</a:t>
            </a:r>
            <a:endParaRPr lang="de-DE" b="1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722737" y="4013273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tx1"/>
                </a:solidFill>
              </a:rPr>
              <a:t>TSR</a:t>
            </a:r>
            <a:endParaRPr lang="de-DE" b="1">
              <a:solidFill>
                <a:schemeClr val="tx1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687958" y="892423"/>
            <a:ext cx="8018414" cy="2033081"/>
            <a:chOff x="687958" y="1089498"/>
            <a:chExt cx="8018414" cy="2033081"/>
          </a:xfrm>
        </p:grpSpPr>
        <p:sp>
          <p:nvSpPr>
            <p:cNvPr id="3" name="Textfeld 2"/>
            <p:cNvSpPr txBox="1"/>
            <p:nvPr/>
          </p:nvSpPr>
          <p:spPr>
            <a:xfrm>
              <a:off x="687958" y="1089498"/>
              <a:ext cx="80184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B0F0"/>
                  </a:solidFill>
                </a:rPr>
                <a:t>statistical approach (full mixing,</a:t>
              </a:r>
              <a:r>
                <a:rPr lang="de-DE" sz="1600" smtClean="0">
                  <a:solidFill>
                    <a:srgbClr val="00B0F0"/>
                  </a:solidFill>
                </a:rPr>
                <a:t> see also Dzuba et al. PRA </a:t>
              </a:r>
              <a:r>
                <a:rPr lang="de-DE" sz="1600" b="1" smtClean="0">
                  <a:solidFill>
                    <a:srgbClr val="00B0F0"/>
                  </a:solidFill>
                </a:rPr>
                <a:t>86</a:t>
              </a:r>
              <a:r>
                <a:rPr lang="de-DE" sz="1600" smtClean="0">
                  <a:solidFill>
                    <a:srgbClr val="00B0F0"/>
                  </a:solidFill>
                </a:rPr>
                <a:t> (2012) 022714</a:t>
              </a:r>
              <a:r>
                <a:rPr lang="de-DE" smtClean="0">
                  <a:solidFill>
                    <a:srgbClr val="00B0F0"/>
                  </a:solidFill>
                </a:rPr>
                <a:t> )</a:t>
              </a:r>
              <a:endParaRPr lang="de-DE">
                <a:solidFill>
                  <a:srgbClr val="00B0F0"/>
                </a:solidFill>
              </a:endParaRPr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 flipH="1">
              <a:off x="2745339" y="1489608"/>
              <a:ext cx="377240" cy="1632971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>
              <a:off x="6346112" y="1489608"/>
              <a:ext cx="302860" cy="142869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74056" y="6661052"/>
            <a:ext cx="6019800" cy="196948"/>
          </a:xfrm>
        </p:spPr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2395" y="6661052"/>
            <a:ext cx="541605" cy="196948"/>
          </a:xfrm>
        </p:spPr>
        <p:txBody>
          <a:bodyPr/>
          <a:lstStyle/>
          <a:p>
            <a:fld id="{74DCD258-C114-4B12-AEDE-891A193DDEC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01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A simpler system: DR of Au</a:t>
            </a:r>
            <a:r>
              <a:rPr lang="de-DE" baseline="30000" smtClean="0"/>
              <a:t>20+</a:t>
            </a:r>
            <a:r>
              <a:rPr lang="de-DE" smtClean="0"/>
              <a:t>(4f</a:t>
            </a:r>
            <a:r>
              <a:rPr lang="de-DE" baseline="30000" smtClean="0"/>
              <a:t>13</a:t>
            </a:r>
            <a:r>
              <a:rPr lang="de-DE" smtClean="0"/>
              <a:t>)</a:t>
            </a:r>
            <a:endParaRPr lang="de-DE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79588"/>
            <a:ext cx="4737540" cy="547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-3697" y="6313037"/>
            <a:ext cx="9147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600">
                <a:solidFill>
                  <a:srgbClr val="006666"/>
                </a:solidFill>
              </a:rPr>
              <a:t>C</a:t>
            </a:r>
            <a:r>
              <a:rPr lang="de-DE" sz="1600" smtClean="0">
                <a:solidFill>
                  <a:srgbClr val="006666"/>
                </a:solidFill>
              </a:rPr>
              <a:t>. Ballance et al., JPB </a:t>
            </a:r>
            <a:r>
              <a:rPr lang="de-DE" sz="1600" b="1" smtClean="0">
                <a:solidFill>
                  <a:srgbClr val="006666"/>
                </a:solidFill>
              </a:rPr>
              <a:t>45</a:t>
            </a:r>
            <a:r>
              <a:rPr lang="de-DE" sz="1600" smtClean="0">
                <a:solidFill>
                  <a:srgbClr val="006666"/>
                </a:solidFill>
              </a:rPr>
              <a:t> (2012) 045001; </a:t>
            </a:r>
            <a:r>
              <a:rPr lang="de-DE" sz="1600" b="1" smtClean="0">
                <a:solidFill>
                  <a:srgbClr val="006666"/>
                </a:solidFill>
              </a:rPr>
              <a:t>TSR</a:t>
            </a:r>
            <a:r>
              <a:rPr lang="de-DE" sz="1600" smtClean="0">
                <a:solidFill>
                  <a:srgbClr val="006666"/>
                </a:solidFill>
              </a:rPr>
              <a:t>: S. Schippers et al., Phys. Scr. </a:t>
            </a:r>
            <a:r>
              <a:rPr lang="de-DE" sz="1600" b="1" smtClean="0">
                <a:solidFill>
                  <a:srgbClr val="006666"/>
                </a:solidFill>
              </a:rPr>
              <a:t>T144</a:t>
            </a:r>
            <a:r>
              <a:rPr lang="de-DE" sz="1600" smtClean="0">
                <a:solidFill>
                  <a:srgbClr val="006666"/>
                </a:solidFill>
              </a:rPr>
              <a:t> (2011) 014039</a:t>
            </a:r>
            <a:endParaRPr lang="de-DE" sz="1600">
              <a:solidFill>
                <a:srgbClr val="006666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86373" y="1045421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0000FF"/>
                </a:solidFill>
              </a:rPr>
              <a:t>TSR</a:t>
            </a:r>
            <a:endParaRPr lang="de-DE" b="1">
              <a:solidFill>
                <a:srgbClr val="0000F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10936" y="3553066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0000FF"/>
                </a:solidFill>
              </a:rPr>
              <a:t>TSR</a:t>
            </a:r>
            <a:endParaRPr lang="de-DE" b="1">
              <a:solidFill>
                <a:srgbClr val="0000FF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H="1" flipV="1">
            <a:off x="4784836" y="2262353"/>
            <a:ext cx="1395247" cy="9774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4784836" y="3373821"/>
            <a:ext cx="1395247" cy="7909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279364" y="2908244"/>
            <a:ext cx="1664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mtClean="0">
                <a:solidFill>
                  <a:schemeClr val="tx1"/>
                </a:solidFill>
              </a:rPr>
              <a:t>fine structure</a:t>
            </a:r>
          </a:p>
          <a:p>
            <a:pPr algn="l"/>
            <a:r>
              <a:rPr lang="de-DE" smtClean="0">
                <a:solidFill>
                  <a:schemeClr val="tx1"/>
                </a:solidFill>
              </a:rPr>
              <a:t>included (IC)</a:t>
            </a:r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 flipH="1" flipV="1">
            <a:off x="4690241" y="2908244"/>
            <a:ext cx="1594946" cy="14364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4784836" y="4478720"/>
            <a:ext cx="1500351" cy="1090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6279364" y="4013143"/>
            <a:ext cx="2082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>
                <a:solidFill>
                  <a:srgbClr val="FF0000"/>
                </a:solidFill>
              </a:rPr>
              <a:t>n</a:t>
            </a:r>
            <a:r>
              <a:rPr lang="de-DE" smtClean="0">
                <a:solidFill>
                  <a:srgbClr val="FF0000"/>
                </a:solidFill>
              </a:rPr>
              <a:t>o fine structure</a:t>
            </a:r>
          </a:p>
          <a:p>
            <a:pPr algn="l"/>
            <a:r>
              <a:rPr lang="de-DE" smtClean="0">
                <a:solidFill>
                  <a:srgbClr val="FF0000"/>
                </a:solidFill>
              </a:rPr>
              <a:t>(LS coupling)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74056" y="6661052"/>
            <a:ext cx="6019800" cy="196948"/>
          </a:xfrm>
        </p:spPr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2395" y="6661052"/>
            <a:ext cx="541605" cy="196948"/>
          </a:xfrm>
        </p:spPr>
        <p:txBody>
          <a:bodyPr/>
          <a:lstStyle/>
          <a:p>
            <a:fld id="{74DCD258-C114-4B12-AEDE-891A193DDEC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4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Recombination of W</a:t>
            </a:r>
            <a:r>
              <a:rPr lang="de-DE" baseline="30000" smtClean="0"/>
              <a:t>q+</a:t>
            </a:r>
            <a:r>
              <a:rPr lang="de-DE" smtClean="0"/>
              <a:t> (q=18-21)</a:t>
            </a:r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318578"/>
              </p:ext>
            </p:extLst>
          </p:nvPr>
        </p:nvGraphicFramePr>
        <p:xfrm>
          <a:off x="360472" y="3778584"/>
          <a:ext cx="4276725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72" name="Graph" r:id="rId4" imgW="4276800" imgH="3022200" progId="Origin50.Graph">
                  <p:embed/>
                </p:oleObj>
              </mc:Choice>
              <mc:Fallback>
                <p:oleObj name="Graph" r:id="rId4" imgW="4276800" imgH="3022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472" y="3778584"/>
                        <a:ext cx="4276725" cy="302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74056" y="6661052"/>
            <a:ext cx="6019800" cy="196948"/>
          </a:xfrm>
        </p:spPr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2395" y="6661052"/>
            <a:ext cx="541605" cy="196948"/>
          </a:xfrm>
        </p:spPr>
        <p:txBody>
          <a:bodyPr/>
          <a:lstStyle/>
          <a:p>
            <a:fld id="{74DCD258-C114-4B12-AEDE-891A193DDECA}" type="slidenum">
              <a:rPr lang="de-DE" smtClean="0"/>
              <a:t>19</a:t>
            </a:fld>
            <a:endParaRPr lang="de-D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31731"/>
              </p:ext>
            </p:extLst>
          </p:nvPr>
        </p:nvGraphicFramePr>
        <p:xfrm>
          <a:off x="4867275" y="796808"/>
          <a:ext cx="4276725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73" name="Graph" r:id="rId6" imgW="4276800" imgH="3022200" progId="Origin50.Graph">
                  <p:embed/>
                </p:oleObj>
              </mc:Choice>
              <mc:Fallback>
                <p:oleObj name="Graph" r:id="rId6" imgW="4276800" imgH="3022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7275" y="796808"/>
                        <a:ext cx="4276725" cy="302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303794"/>
              </p:ext>
            </p:extLst>
          </p:nvPr>
        </p:nvGraphicFramePr>
        <p:xfrm>
          <a:off x="360472" y="796808"/>
          <a:ext cx="4276725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74" name="Graph" r:id="rId8" imgW="4276800" imgH="3022200" progId="Origin50.Graph">
                  <p:embed/>
                </p:oleObj>
              </mc:Choice>
              <mc:Fallback>
                <p:oleObj name="Graph" r:id="rId8" imgW="4276800" imgH="3022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0472" y="796808"/>
                        <a:ext cx="4276725" cy="302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378989"/>
              </p:ext>
            </p:extLst>
          </p:nvPr>
        </p:nvGraphicFramePr>
        <p:xfrm>
          <a:off x="4867275" y="3778584"/>
          <a:ext cx="4276725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75" name="Graph" r:id="rId10" imgW="4276800" imgH="3022200" progId="Origin50.Graph">
                  <p:embed/>
                </p:oleObj>
              </mc:Choice>
              <mc:Fallback>
                <p:oleObj name="Graph" r:id="rId10" imgW="4276800" imgH="3022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67275" y="3778584"/>
                        <a:ext cx="4276725" cy="302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8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Outline</a:t>
            </a:r>
            <a:endParaRPr lang="de-DE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263900" y="3230563"/>
            <a:ext cx="261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DR of Fe XVIII Fe17+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91630" y="978540"/>
            <a:ext cx="784221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400" b="1" smtClean="0">
                <a:solidFill>
                  <a:srgbClr val="000066"/>
                </a:solidFill>
              </a:rPr>
              <a:t> Motivation</a:t>
            </a:r>
          </a:p>
          <a:p>
            <a:pPr lvl="1"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b="1" smtClean="0">
                <a:solidFill>
                  <a:srgbClr val="000066"/>
                </a:solidFill>
              </a:rPr>
              <a:t> Atomic data requirements</a:t>
            </a:r>
          </a:p>
          <a:p>
            <a:pPr lvl="1"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b="1">
                <a:solidFill>
                  <a:srgbClr val="000066"/>
                </a:solidFill>
              </a:rPr>
              <a:t> </a:t>
            </a:r>
            <a:r>
              <a:rPr lang="de-DE" b="1" smtClean="0">
                <a:solidFill>
                  <a:srgbClr val="000066"/>
                </a:solidFill>
              </a:rPr>
              <a:t>Dielectronic recombination data for tungsten ions</a:t>
            </a:r>
          </a:p>
          <a:p>
            <a:pPr lvl="1"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b="1">
                <a:solidFill>
                  <a:srgbClr val="000066"/>
                </a:solidFill>
              </a:rPr>
              <a:t> </a:t>
            </a:r>
            <a:r>
              <a:rPr lang="de-DE" b="1" smtClean="0">
                <a:solidFill>
                  <a:srgbClr val="000066"/>
                </a:solidFill>
              </a:rPr>
              <a:t>Charge balance of tungsten in a hot plasma</a:t>
            </a:r>
          </a:p>
          <a:p>
            <a:pPr lvl="1" algn="l">
              <a:lnSpc>
                <a:spcPct val="150000"/>
              </a:lnSpc>
            </a:pPr>
            <a:endParaRPr lang="de-DE" sz="2400" b="1">
              <a:solidFill>
                <a:srgbClr val="000066"/>
              </a:solidFill>
            </a:endParaRP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400" b="1" smtClean="0">
                <a:solidFill>
                  <a:srgbClr val="000066"/>
                </a:solidFill>
              </a:rPr>
              <a:t>Dielectronic recombination measurements @ TSR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de-DE" sz="2400" b="1">
              <a:solidFill>
                <a:srgbClr val="000066"/>
              </a:solidFill>
            </a:endParaRP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400" b="1" smtClean="0">
                <a:solidFill>
                  <a:srgbClr val="000066"/>
                </a:solidFill>
              </a:rPr>
              <a:t>Results for W</a:t>
            </a:r>
            <a:r>
              <a:rPr lang="de-DE" sz="2400" b="1" baseline="30000" smtClean="0">
                <a:solidFill>
                  <a:srgbClr val="000066"/>
                </a:solidFill>
              </a:rPr>
              <a:t>q+</a:t>
            </a:r>
            <a:r>
              <a:rPr lang="de-DE" sz="2400" b="1" smtClean="0">
                <a:solidFill>
                  <a:srgbClr val="000066"/>
                </a:solidFill>
              </a:rPr>
              <a:t> ions (q=18-21)</a:t>
            </a:r>
          </a:p>
          <a:p>
            <a:pPr marL="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b="1" smtClean="0">
                <a:solidFill>
                  <a:srgbClr val="000066"/>
                </a:solidFill>
              </a:rPr>
              <a:t> Atomic structure of open 4f-shell systems</a:t>
            </a:r>
          </a:p>
          <a:p>
            <a:pPr marL="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b="1" smtClean="0">
                <a:solidFill>
                  <a:srgbClr val="000066"/>
                </a:solidFill>
              </a:rPr>
              <a:t> Comparision with available theoretical results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de-DE">
              <a:solidFill>
                <a:srgbClr val="000066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74056" y="6661052"/>
            <a:ext cx="6019800" cy="196948"/>
          </a:xfrm>
        </p:spPr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2395" y="6661052"/>
            <a:ext cx="541605" cy="196948"/>
          </a:xfrm>
        </p:spPr>
        <p:txBody>
          <a:bodyPr/>
          <a:lstStyle/>
          <a:p>
            <a:fld id="{74DCD258-C114-4B12-AEDE-891A193DDECA}" type="slidenum">
              <a:rPr lang="de-DE" smtClean="0"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W</a:t>
            </a:r>
            <a:r>
              <a:rPr lang="de-DE" baseline="30000"/>
              <a:t>q+</a:t>
            </a:r>
            <a:r>
              <a:rPr lang="de-DE"/>
              <a:t> (q=18-21</a:t>
            </a:r>
            <a:r>
              <a:rPr lang="de-DE" smtClean="0"/>
              <a:t>) recombination in a plasma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CD258-C114-4B12-AEDE-891A193DDECA}" type="slidenum">
              <a:rPr lang="de-DE" smtClean="0"/>
              <a:t>20</a:t>
            </a:fld>
            <a:endParaRPr lang="de-D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607979"/>
              </p:ext>
            </p:extLst>
          </p:nvPr>
        </p:nvGraphicFramePr>
        <p:xfrm>
          <a:off x="817123" y="1171880"/>
          <a:ext cx="7807317" cy="55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499" name="Graph" r:id="rId4" imgW="4276800" imgH="3024720" progId="Origin50.Graph">
                  <p:embed/>
                </p:oleObj>
              </mc:Choice>
              <mc:Fallback>
                <p:oleObj name="Graph" r:id="rId4" imgW="4276800" imgH="30247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7123" y="1171880"/>
                        <a:ext cx="7807317" cy="55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/>
        </p:nvSpPr>
        <p:spPr>
          <a:xfrm>
            <a:off x="0" y="6011056"/>
            <a:ext cx="1577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sz="1600">
                <a:solidFill>
                  <a:srgbClr val="006666"/>
                </a:solidFill>
              </a:rPr>
              <a:t>K. Spruck et al</a:t>
            </a:r>
            <a:r>
              <a:rPr lang="de-DE" sz="1600" smtClean="0">
                <a:solidFill>
                  <a:srgbClr val="006666"/>
                </a:solidFill>
              </a:rPr>
              <a:t>.</a:t>
            </a:r>
          </a:p>
          <a:p>
            <a:pPr algn="l"/>
            <a:r>
              <a:rPr lang="de-DE" sz="1600" smtClean="0">
                <a:solidFill>
                  <a:srgbClr val="006666"/>
                </a:solidFill>
              </a:rPr>
              <a:t>(</a:t>
            </a:r>
            <a:r>
              <a:rPr lang="de-DE" sz="1600">
                <a:solidFill>
                  <a:srgbClr val="006666"/>
                </a:solidFill>
              </a:rPr>
              <a:t>in preparation)</a:t>
            </a:r>
          </a:p>
        </p:txBody>
      </p:sp>
    </p:spTree>
    <p:extLst>
      <p:ext uri="{BB962C8B-B14F-4D97-AF65-F5344CB8AC3E}">
        <p14:creationId xmlns:p14="http://schemas.microsoft.com/office/powerpoint/2010/main" val="3091117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Conclusions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19050" y="992225"/>
            <a:ext cx="916834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de-DE" smtClean="0">
                <a:solidFill>
                  <a:srgbClr val="002060"/>
                </a:solidFill>
              </a:rPr>
              <a:t> Tungsten is used as a plasma facing wall-material in </a:t>
            </a:r>
            <a:r>
              <a:rPr lang="de-DE" smtClean="0">
                <a:solidFill>
                  <a:srgbClr val="FF0000"/>
                </a:solidFill>
              </a:rPr>
              <a:t>tokamak reactors.</a:t>
            </a:r>
            <a:r>
              <a:rPr lang="de-DE" smtClean="0">
                <a:solidFill>
                  <a:srgbClr val="002060"/>
                </a:solidFill>
              </a:rPr>
              <a:t>  </a:t>
            </a:r>
          </a:p>
          <a:p>
            <a:pPr algn="l"/>
            <a:endParaRPr lang="de-DE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de-DE" smtClean="0">
                <a:solidFill>
                  <a:srgbClr val="FF0000"/>
                </a:solidFill>
              </a:rPr>
              <a:t> Quantitative plasma spectroscopy </a:t>
            </a:r>
            <a:r>
              <a:rPr lang="de-DE" smtClean="0">
                <a:solidFill>
                  <a:srgbClr val="002060"/>
                </a:solidFill>
              </a:rPr>
              <a:t>needs accurate plasma models.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de-DE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de-DE" smtClean="0">
                <a:solidFill>
                  <a:srgbClr val="002060"/>
                </a:solidFill>
              </a:rPr>
              <a:t> This requires accurate </a:t>
            </a:r>
            <a:r>
              <a:rPr lang="de-DE" smtClean="0">
                <a:solidFill>
                  <a:srgbClr val="FF0000"/>
                </a:solidFill>
              </a:rPr>
              <a:t>atomic data</a:t>
            </a:r>
            <a:r>
              <a:rPr lang="de-DE" smtClean="0">
                <a:solidFill>
                  <a:srgbClr val="002060"/>
                </a:solidFill>
              </a:rPr>
              <a:t> for tungsten ions.</a:t>
            </a:r>
          </a:p>
          <a:p>
            <a:pPr algn="l">
              <a:buFont typeface="Arial" pitchFamily="34" charset="0"/>
              <a:buChar char="•"/>
            </a:pPr>
            <a:endParaRPr lang="de-DE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de-DE" smtClean="0">
                <a:solidFill>
                  <a:srgbClr val="002060"/>
                </a:solidFill>
              </a:rPr>
              <a:t> We measured dielectronic recombination of tungsten ions with </a:t>
            </a:r>
            <a:r>
              <a:rPr lang="de-DE" smtClean="0">
                <a:solidFill>
                  <a:srgbClr val="FF0000"/>
                </a:solidFill>
              </a:rPr>
              <a:t>open 4f shell.</a:t>
            </a:r>
          </a:p>
          <a:p>
            <a:pPr algn="l">
              <a:buFont typeface="Arial" pitchFamily="34" charset="0"/>
              <a:buChar char="•"/>
            </a:pPr>
            <a:endParaRPr lang="de-DE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de-DE" smtClean="0">
                <a:solidFill>
                  <a:srgbClr val="002060"/>
                </a:solidFill>
              </a:rPr>
              <a:t> DR rate coefficients are found to be significantly larger than those from </a:t>
            </a:r>
            <a:r>
              <a:rPr lang="de-DE" smtClean="0">
                <a:solidFill>
                  <a:srgbClr val="FF0000"/>
                </a:solidFill>
              </a:rPr>
              <a:t>ADAS.</a:t>
            </a:r>
          </a:p>
          <a:p>
            <a:pPr algn="l">
              <a:buFont typeface="Arial" pitchFamily="34" charset="0"/>
              <a:buChar char="•"/>
            </a:pPr>
            <a:endParaRPr lang="de-DE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de-DE" smtClean="0">
                <a:solidFill>
                  <a:srgbClr val="002060"/>
                </a:solidFill>
              </a:rPr>
              <a:t> Strong </a:t>
            </a:r>
            <a:r>
              <a:rPr lang="de-DE" smtClean="0">
                <a:solidFill>
                  <a:srgbClr val="FF0000"/>
                </a:solidFill>
              </a:rPr>
              <a:t>many-body effects </a:t>
            </a:r>
            <a:r>
              <a:rPr lang="de-DE" smtClean="0">
                <a:solidFill>
                  <a:srgbClr val="002060"/>
                </a:solidFill>
              </a:rPr>
              <a:t>make theoretical calculations difficult.</a:t>
            </a:r>
          </a:p>
          <a:p>
            <a:pPr algn="l">
              <a:buFont typeface="Arial" pitchFamily="34" charset="0"/>
              <a:buChar char="•"/>
            </a:pPr>
            <a:endParaRPr lang="de-DE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de-DE" smtClean="0">
                <a:solidFill>
                  <a:srgbClr val="002060"/>
                </a:solidFill>
              </a:rPr>
              <a:t> Even new </a:t>
            </a:r>
            <a:r>
              <a:rPr lang="de-DE" smtClean="0">
                <a:solidFill>
                  <a:srgbClr val="FF0000"/>
                </a:solidFill>
              </a:rPr>
              <a:t>large-scale calculations </a:t>
            </a:r>
            <a:r>
              <a:rPr lang="de-DE" smtClean="0">
                <a:solidFill>
                  <a:srgbClr val="002060"/>
                </a:solidFill>
              </a:rPr>
              <a:t>do not agree with experiment.</a:t>
            </a:r>
          </a:p>
          <a:p>
            <a:pPr algn="l">
              <a:buFont typeface="Arial" pitchFamily="34" charset="0"/>
              <a:buChar char="•"/>
            </a:pPr>
            <a:endParaRPr lang="de-DE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de-DE" smtClean="0">
                <a:solidFill>
                  <a:srgbClr val="002060"/>
                </a:solidFill>
              </a:rPr>
              <a:t> Novel theoretical approaches are being developed (</a:t>
            </a:r>
            <a:r>
              <a:rPr lang="de-DE" smtClean="0">
                <a:solidFill>
                  <a:srgbClr val="FF0000"/>
                </a:solidFill>
              </a:rPr>
              <a:t>statistical theory</a:t>
            </a:r>
            <a:r>
              <a:rPr lang="de-DE" smtClean="0">
                <a:solidFill>
                  <a:srgbClr val="002060"/>
                </a:solidFill>
              </a:rPr>
              <a:t>).</a:t>
            </a:r>
            <a:endParaRPr lang="de-DE">
              <a:solidFill>
                <a:srgbClr val="002060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74056" y="6661052"/>
            <a:ext cx="6019800" cy="196948"/>
          </a:xfrm>
        </p:spPr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2395" y="6661052"/>
            <a:ext cx="541605" cy="196948"/>
          </a:xfrm>
        </p:spPr>
        <p:txBody>
          <a:bodyPr/>
          <a:lstStyle/>
          <a:p>
            <a:fld id="{74DCD258-C114-4B12-AEDE-891A193DDEC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22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4855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de-DE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Collaborators &amp; Funding</a:t>
            </a:r>
            <a:endParaRPr lang="de-DE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24620" y="1225712"/>
            <a:ext cx="8358507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rgbClr val="FF0000"/>
                </a:solidFill>
              </a:rPr>
              <a:t>K. Spruck, D. Bernhardt, A. Müller</a:t>
            </a:r>
          </a:p>
          <a:p>
            <a:r>
              <a:rPr lang="de-DE" sz="1800" i="1" smtClean="0">
                <a:solidFill>
                  <a:schemeClr val="tx1"/>
                </a:solidFill>
              </a:rPr>
              <a:t>IAMP, Justus-Liebig-Universität Giessen</a:t>
            </a:r>
          </a:p>
          <a:p>
            <a:endParaRPr lang="de-DE" sz="1800" i="1" smtClean="0">
              <a:solidFill>
                <a:schemeClr val="tx1"/>
              </a:solidFill>
            </a:endParaRPr>
          </a:p>
          <a:p>
            <a:endParaRPr lang="de-DE" sz="1800" i="1" smtClean="0">
              <a:solidFill>
                <a:schemeClr val="tx1"/>
              </a:solidFill>
            </a:endParaRPr>
          </a:p>
          <a:p>
            <a:r>
              <a:rPr lang="de-DE" sz="2400" b="1" smtClean="0">
                <a:solidFill>
                  <a:srgbClr val="FF0000"/>
                </a:solidFill>
              </a:rPr>
              <a:t>M. Lestinsky</a:t>
            </a:r>
          </a:p>
          <a:p>
            <a:r>
              <a:rPr lang="de-DE" sz="1800" i="1" smtClean="0">
                <a:solidFill>
                  <a:schemeClr val="tx1"/>
                </a:solidFill>
              </a:rPr>
              <a:t>GSI Helmholtzzentrum für Schwerionenforschung</a:t>
            </a:r>
          </a:p>
          <a:p>
            <a:endParaRPr lang="de-DE" sz="1800" i="1" smtClean="0">
              <a:solidFill>
                <a:schemeClr val="tx1"/>
              </a:solidFill>
            </a:endParaRPr>
          </a:p>
          <a:p>
            <a:endParaRPr lang="de-DE" sz="1800" i="1" smtClean="0">
              <a:solidFill>
                <a:schemeClr val="tx1"/>
              </a:solidFill>
            </a:endParaRPr>
          </a:p>
          <a:p>
            <a:r>
              <a:rPr lang="de-DE" sz="2400" b="1" smtClean="0">
                <a:solidFill>
                  <a:srgbClr val="FF0000"/>
                </a:solidFill>
              </a:rPr>
              <a:t>M. Hahn, O. Novotný, D. W. Savin</a:t>
            </a:r>
          </a:p>
          <a:p>
            <a:r>
              <a:rPr lang="de-DE" sz="1800" i="1" smtClean="0">
                <a:solidFill>
                  <a:schemeClr val="tx1"/>
                </a:solidFill>
              </a:rPr>
              <a:t>Columbia Astrophysics Laboratory, Columbia University, New York</a:t>
            </a:r>
          </a:p>
          <a:p>
            <a:endParaRPr lang="de-DE" sz="1800" i="1" smtClean="0">
              <a:solidFill>
                <a:schemeClr val="tx1"/>
              </a:solidFill>
            </a:endParaRPr>
          </a:p>
          <a:p>
            <a:endParaRPr lang="de-DE" sz="1800" i="1" smtClean="0">
              <a:solidFill>
                <a:schemeClr val="tx1"/>
              </a:solidFill>
            </a:endParaRPr>
          </a:p>
          <a:p>
            <a:r>
              <a:rPr lang="de-DE" sz="2400" b="1" smtClean="0">
                <a:solidFill>
                  <a:srgbClr val="FF0000"/>
                </a:solidFill>
              </a:rPr>
              <a:t>A. Becker, M. Grieser, C. Krantz, R. Repnow, and A. Wolf</a:t>
            </a:r>
          </a:p>
          <a:p>
            <a:r>
              <a:rPr lang="de-DE" sz="1800" i="1" smtClean="0">
                <a:solidFill>
                  <a:schemeClr val="tx1"/>
                </a:solidFill>
              </a:rPr>
              <a:t>MPI für Kernphysik, Heidelberg, Germany</a:t>
            </a:r>
            <a:endParaRPr lang="de-DE" sz="1800" i="1"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73" y="2465928"/>
            <a:ext cx="1066800" cy="37490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57" y="1237874"/>
            <a:ext cx="1322832" cy="113385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060" y="3020650"/>
            <a:ext cx="1176826" cy="970881"/>
          </a:xfrm>
          <a:prstGeom prst="rect">
            <a:avLst/>
          </a:prstGeom>
        </p:spPr>
      </p:pic>
      <p:sp>
        <p:nvSpPr>
          <p:cNvPr id="10" name="Fußzeilenplatzhalter 4"/>
          <p:cNvSpPr txBox="1">
            <a:spLocks/>
          </p:cNvSpPr>
          <p:nvPr/>
        </p:nvSpPr>
        <p:spPr>
          <a:xfrm>
            <a:off x="1674056" y="6661052"/>
            <a:ext cx="6019800" cy="196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11" name="Foliennummernplatzhalter 5"/>
          <p:cNvSpPr txBox="1">
            <a:spLocks/>
          </p:cNvSpPr>
          <p:nvPr/>
        </p:nvSpPr>
        <p:spPr>
          <a:xfrm>
            <a:off x="8602395" y="6661052"/>
            <a:ext cx="541605" cy="196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4DCD258-C114-4B12-AEDE-891A193DDECA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7192803" y="657206"/>
            <a:ext cx="1945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smtClean="0">
                <a:solidFill>
                  <a:srgbClr val="0000FF"/>
                </a:solidFill>
                <a:latin typeface="Arial Black" pitchFamily="34" charset="0"/>
              </a:rPr>
              <a:t>ADAS-EU</a:t>
            </a:r>
            <a:endParaRPr lang="de-DE" sz="2800" b="1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smtClean="0"/>
              <a:t>Ionization balance in a plasma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1190540" y="899125"/>
            <a:ext cx="6870700" cy="3470850"/>
            <a:chOff x="930275" y="730031"/>
            <a:chExt cx="6870700" cy="3470850"/>
          </a:xfrm>
        </p:grpSpPr>
        <p:grpSp>
          <p:nvGrpSpPr>
            <p:cNvPr id="11267" name="Gruppieren 6"/>
            <p:cNvGrpSpPr>
              <a:grpSpLocks/>
            </p:cNvGrpSpPr>
            <p:nvPr/>
          </p:nvGrpSpPr>
          <p:grpSpPr bwMode="auto">
            <a:xfrm>
              <a:off x="930275" y="1488856"/>
              <a:ext cx="2387600" cy="1990725"/>
              <a:chOff x="2457856" y="1760707"/>
              <a:chExt cx="2386575" cy="1990925"/>
            </a:xfrm>
          </p:grpSpPr>
          <p:sp>
            <p:nvSpPr>
              <p:cNvPr id="11282" name="Nach unten gekrümmter Pfeil 2"/>
              <p:cNvSpPr>
                <a:spLocks noChangeArrowheads="1"/>
              </p:cNvSpPr>
              <p:nvPr/>
            </p:nvSpPr>
            <p:spPr bwMode="auto">
              <a:xfrm>
                <a:off x="2548647" y="1760707"/>
                <a:ext cx="1712068" cy="642026"/>
              </a:xfrm>
              <a:prstGeom prst="curvedDownArrow">
                <a:avLst>
                  <a:gd name="adj1" fmla="val 25012"/>
                  <a:gd name="adj2" fmla="val 50000"/>
                  <a:gd name="adj3" fmla="val 25000"/>
                </a:avLst>
              </a:prstGeom>
              <a:solidFill>
                <a:srgbClr val="00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e-DE"/>
              </a:p>
            </p:txBody>
          </p:sp>
          <p:sp>
            <p:nvSpPr>
              <p:cNvPr id="11283" name="Nach unten gekrümmter Pfeil 3"/>
              <p:cNvSpPr>
                <a:spLocks noChangeArrowheads="1"/>
              </p:cNvSpPr>
              <p:nvPr/>
            </p:nvSpPr>
            <p:spPr bwMode="auto">
              <a:xfrm rot="10800000">
                <a:off x="2457856" y="3109606"/>
                <a:ext cx="1712068" cy="642026"/>
              </a:xfrm>
              <a:prstGeom prst="curvedDownArrow">
                <a:avLst>
                  <a:gd name="adj1" fmla="val 25012"/>
                  <a:gd name="adj2" fmla="val 50000"/>
                  <a:gd name="adj3" fmla="val 25000"/>
                </a:avLst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e-DE"/>
              </a:p>
            </p:txBody>
          </p:sp>
          <p:sp>
            <p:nvSpPr>
              <p:cNvPr id="11284" name="Rechteck 5"/>
              <p:cNvSpPr>
                <a:spLocks noChangeArrowheads="1"/>
              </p:cNvSpPr>
              <p:nvPr/>
            </p:nvSpPr>
            <p:spPr bwMode="auto">
              <a:xfrm>
                <a:off x="3453375" y="2412459"/>
                <a:ext cx="1391056" cy="661481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de-DE" sz="3200" b="1">
                    <a:solidFill>
                      <a:schemeClr val="tx1"/>
                    </a:solidFill>
                  </a:rPr>
                  <a:t>A</a:t>
                </a:r>
                <a:r>
                  <a:rPr lang="de-DE" sz="3200" b="1" baseline="30000">
                    <a:solidFill>
                      <a:schemeClr val="tx1"/>
                    </a:solidFill>
                  </a:rPr>
                  <a:t>(q-1)+</a:t>
                </a:r>
              </a:p>
            </p:txBody>
          </p:sp>
        </p:grpSp>
        <p:grpSp>
          <p:nvGrpSpPr>
            <p:cNvPr id="11268" name="Gruppieren 7"/>
            <p:cNvGrpSpPr>
              <a:grpSpLocks/>
            </p:cNvGrpSpPr>
            <p:nvPr/>
          </p:nvGrpSpPr>
          <p:grpSpPr bwMode="auto">
            <a:xfrm>
              <a:off x="2630488" y="1465044"/>
              <a:ext cx="2298700" cy="1990725"/>
              <a:chOff x="2457856" y="1760707"/>
              <a:chExt cx="2298969" cy="1990925"/>
            </a:xfrm>
          </p:grpSpPr>
          <p:sp>
            <p:nvSpPr>
              <p:cNvPr id="11279" name="Nach unten gekrümmter Pfeil 8"/>
              <p:cNvSpPr>
                <a:spLocks noChangeArrowheads="1"/>
              </p:cNvSpPr>
              <p:nvPr/>
            </p:nvSpPr>
            <p:spPr bwMode="auto">
              <a:xfrm>
                <a:off x="2548647" y="1760707"/>
                <a:ext cx="1712068" cy="642026"/>
              </a:xfrm>
              <a:prstGeom prst="curvedDownArrow">
                <a:avLst>
                  <a:gd name="adj1" fmla="val 25012"/>
                  <a:gd name="adj2" fmla="val 50000"/>
                  <a:gd name="adj3" fmla="val 25000"/>
                </a:avLst>
              </a:prstGeom>
              <a:solidFill>
                <a:srgbClr val="00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e-DE"/>
              </a:p>
            </p:txBody>
          </p:sp>
          <p:sp>
            <p:nvSpPr>
              <p:cNvPr id="11280" name="Nach unten gekrümmter Pfeil 9"/>
              <p:cNvSpPr>
                <a:spLocks noChangeArrowheads="1"/>
              </p:cNvSpPr>
              <p:nvPr/>
            </p:nvSpPr>
            <p:spPr bwMode="auto">
              <a:xfrm rot="10800000">
                <a:off x="2457856" y="3109606"/>
                <a:ext cx="1712068" cy="642026"/>
              </a:xfrm>
              <a:prstGeom prst="curvedDownArrow">
                <a:avLst>
                  <a:gd name="adj1" fmla="val 25012"/>
                  <a:gd name="adj2" fmla="val 50000"/>
                  <a:gd name="adj3" fmla="val 25000"/>
                </a:avLst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e-DE"/>
              </a:p>
            </p:txBody>
          </p:sp>
          <p:sp>
            <p:nvSpPr>
              <p:cNvPr id="11281" name="Rechteck 10"/>
              <p:cNvSpPr>
                <a:spLocks noChangeArrowheads="1"/>
              </p:cNvSpPr>
              <p:nvPr/>
            </p:nvSpPr>
            <p:spPr bwMode="auto">
              <a:xfrm>
                <a:off x="3647871" y="2412459"/>
                <a:ext cx="1108954" cy="661481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de-DE" sz="3200" b="1">
                    <a:solidFill>
                      <a:schemeClr val="tx1"/>
                    </a:solidFill>
                  </a:rPr>
                  <a:t>A</a:t>
                </a:r>
                <a:r>
                  <a:rPr lang="de-DE" sz="3200" b="1" baseline="30000">
                    <a:solidFill>
                      <a:schemeClr val="tx1"/>
                    </a:solidFill>
                  </a:rPr>
                  <a:t>q+</a:t>
                </a:r>
              </a:p>
            </p:txBody>
          </p:sp>
        </p:grpSp>
        <p:grpSp>
          <p:nvGrpSpPr>
            <p:cNvPr id="11269" name="Gruppieren 11"/>
            <p:cNvGrpSpPr>
              <a:grpSpLocks/>
            </p:cNvGrpSpPr>
            <p:nvPr/>
          </p:nvGrpSpPr>
          <p:grpSpPr bwMode="auto">
            <a:xfrm>
              <a:off x="4319588" y="1452344"/>
              <a:ext cx="2460625" cy="1990725"/>
              <a:chOff x="2457856" y="1760707"/>
              <a:chExt cx="2461043" cy="1990925"/>
            </a:xfrm>
          </p:grpSpPr>
          <p:sp>
            <p:nvSpPr>
              <p:cNvPr id="11276" name="Nach unten gekrümmter Pfeil 12"/>
              <p:cNvSpPr>
                <a:spLocks noChangeArrowheads="1"/>
              </p:cNvSpPr>
              <p:nvPr/>
            </p:nvSpPr>
            <p:spPr bwMode="auto">
              <a:xfrm>
                <a:off x="2548647" y="1760707"/>
                <a:ext cx="1712068" cy="642026"/>
              </a:xfrm>
              <a:prstGeom prst="curvedDownArrow">
                <a:avLst>
                  <a:gd name="adj1" fmla="val 25012"/>
                  <a:gd name="adj2" fmla="val 50000"/>
                  <a:gd name="adj3" fmla="val 25000"/>
                </a:avLst>
              </a:prstGeom>
              <a:solidFill>
                <a:srgbClr val="00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e-DE"/>
              </a:p>
            </p:txBody>
          </p:sp>
          <p:sp>
            <p:nvSpPr>
              <p:cNvPr id="11277" name="Nach unten gekrümmter Pfeil 13"/>
              <p:cNvSpPr>
                <a:spLocks noChangeArrowheads="1"/>
              </p:cNvSpPr>
              <p:nvPr/>
            </p:nvSpPr>
            <p:spPr bwMode="auto">
              <a:xfrm rot="10800000">
                <a:off x="2457856" y="3109606"/>
                <a:ext cx="1712068" cy="642026"/>
              </a:xfrm>
              <a:prstGeom prst="curvedDownArrow">
                <a:avLst>
                  <a:gd name="adj1" fmla="val 25012"/>
                  <a:gd name="adj2" fmla="val 50000"/>
                  <a:gd name="adj3" fmla="val 25000"/>
                </a:avLst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e-DE"/>
              </a:p>
            </p:txBody>
          </p:sp>
          <p:sp>
            <p:nvSpPr>
              <p:cNvPr id="11278" name="Rechteck 14"/>
              <p:cNvSpPr>
                <a:spLocks noChangeArrowheads="1"/>
              </p:cNvSpPr>
              <p:nvPr/>
            </p:nvSpPr>
            <p:spPr bwMode="auto">
              <a:xfrm>
                <a:off x="3527843" y="2412459"/>
                <a:ext cx="1391056" cy="661481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de-DE" sz="3200" b="1">
                    <a:solidFill>
                      <a:schemeClr val="tx1"/>
                    </a:solidFill>
                  </a:rPr>
                  <a:t>A</a:t>
                </a:r>
                <a:r>
                  <a:rPr lang="de-DE" sz="3200" b="1" baseline="30000">
                    <a:solidFill>
                      <a:schemeClr val="tx1"/>
                    </a:solidFill>
                  </a:rPr>
                  <a:t>(q+1)+</a:t>
                </a:r>
              </a:p>
            </p:txBody>
          </p:sp>
        </p:grpSp>
        <p:grpSp>
          <p:nvGrpSpPr>
            <p:cNvPr id="11270" name="Gruppieren 15"/>
            <p:cNvGrpSpPr>
              <a:grpSpLocks/>
            </p:cNvGrpSpPr>
            <p:nvPr/>
          </p:nvGrpSpPr>
          <p:grpSpPr bwMode="auto">
            <a:xfrm>
              <a:off x="5999163" y="1430119"/>
              <a:ext cx="1801812" cy="1990725"/>
              <a:chOff x="2457856" y="1760707"/>
              <a:chExt cx="1802859" cy="1990925"/>
            </a:xfrm>
          </p:grpSpPr>
          <p:sp>
            <p:nvSpPr>
              <p:cNvPr id="11274" name="Nach unten gekrümmter Pfeil 16"/>
              <p:cNvSpPr>
                <a:spLocks noChangeArrowheads="1"/>
              </p:cNvSpPr>
              <p:nvPr/>
            </p:nvSpPr>
            <p:spPr bwMode="auto">
              <a:xfrm>
                <a:off x="2548647" y="1760707"/>
                <a:ext cx="1712068" cy="642026"/>
              </a:xfrm>
              <a:prstGeom prst="curvedDownArrow">
                <a:avLst>
                  <a:gd name="adj1" fmla="val 25012"/>
                  <a:gd name="adj2" fmla="val 50000"/>
                  <a:gd name="adj3" fmla="val 25000"/>
                </a:avLst>
              </a:prstGeom>
              <a:solidFill>
                <a:srgbClr val="0000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e-DE"/>
              </a:p>
            </p:txBody>
          </p:sp>
          <p:sp>
            <p:nvSpPr>
              <p:cNvPr id="11275" name="Nach unten gekrümmter Pfeil 17"/>
              <p:cNvSpPr>
                <a:spLocks noChangeArrowheads="1"/>
              </p:cNvSpPr>
              <p:nvPr/>
            </p:nvSpPr>
            <p:spPr bwMode="auto">
              <a:xfrm rot="10800000">
                <a:off x="2457856" y="3109606"/>
                <a:ext cx="1712068" cy="642026"/>
              </a:xfrm>
              <a:prstGeom prst="curvedDownArrow">
                <a:avLst>
                  <a:gd name="adj1" fmla="val 25012"/>
                  <a:gd name="adj2" fmla="val 50000"/>
                  <a:gd name="adj3" fmla="val 25000"/>
                </a:avLst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1271" name="Textfeld 19"/>
            <p:cNvSpPr txBox="1">
              <a:spLocks noChangeArrowheads="1"/>
            </p:cNvSpPr>
            <p:nvPr/>
          </p:nvSpPr>
          <p:spPr bwMode="auto">
            <a:xfrm>
              <a:off x="3303505" y="730031"/>
              <a:ext cx="211788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3200" b="1">
                  <a:solidFill>
                    <a:srgbClr val="0000FF"/>
                  </a:solidFill>
                </a:rPr>
                <a:t>i</a:t>
              </a:r>
              <a:r>
                <a:rPr lang="de-DE" sz="3200" b="1" smtClean="0">
                  <a:solidFill>
                    <a:srgbClr val="0000FF"/>
                  </a:solidFill>
                </a:rPr>
                <a:t>onisation</a:t>
              </a:r>
              <a:endParaRPr lang="de-DE" sz="3200" b="1">
                <a:solidFill>
                  <a:srgbClr val="0000FF"/>
                </a:solidFill>
              </a:endParaRPr>
            </a:p>
          </p:txBody>
        </p:sp>
        <p:sp>
          <p:nvSpPr>
            <p:cNvPr id="11272" name="Textfeld 20"/>
            <p:cNvSpPr txBox="1">
              <a:spLocks noChangeArrowheads="1"/>
            </p:cNvSpPr>
            <p:nvPr/>
          </p:nvSpPr>
          <p:spPr bwMode="auto">
            <a:xfrm>
              <a:off x="2933285" y="3616106"/>
              <a:ext cx="300755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3200" b="1" smtClean="0">
                  <a:solidFill>
                    <a:srgbClr val="FF0000"/>
                  </a:solidFill>
                </a:rPr>
                <a:t>recombination</a:t>
              </a:r>
              <a:endParaRPr lang="de-DE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2012066" y="4698676"/>
            <a:ext cx="5135573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400" b="1" smtClean="0">
                <a:solidFill>
                  <a:schemeClr val="tx1"/>
                </a:solidFill>
              </a:rPr>
              <a:t>We need to know rate coeffcients </a:t>
            </a:r>
          </a:p>
          <a:p>
            <a:r>
              <a:rPr lang="de-DE" sz="2400" b="1" smtClean="0">
                <a:solidFill>
                  <a:schemeClr val="tx1"/>
                </a:solidFill>
              </a:rPr>
              <a:t>for </a:t>
            </a:r>
          </a:p>
          <a:p>
            <a:r>
              <a:rPr lang="de-DE" sz="2400" b="1" smtClean="0">
                <a:solidFill>
                  <a:schemeClr val="tx1"/>
                </a:solidFill>
              </a:rPr>
              <a:t>electron-impact ionization </a:t>
            </a:r>
          </a:p>
          <a:p>
            <a:r>
              <a:rPr lang="de-DE" sz="2400" b="1" smtClean="0">
                <a:solidFill>
                  <a:schemeClr val="tx1"/>
                </a:solidFill>
              </a:rPr>
              <a:t>and </a:t>
            </a:r>
          </a:p>
          <a:p>
            <a:r>
              <a:rPr lang="de-DE" sz="2400" b="1">
                <a:solidFill>
                  <a:schemeClr val="tx1"/>
                </a:solidFill>
              </a:rPr>
              <a:t>e</a:t>
            </a:r>
            <a:r>
              <a:rPr lang="de-DE" sz="2400" b="1" smtClean="0">
                <a:solidFill>
                  <a:schemeClr val="tx1"/>
                </a:solidFill>
              </a:rPr>
              <a:t>lectron-ion recombination.</a:t>
            </a:r>
            <a:endParaRPr lang="de-DE" sz="2400" b="1">
              <a:solidFill>
                <a:schemeClr val="tx1"/>
              </a:solidFill>
            </a:endParaRP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74056" y="6661052"/>
            <a:ext cx="6019800" cy="196948"/>
          </a:xfrm>
        </p:spPr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2395" y="6661052"/>
            <a:ext cx="541605" cy="196948"/>
          </a:xfrm>
        </p:spPr>
        <p:txBody>
          <a:bodyPr/>
          <a:lstStyle/>
          <a:p>
            <a:fld id="{74DCD258-C114-4B12-AEDE-891A193DDEC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6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Tungsten DR rate coefficients</a:t>
            </a:r>
            <a:endParaRPr lang="de-DE"/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8" y="1031052"/>
            <a:ext cx="6737788" cy="486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3553" y="6442502"/>
            <a:ext cx="5912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600" smtClean="0">
                <a:solidFill>
                  <a:srgbClr val="006666"/>
                </a:solidFill>
              </a:rPr>
              <a:t>A. Whiteford, PhD Thesis, University of Strathclyde, UK (2004)</a:t>
            </a:r>
            <a:endParaRPr lang="de-DE" sz="1600">
              <a:solidFill>
                <a:srgbClr val="006666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30820" y="66293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Arial Black" pitchFamily="34" charset="0"/>
              </a:rPr>
              <a:t>ADAS</a:t>
            </a:r>
            <a:r>
              <a:rPr lang="en-US">
                <a:solidFill>
                  <a:srgbClr val="0000FF"/>
                </a:solidFill>
              </a:rPr>
              <a:t/>
            </a:r>
            <a:br>
              <a:rPr lang="en-US">
                <a:solidFill>
                  <a:srgbClr val="0000FF"/>
                </a:solidFill>
              </a:rPr>
            </a:br>
            <a:r>
              <a:rPr lang="en-US">
                <a:solidFill>
                  <a:srgbClr val="0000FF"/>
                </a:solidFill>
              </a:rPr>
              <a:t>Atomic Data and Analysis Structure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639817" y="6442502"/>
            <a:ext cx="2181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>
                <a:solidFill>
                  <a:srgbClr val="0000FF"/>
                </a:solidFill>
              </a:rPr>
              <a:t>http://</a:t>
            </a:r>
            <a:r>
              <a:rPr lang="de-DE" sz="1600" smtClean="0">
                <a:solidFill>
                  <a:srgbClr val="0000FF"/>
                </a:solidFill>
              </a:rPr>
              <a:t>www.adas.ac.uk</a:t>
            </a:r>
            <a:endParaRPr lang="de-DE" sz="1600">
              <a:solidFill>
                <a:srgbClr val="0000FF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129651" y="5866447"/>
            <a:ext cx="2580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chemeClr val="tx1"/>
                </a:solidFill>
              </a:rPr>
              <a:t>Temperature (eV)</a:t>
            </a:r>
            <a:endParaRPr lang="de-DE" sz="240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-1578778" y="3227569"/>
            <a:ext cx="4181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chemeClr val="tx1"/>
                </a:solidFill>
              </a:rPr>
              <a:t>DR rate coefficient  (cm</a:t>
            </a:r>
            <a:r>
              <a:rPr lang="de-DE" sz="2400" baseline="30000" smtClean="0">
                <a:solidFill>
                  <a:schemeClr val="tx1"/>
                </a:solidFill>
              </a:rPr>
              <a:t>3</a:t>
            </a:r>
            <a:r>
              <a:rPr lang="de-DE" sz="2400" smtClean="0">
                <a:solidFill>
                  <a:schemeClr val="tx1"/>
                </a:solidFill>
              </a:rPr>
              <a:t> s</a:t>
            </a:r>
            <a:r>
              <a:rPr lang="de-DE" sz="2400" baseline="30000" smtClean="0">
                <a:solidFill>
                  <a:schemeClr val="tx1"/>
                </a:solidFill>
              </a:rPr>
              <a:t>-1</a:t>
            </a:r>
            <a:r>
              <a:rPr lang="de-DE" sz="2400" smtClean="0">
                <a:solidFill>
                  <a:schemeClr val="tx1"/>
                </a:solidFill>
              </a:rPr>
              <a:t>)</a:t>
            </a:r>
            <a:endParaRPr lang="de-DE" sz="240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41991" y="1789386"/>
            <a:ext cx="3345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s</a:t>
            </a:r>
            <a:r>
              <a:rPr lang="de-DE" sz="2400" smtClean="0">
                <a:solidFill>
                  <a:srgbClr val="FF0000"/>
                </a:solidFill>
              </a:rPr>
              <a:t>emi-empirical</a:t>
            </a:r>
            <a:r>
              <a:rPr lang="de-DE" smtClean="0">
                <a:solidFill>
                  <a:srgbClr val="FF0000"/>
                </a:solidFill>
              </a:rPr>
              <a:t> </a:t>
            </a:r>
          </a:p>
          <a:p>
            <a:r>
              <a:rPr lang="de-DE" smtClean="0">
                <a:solidFill>
                  <a:srgbClr val="FF0000"/>
                </a:solidFill>
              </a:rPr>
              <a:t>(based on Burgess formula)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74056" y="6661052"/>
            <a:ext cx="6019800" cy="196948"/>
          </a:xfrm>
        </p:spPr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2395" y="6661052"/>
            <a:ext cx="541605" cy="196948"/>
          </a:xfrm>
        </p:spPr>
        <p:txBody>
          <a:bodyPr/>
          <a:lstStyle/>
          <a:p>
            <a:fld id="{74DCD258-C114-4B12-AEDE-891A193DDEC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8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Tungsten DR fudge factors</a:t>
            </a:r>
            <a:endParaRPr lang="de-DE"/>
          </a:p>
        </p:txBody>
      </p:sp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748" y="1633451"/>
            <a:ext cx="7149952" cy="412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9901" y="6273225"/>
            <a:ext cx="6150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600">
                <a:solidFill>
                  <a:srgbClr val="006666"/>
                </a:solidFill>
              </a:rPr>
              <a:t>T</a:t>
            </a:r>
            <a:r>
              <a:rPr lang="de-DE" sz="1600" smtClean="0">
                <a:solidFill>
                  <a:srgbClr val="006666"/>
                </a:solidFill>
              </a:rPr>
              <a:t>. Pütterich et al., Plasma Phys. Control Fusion </a:t>
            </a:r>
            <a:r>
              <a:rPr lang="de-DE" sz="1600" b="1" smtClean="0">
                <a:solidFill>
                  <a:srgbClr val="006666"/>
                </a:solidFill>
              </a:rPr>
              <a:t>50</a:t>
            </a:r>
            <a:r>
              <a:rPr lang="de-DE" sz="1600" smtClean="0">
                <a:solidFill>
                  <a:srgbClr val="006666"/>
                </a:solidFill>
              </a:rPr>
              <a:t> (2008) 085016</a:t>
            </a:r>
            <a:endParaRPr lang="de-DE" sz="1600">
              <a:solidFill>
                <a:srgbClr val="006666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46070" y="993227"/>
            <a:ext cx="7052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t</a:t>
            </a:r>
            <a:r>
              <a:rPr lang="de-DE" smtClean="0">
                <a:solidFill>
                  <a:srgbClr val="FF0000"/>
                </a:solidFill>
              </a:rPr>
              <a:t>o bring model calculations into agreement with observations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74056" y="6661052"/>
            <a:ext cx="6019800" cy="196948"/>
          </a:xfrm>
        </p:spPr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2395" y="6661052"/>
            <a:ext cx="541605" cy="196948"/>
          </a:xfrm>
        </p:spPr>
        <p:txBody>
          <a:bodyPr/>
          <a:lstStyle/>
          <a:p>
            <a:fld id="{74DCD258-C114-4B12-AEDE-891A193DDEC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6" y="1000042"/>
            <a:ext cx="7995987" cy="542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769"/>
          </a:xfrm>
        </p:spPr>
        <p:txBody>
          <a:bodyPr>
            <a:normAutofit fontScale="90000"/>
          </a:bodyPr>
          <a:lstStyle/>
          <a:p>
            <a:r>
              <a:rPr lang="de-DE" smtClean="0"/>
              <a:t>Tungsten ionization balance </a:t>
            </a:r>
            <a:br>
              <a:rPr lang="de-DE" smtClean="0"/>
            </a:br>
            <a:r>
              <a:rPr lang="de-DE" smtClean="0"/>
              <a:t>and cooling factor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9901" y="6273225"/>
            <a:ext cx="4884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600">
                <a:solidFill>
                  <a:srgbClr val="006666"/>
                </a:solidFill>
              </a:rPr>
              <a:t>T</a:t>
            </a:r>
            <a:r>
              <a:rPr lang="de-DE" sz="1600" smtClean="0">
                <a:solidFill>
                  <a:srgbClr val="006666"/>
                </a:solidFill>
              </a:rPr>
              <a:t>. Pütterich et al., Nuclear Fusion </a:t>
            </a:r>
            <a:r>
              <a:rPr lang="de-DE" sz="1600" b="1" smtClean="0">
                <a:solidFill>
                  <a:srgbClr val="006666"/>
                </a:solidFill>
              </a:rPr>
              <a:t>50</a:t>
            </a:r>
            <a:r>
              <a:rPr lang="de-DE" sz="1600" smtClean="0">
                <a:solidFill>
                  <a:srgbClr val="006666"/>
                </a:solidFill>
              </a:rPr>
              <a:t> (2010) 025012</a:t>
            </a:r>
            <a:endParaRPr lang="de-DE" sz="1600">
              <a:solidFill>
                <a:srgbClr val="006666"/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74056" y="6661052"/>
            <a:ext cx="6019800" cy="196948"/>
          </a:xfrm>
        </p:spPr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2395" y="6661052"/>
            <a:ext cx="541605" cy="196948"/>
          </a:xfrm>
        </p:spPr>
        <p:txBody>
          <a:bodyPr/>
          <a:lstStyle/>
          <a:p>
            <a:fld id="{74DCD258-C114-4B12-AEDE-891A193DDEC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1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121"/>
            <a:ext cx="9148578" cy="6271203"/>
          </a:xfrm>
          <a:prstGeom prst="rect">
            <a:avLst/>
          </a:prstGeom>
        </p:spPr>
      </p:pic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6887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mtClean="0"/>
              <a:t>The heavy-ion storage ring TSR at the Heidelberg Max-Planck-Institute </a:t>
            </a:r>
            <a:br>
              <a:rPr lang="de-DE" smtClean="0"/>
            </a:br>
            <a:r>
              <a:rPr lang="de-DE" smtClean="0"/>
              <a:t>for Nuclear Physics </a:t>
            </a:r>
            <a:endParaRPr lang="de-DE" sz="2400" smtClean="0"/>
          </a:p>
        </p:txBody>
      </p:sp>
    </p:spTree>
    <p:extLst>
      <p:ext uri="{BB962C8B-B14F-4D97-AF65-F5344CB8AC3E}">
        <p14:creationId xmlns:p14="http://schemas.microsoft.com/office/powerpoint/2010/main" val="11065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Heavy-</a:t>
            </a:r>
            <a:r>
              <a:rPr lang="de-DE" dirty="0" err="1" smtClean="0"/>
              <a:t>ion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rings</a:t>
            </a:r>
            <a:endParaRPr lang="de-DE" dirty="0"/>
          </a:p>
        </p:txBody>
      </p:sp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3525636" y="915448"/>
            <a:ext cx="5482177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tx1"/>
                </a:solidFill>
              </a:rPr>
              <a:t> Storage </a:t>
            </a:r>
            <a:r>
              <a:rPr lang="de-DE" sz="2400" b="1" dirty="0" err="1">
                <a:solidFill>
                  <a:schemeClr val="tx1"/>
                </a:solidFill>
              </a:rPr>
              <a:t>of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b="1" dirty="0" err="1">
                <a:solidFill>
                  <a:schemeClr val="tx1"/>
                </a:solidFill>
              </a:rPr>
              <a:t>charged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b="1" dirty="0" err="1">
                <a:solidFill>
                  <a:schemeClr val="tx1"/>
                </a:solidFill>
              </a:rPr>
              <a:t>particles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b="1" dirty="0" smtClean="0">
                <a:solidFill>
                  <a:schemeClr val="tx1"/>
                </a:solidFill>
              </a:rPr>
              <a:t>in 	</a:t>
            </a:r>
            <a:r>
              <a:rPr lang="de-DE" sz="2400" b="1" dirty="0" smtClean="0">
                <a:solidFill>
                  <a:srgbClr val="FF0000"/>
                </a:solidFill>
              </a:rPr>
              <a:t>well </a:t>
            </a:r>
            <a:r>
              <a:rPr lang="de-DE" sz="2400" b="1" dirty="0" err="1">
                <a:solidFill>
                  <a:srgbClr val="FF0000"/>
                </a:solidFill>
              </a:rPr>
              <a:t>defined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states</a:t>
            </a:r>
            <a:endParaRPr lang="de-DE" sz="2400" b="1" dirty="0">
              <a:solidFill>
                <a:srgbClr val="FF0000"/>
              </a:solidFill>
            </a:endParaRPr>
          </a:p>
          <a:p>
            <a:pPr algn="l"/>
            <a:endParaRPr lang="de-DE" sz="1000" b="1" dirty="0">
              <a:solidFill>
                <a:schemeClr val="tx1"/>
              </a:solidFill>
            </a:endParaRPr>
          </a:p>
          <a:p>
            <a:pPr lvl="1" algn="l">
              <a:buFont typeface="Symbol" pitchFamily="18" charset="2"/>
              <a:buChar char="-"/>
            </a:pP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mass</a:t>
            </a:r>
            <a:endParaRPr lang="de-DE" sz="2400" dirty="0">
              <a:solidFill>
                <a:schemeClr val="tx1"/>
              </a:solidFill>
            </a:endParaRPr>
          </a:p>
          <a:p>
            <a:pPr lvl="1" algn="l">
              <a:buFont typeface="Symbol" pitchFamily="18" charset="2"/>
              <a:buChar char="-"/>
            </a:pP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charge</a:t>
            </a:r>
            <a:endParaRPr lang="de-DE" sz="2400" dirty="0">
              <a:solidFill>
                <a:schemeClr val="tx1"/>
              </a:solidFill>
            </a:endParaRPr>
          </a:p>
          <a:p>
            <a:pPr lvl="1" algn="l">
              <a:buFont typeface="Symbol" pitchFamily="18" charset="2"/>
              <a:buChar char="-"/>
            </a:pP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velocity</a:t>
            </a:r>
            <a:endParaRPr lang="de-DE" sz="2400" dirty="0" smtClean="0">
              <a:solidFill>
                <a:schemeClr val="tx1"/>
              </a:solidFill>
            </a:endParaRPr>
          </a:p>
          <a:p>
            <a:pPr algn="l"/>
            <a:endParaRPr lang="de-DE" sz="24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de-DE" sz="2400" b="1" smtClean="0">
                <a:solidFill>
                  <a:schemeClr val="tx1"/>
                </a:solidFill>
              </a:rPr>
              <a:t> Electron </a:t>
            </a:r>
            <a:r>
              <a:rPr lang="de-DE" sz="2400" b="1" dirty="0" err="1" smtClean="0">
                <a:solidFill>
                  <a:srgbClr val="FF0000"/>
                </a:solidFill>
              </a:rPr>
              <a:t>cooling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reduces</a:t>
            </a:r>
            <a:endParaRPr lang="de-DE" sz="2400" dirty="0" smtClean="0">
              <a:solidFill>
                <a:schemeClr val="tx1"/>
              </a:solidFill>
            </a:endParaRPr>
          </a:p>
          <a:p>
            <a:pPr algn="l"/>
            <a:endParaRPr lang="de-DE" sz="1000" b="1" dirty="0" smtClean="0">
              <a:solidFill>
                <a:schemeClr val="tx1"/>
              </a:solidFill>
            </a:endParaRPr>
          </a:p>
          <a:p>
            <a:pPr lvl="1" algn="l">
              <a:buFont typeface="Symbol" pitchFamily="18" charset="2"/>
              <a:buChar char="-"/>
            </a:pPr>
            <a:r>
              <a:rPr lang="de-DE" sz="2400" smtClean="0">
                <a:solidFill>
                  <a:schemeClr val="tx1"/>
                </a:solidFill>
              </a:rPr>
              <a:t> diameter of the ion beam</a:t>
            </a:r>
          </a:p>
          <a:p>
            <a:pPr lvl="1" algn="l">
              <a:buFont typeface="Symbol" pitchFamily="18" charset="2"/>
              <a:buChar char="-"/>
            </a:pPr>
            <a:r>
              <a:rPr lang="de-DE" sz="2400" smtClean="0">
                <a:solidFill>
                  <a:schemeClr val="tx1"/>
                </a:solidFill>
              </a:rPr>
              <a:t> velocity spread of the ion beam</a:t>
            </a:r>
            <a:endParaRPr lang="de-DE" sz="2400" dirty="0" smtClean="0">
              <a:solidFill>
                <a:schemeClr val="tx1"/>
              </a:solidFill>
            </a:endParaRPr>
          </a:p>
          <a:p>
            <a:pPr lvl="1" algn="l">
              <a:buFont typeface="Symbol" pitchFamily="18" charset="2"/>
              <a:buChar char="-"/>
            </a:pP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err="1" smtClean="0">
                <a:solidFill>
                  <a:schemeClr val="tx1"/>
                </a:solidFill>
              </a:rPr>
              <a:t>internal</a:t>
            </a:r>
            <a:r>
              <a:rPr lang="de-DE" sz="2400" smtClean="0">
                <a:solidFill>
                  <a:schemeClr val="tx1"/>
                </a:solidFill>
              </a:rPr>
              <a:t> energy (molecules)</a:t>
            </a:r>
            <a:endParaRPr lang="de-DE" sz="2400" b="1" dirty="0" smtClean="0">
              <a:solidFill>
                <a:schemeClr val="tx1"/>
              </a:solidFill>
            </a:endParaRPr>
          </a:p>
          <a:p>
            <a:pPr algn="l">
              <a:buFontTx/>
              <a:buChar char="•"/>
            </a:pPr>
            <a:endParaRPr lang="de-DE" sz="2400" dirty="0">
              <a:solidFill>
                <a:schemeClr val="tx1"/>
              </a:solidFill>
            </a:endParaRPr>
          </a:p>
        </p:txBody>
      </p: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193675" y="1131888"/>
            <a:ext cx="2116138" cy="2035175"/>
            <a:chOff x="122" y="713"/>
            <a:chExt cx="1333" cy="1282"/>
          </a:xfrm>
        </p:grpSpPr>
        <p:sp>
          <p:nvSpPr>
            <p:cNvPr id="7" name="Line 45"/>
            <p:cNvSpPr>
              <a:spLocks noChangeShapeType="1"/>
            </p:cNvSpPr>
            <p:nvPr/>
          </p:nvSpPr>
          <p:spPr bwMode="auto">
            <a:xfrm flipV="1">
              <a:off x="435" y="1913"/>
              <a:ext cx="776" cy="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8" name="Line 44"/>
            <p:cNvSpPr>
              <a:spLocks noChangeShapeType="1"/>
            </p:cNvSpPr>
            <p:nvPr/>
          </p:nvSpPr>
          <p:spPr bwMode="auto">
            <a:xfrm>
              <a:off x="476" y="825"/>
              <a:ext cx="7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auto">
            <a:xfrm flipH="1">
              <a:off x="283" y="982"/>
              <a:ext cx="3" cy="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auto">
            <a:xfrm>
              <a:off x="1374" y="1015"/>
              <a:ext cx="0" cy="7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>
              <a:off x="904" y="713"/>
              <a:ext cx="73" cy="7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3" y="24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23" y="24"/>
                </a:cxn>
                <a:cxn ang="0">
                  <a:pos x="0" y="34"/>
                </a:cxn>
              </a:cxnLst>
              <a:rect l="0" t="0" r="r" b="b"/>
              <a:pathLst>
                <a:path w="33" h="34">
                  <a:moveTo>
                    <a:pt x="0" y="34"/>
                  </a:moveTo>
                  <a:cubicBezTo>
                    <a:pt x="9" y="34"/>
                    <a:pt x="17" y="30"/>
                    <a:pt x="23" y="24"/>
                  </a:cubicBezTo>
                  <a:cubicBezTo>
                    <a:pt x="29" y="18"/>
                    <a:pt x="33" y="9"/>
                    <a:pt x="33" y="0"/>
                  </a:cubicBezTo>
                  <a:lnTo>
                    <a:pt x="33" y="0"/>
                  </a:lnTo>
                  <a:cubicBezTo>
                    <a:pt x="33" y="9"/>
                    <a:pt x="29" y="18"/>
                    <a:pt x="23" y="24"/>
                  </a:cubicBezTo>
                  <a:cubicBezTo>
                    <a:pt x="17" y="30"/>
                    <a:pt x="9" y="34"/>
                    <a:pt x="0" y="34"/>
                  </a:cubicBezTo>
                  <a:close/>
                </a:path>
              </a:pathLst>
            </a:custGeom>
            <a:solidFill>
              <a:srgbClr val="0089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" name="Group 53"/>
            <p:cNvGrpSpPr>
              <a:grpSpLocks/>
            </p:cNvGrpSpPr>
            <p:nvPr/>
          </p:nvGrpSpPr>
          <p:grpSpPr bwMode="auto">
            <a:xfrm>
              <a:off x="122" y="1291"/>
              <a:ext cx="162" cy="321"/>
              <a:chOff x="229" y="1809"/>
              <a:chExt cx="314" cy="617"/>
            </a:xfrm>
          </p:grpSpPr>
          <p:sp>
            <p:nvSpPr>
              <p:cNvPr id="17" name="Freeform 50"/>
              <p:cNvSpPr>
                <a:spLocks/>
              </p:cNvSpPr>
              <p:nvPr/>
            </p:nvSpPr>
            <p:spPr bwMode="auto">
              <a:xfrm>
                <a:off x="363" y="1809"/>
                <a:ext cx="180" cy="477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159" y="204"/>
                  </a:cxn>
                  <a:cxn ang="0">
                    <a:pos x="84" y="369"/>
                  </a:cxn>
                  <a:cxn ang="0">
                    <a:pos x="0" y="477"/>
                  </a:cxn>
                </a:cxnLst>
                <a:rect l="0" t="0" r="r" b="b"/>
                <a:pathLst>
                  <a:path w="180" h="477">
                    <a:moveTo>
                      <a:pt x="180" y="0"/>
                    </a:moveTo>
                    <a:cubicBezTo>
                      <a:pt x="177" y="34"/>
                      <a:pt x="175" y="143"/>
                      <a:pt x="159" y="204"/>
                    </a:cubicBezTo>
                    <a:cubicBezTo>
                      <a:pt x="143" y="265"/>
                      <a:pt x="111" y="323"/>
                      <a:pt x="84" y="369"/>
                    </a:cubicBezTo>
                    <a:cubicBezTo>
                      <a:pt x="57" y="415"/>
                      <a:pt x="17" y="455"/>
                      <a:pt x="0" y="477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8" name="Line 52"/>
              <p:cNvSpPr>
                <a:spLocks noChangeShapeType="1"/>
              </p:cNvSpPr>
              <p:nvPr/>
            </p:nvSpPr>
            <p:spPr bwMode="auto">
              <a:xfrm flipV="1">
                <a:off x="229" y="2257"/>
                <a:ext cx="160" cy="16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3" name="AutoShape 57"/>
            <p:cNvSpPr>
              <a:spLocks noChangeArrowheads="1"/>
            </p:cNvSpPr>
            <p:nvPr/>
          </p:nvSpPr>
          <p:spPr bwMode="auto">
            <a:xfrm rot="2788979">
              <a:off x="922" y="751"/>
              <a:ext cx="521" cy="521"/>
            </a:xfrm>
            <a:custGeom>
              <a:avLst/>
              <a:gdLst>
                <a:gd name="G0" fmla="+- 4582 0 0"/>
                <a:gd name="G1" fmla="+- -8893715 0 0"/>
                <a:gd name="G2" fmla="+- 0 0 -8893715"/>
                <a:gd name="T0" fmla="*/ 0 256 1"/>
                <a:gd name="T1" fmla="*/ 180 256 1"/>
                <a:gd name="G3" fmla="+- -8893715 T0 T1"/>
                <a:gd name="T2" fmla="*/ 0 256 1"/>
                <a:gd name="T3" fmla="*/ 90 256 1"/>
                <a:gd name="G4" fmla="+- -8893715 T2 T3"/>
                <a:gd name="G5" fmla="*/ G4 2 1"/>
                <a:gd name="T4" fmla="*/ 90 256 1"/>
                <a:gd name="T5" fmla="*/ 0 256 1"/>
                <a:gd name="G6" fmla="+- -8893715 T4 T5"/>
                <a:gd name="G7" fmla="*/ G6 2 1"/>
                <a:gd name="G8" fmla="abs -889371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582"/>
                <a:gd name="G18" fmla="*/ 4582 1 2"/>
                <a:gd name="G19" fmla="+- G18 5400 0"/>
                <a:gd name="G20" fmla="cos G19 -8893715"/>
                <a:gd name="G21" fmla="sin G19 -8893715"/>
                <a:gd name="G22" fmla="+- G20 10800 0"/>
                <a:gd name="G23" fmla="+- G21 10800 0"/>
                <a:gd name="G24" fmla="+- 10800 0 G20"/>
                <a:gd name="G25" fmla="+- 4582 10800 0"/>
                <a:gd name="G26" fmla="?: G9 G17 G25"/>
                <a:gd name="G27" fmla="?: G9 0 21600"/>
                <a:gd name="G28" fmla="cos 10800 -8893715"/>
                <a:gd name="G29" fmla="sin 10800 -8893715"/>
                <a:gd name="G30" fmla="sin 4582 -8893715"/>
                <a:gd name="G31" fmla="+- G28 10800 0"/>
                <a:gd name="G32" fmla="+- G29 10800 0"/>
                <a:gd name="G33" fmla="+- G30 10800 0"/>
                <a:gd name="G34" fmla="?: G4 0 G31"/>
                <a:gd name="G35" fmla="?: -8893715 G34 0"/>
                <a:gd name="G36" fmla="?: G6 G35 G31"/>
                <a:gd name="G37" fmla="+- 21600 0 G36"/>
                <a:gd name="G38" fmla="?: G4 0 G33"/>
                <a:gd name="G39" fmla="?: -889371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294 w 21600"/>
                <a:gd name="T15" fmla="*/ 5429 h 21600"/>
                <a:gd name="T16" fmla="*/ 10800 w 21600"/>
                <a:gd name="T17" fmla="*/ 6218 h 21600"/>
                <a:gd name="T18" fmla="*/ 16306 w 21600"/>
                <a:gd name="T19" fmla="*/ 542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520" y="7600"/>
                  </a:moveTo>
                  <a:cubicBezTo>
                    <a:pt x="8382" y="6716"/>
                    <a:pt x="9565" y="6217"/>
                    <a:pt x="10800" y="6218"/>
                  </a:cubicBezTo>
                  <a:cubicBezTo>
                    <a:pt x="12034" y="6218"/>
                    <a:pt x="13217" y="6716"/>
                    <a:pt x="14079" y="7600"/>
                  </a:cubicBezTo>
                  <a:lnTo>
                    <a:pt x="18530" y="3258"/>
                  </a:lnTo>
                  <a:cubicBezTo>
                    <a:pt x="16497" y="1174"/>
                    <a:pt x="13710" y="-1"/>
                    <a:pt x="10799" y="0"/>
                  </a:cubicBezTo>
                  <a:cubicBezTo>
                    <a:pt x="7889" y="0"/>
                    <a:pt x="5102" y="1174"/>
                    <a:pt x="3069" y="3258"/>
                  </a:cubicBezTo>
                  <a:close/>
                </a:path>
              </a:pathLst>
            </a:cu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4" name="AutoShape 58"/>
            <p:cNvSpPr>
              <a:spLocks noChangeArrowheads="1"/>
            </p:cNvSpPr>
            <p:nvPr/>
          </p:nvSpPr>
          <p:spPr bwMode="auto">
            <a:xfrm rot="8188979">
              <a:off x="934" y="1474"/>
              <a:ext cx="521" cy="521"/>
            </a:xfrm>
            <a:custGeom>
              <a:avLst/>
              <a:gdLst>
                <a:gd name="G0" fmla="+- 4582 0 0"/>
                <a:gd name="G1" fmla="+- -8893715 0 0"/>
                <a:gd name="G2" fmla="+- 0 0 -8893715"/>
                <a:gd name="T0" fmla="*/ 0 256 1"/>
                <a:gd name="T1" fmla="*/ 180 256 1"/>
                <a:gd name="G3" fmla="+- -8893715 T0 T1"/>
                <a:gd name="T2" fmla="*/ 0 256 1"/>
                <a:gd name="T3" fmla="*/ 90 256 1"/>
                <a:gd name="G4" fmla="+- -8893715 T2 T3"/>
                <a:gd name="G5" fmla="*/ G4 2 1"/>
                <a:gd name="T4" fmla="*/ 90 256 1"/>
                <a:gd name="T5" fmla="*/ 0 256 1"/>
                <a:gd name="G6" fmla="+- -8893715 T4 T5"/>
                <a:gd name="G7" fmla="*/ G6 2 1"/>
                <a:gd name="G8" fmla="abs -889371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582"/>
                <a:gd name="G18" fmla="*/ 4582 1 2"/>
                <a:gd name="G19" fmla="+- G18 5400 0"/>
                <a:gd name="G20" fmla="cos G19 -8893715"/>
                <a:gd name="G21" fmla="sin G19 -8893715"/>
                <a:gd name="G22" fmla="+- G20 10800 0"/>
                <a:gd name="G23" fmla="+- G21 10800 0"/>
                <a:gd name="G24" fmla="+- 10800 0 G20"/>
                <a:gd name="G25" fmla="+- 4582 10800 0"/>
                <a:gd name="G26" fmla="?: G9 G17 G25"/>
                <a:gd name="G27" fmla="?: G9 0 21600"/>
                <a:gd name="G28" fmla="cos 10800 -8893715"/>
                <a:gd name="G29" fmla="sin 10800 -8893715"/>
                <a:gd name="G30" fmla="sin 4582 -8893715"/>
                <a:gd name="G31" fmla="+- G28 10800 0"/>
                <a:gd name="G32" fmla="+- G29 10800 0"/>
                <a:gd name="G33" fmla="+- G30 10800 0"/>
                <a:gd name="G34" fmla="?: G4 0 G31"/>
                <a:gd name="G35" fmla="?: -8893715 G34 0"/>
                <a:gd name="G36" fmla="?: G6 G35 G31"/>
                <a:gd name="G37" fmla="+- 21600 0 G36"/>
                <a:gd name="G38" fmla="?: G4 0 G33"/>
                <a:gd name="G39" fmla="?: -889371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294 w 21600"/>
                <a:gd name="T15" fmla="*/ 5429 h 21600"/>
                <a:gd name="T16" fmla="*/ 10800 w 21600"/>
                <a:gd name="T17" fmla="*/ 6218 h 21600"/>
                <a:gd name="T18" fmla="*/ 16306 w 21600"/>
                <a:gd name="T19" fmla="*/ 542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520" y="7600"/>
                  </a:moveTo>
                  <a:cubicBezTo>
                    <a:pt x="8382" y="6716"/>
                    <a:pt x="9565" y="6217"/>
                    <a:pt x="10800" y="6218"/>
                  </a:cubicBezTo>
                  <a:cubicBezTo>
                    <a:pt x="12034" y="6218"/>
                    <a:pt x="13217" y="6716"/>
                    <a:pt x="14079" y="7600"/>
                  </a:cubicBezTo>
                  <a:lnTo>
                    <a:pt x="18530" y="3258"/>
                  </a:lnTo>
                  <a:cubicBezTo>
                    <a:pt x="16497" y="1174"/>
                    <a:pt x="13710" y="-1"/>
                    <a:pt x="10799" y="0"/>
                  </a:cubicBezTo>
                  <a:cubicBezTo>
                    <a:pt x="7889" y="0"/>
                    <a:pt x="5102" y="1174"/>
                    <a:pt x="3069" y="3258"/>
                  </a:cubicBezTo>
                  <a:close/>
                </a:path>
              </a:pathLst>
            </a:cu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5" name="AutoShape 60"/>
            <p:cNvSpPr>
              <a:spLocks noChangeArrowheads="1"/>
            </p:cNvSpPr>
            <p:nvPr/>
          </p:nvSpPr>
          <p:spPr bwMode="auto">
            <a:xfrm rot="-2611021">
              <a:off x="208" y="742"/>
              <a:ext cx="521" cy="521"/>
            </a:xfrm>
            <a:custGeom>
              <a:avLst/>
              <a:gdLst>
                <a:gd name="G0" fmla="+- 4582 0 0"/>
                <a:gd name="G1" fmla="+- -8893715 0 0"/>
                <a:gd name="G2" fmla="+- 0 0 -8893715"/>
                <a:gd name="T0" fmla="*/ 0 256 1"/>
                <a:gd name="T1" fmla="*/ 180 256 1"/>
                <a:gd name="G3" fmla="+- -8893715 T0 T1"/>
                <a:gd name="T2" fmla="*/ 0 256 1"/>
                <a:gd name="T3" fmla="*/ 90 256 1"/>
                <a:gd name="G4" fmla="+- -8893715 T2 T3"/>
                <a:gd name="G5" fmla="*/ G4 2 1"/>
                <a:gd name="T4" fmla="*/ 90 256 1"/>
                <a:gd name="T5" fmla="*/ 0 256 1"/>
                <a:gd name="G6" fmla="+- -8893715 T4 T5"/>
                <a:gd name="G7" fmla="*/ G6 2 1"/>
                <a:gd name="G8" fmla="abs -889371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582"/>
                <a:gd name="G18" fmla="*/ 4582 1 2"/>
                <a:gd name="G19" fmla="+- G18 5400 0"/>
                <a:gd name="G20" fmla="cos G19 -8893715"/>
                <a:gd name="G21" fmla="sin G19 -8893715"/>
                <a:gd name="G22" fmla="+- G20 10800 0"/>
                <a:gd name="G23" fmla="+- G21 10800 0"/>
                <a:gd name="G24" fmla="+- 10800 0 G20"/>
                <a:gd name="G25" fmla="+- 4582 10800 0"/>
                <a:gd name="G26" fmla="?: G9 G17 G25"/>
                <a:gd name="G27" fmla="?: G9 0 21600"/>
                <a:gd name="G28" fmla="cos 10800 -8893715"/>
                <a:gd name="G29" fmla="sin 10800 -8893715"/>
                <a:gd name="G30" fmla="sin 4582 -8893715"/>
                <a:gd name="G31" fmla="+- G28 10800 0"/>
                <a:gd name="G32" fmla="+- G29 10800 0"/>
                <a:gd name="G33" fmla="+- G30 10800 0"/>
                <a:gd name="G34" fmla="?: G4 0 G31"/>
                <a:gd name="G35" fmla="?: -8893715 G34 0"/>
                <a:gd name="G36" fmla="?: G6 G35 G31"/>
                <a:gd name="G37" fmla="+- 21600 0 G36"/>
                <a:gd name="G38" fmla="?: G4 0 G33"/>
                <a:gd name="G39" fmla="?: -889371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294 w 21600"/>
                <a:gd name="T15" fmla="*/ 5429 h 21600"/>
                <a:gd name="T16" fmla="*/ 10800 w 21600"/>
                <a:gd name="T17" fmla="*/ 6218 h 21600"/>
                <a:gd name="T18" fmla="*/ 16306 w 21600"/>
                <a:gd name="T19" fmla="*/ 542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520" y="7600"/>
                  </a:moveTo>
                  <a:cubicBezTo>
                    <a:pt x="8382" y="6716"/>
                    <a:pt x="9565" y="6217"/>
                    <a:pt x="10800" y="6218"/>
                  </a:cubicBezTo>
                  <a:cubicBezTo>
                    <a:pt x="12034" y="6218"/>
                    <a:pt x="13217" y="6716"/>
                    <a:pt x="14079" y="7600"/>
                  </a:cubicBezTo>
                  <a:lnTo>
                    <a:pt x="18530" y="3258"/>
                  </a:lnTo>
                  <a:cubicBezTo>
                    <a:pt x="16497" y="1174"/>
                    <a:pt x="13710" y="-1"/>
                    <a:pt x="10799" y="0"/>
                  </a:cubicBezTo>
                  <a:cubicBezTo>
                    <a:pt x="7889" y="0"/>
                    <a:pt x="5102" y="1174"/>
                    <a:pt x="3069" y="3258"/>
                  </a:cubicBezTo>
                  <a:close/>
                </a:path>
              </a:pathLst>
            </a:cu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6" name="AutoShape 61"/>
            <p:cNvSpPr>
              <a:spLocks noChangeArrowheads="1"/>
            </p:cNvSpPr>
            <p:nvPr/>
          </p:nvSpPr>
          <p:spPr bwMode="auto">
            <a:xfrm rot="-8011021">
              <a:off x="220" y="1450"/>
              <a:ext cx="521" cy="521"/>
            </a:xfrm>
            <a:custGeom>
              <a:avLst/>
              <a:gdLst>
                <a:gd name="G0" fmla="+- 4582 0 0"/>
                <a:gd name="G1" fmla="+- -8893715 0 0"/>
                <a:gd name="G2" fmla="+- 0 0 -8893715"/>
                <a:gd name="T0" fmla="*/ 0 256 1"/>
                <a:gd name="T1" fmla="*/ 180 256 1"/>
                <a:gd name="G3" fmla="+- -8893715 T0 T1"/>
                <a:gd name="T2" fmla="*/ 0 256 1"/>
                <a:gd name="T3" fmla="*/ 90 256 1"/>
                <a:gd name="G4" fmla="+- -8893715 T2 T3"/>
                <a:gd name="G5" fmla="*/ G4 2 1"/>
                <a:gd name="T4" fmla="*/ 90 256 1"/>
                <a:gd name="T5" fmla="*/ 0 256 1"/>
                <a:gd name="G6" fmla="+- -8893715 T4 T5"/>
                <a:gd name="G7" fmla="*/ G6 2 1"/>
                <a:gd name="G8" fmla="abs -889371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4582"/>
                <a:gd name="G18" fmla="*/ 4582 1 2"/>
                <a:gd name="G19" fmla="+- G18 5400 0"/>
                <a:gd name="G20" fmla="cos G19 -8893715"/>
                <a:gd name="G21" fmla="sin G19 -8893715"/>
                <a:gd name="G22" fmla="+- G20 10800 0"/>
                <a:gd name="G23" fmla="+- G21 10800 0"/>
                <a:gd name="G24" fmla="+- 10800 0 G20"/>
                <a:gd name="G25" fmla="+- 4582 10800 0"/>
                <a:gd name="G26" fmla="?: G9 G17 G25"/>
                <a:gd name="G27" fmla="?: G9 0 21600"/>
                <a:gd name="G28" fmla="cos 10800 -8893715"/>
                <a:gd name="G29" fmla="sin 10800 -8893715"/>
                <a:gd name="G30" fmla="sin 4582 -8893715"/>
                <a:gd name="G31" fmla="+- G28 10800 0"/>
                <a:gd name="G32" fmla="+- G29 10800 0"/>
                <a:gd name="G33" fmla="+- G30 10800 0"/>
                <a:gd name="G34" fmla="?: G4 0 G31"/>
                <a:gd name="G35" fmla="?: -8893715 G34 0"/>
                <a:gd name="G36" fmla="?: G6 G35 G31"/>
                <a:gd name="G37" fmla="+- 21600 0 G36"/>
                <a:gd name="G38" fmla="?: G4 0 G33"/>
                <a:gd name="G39" fmla="?: -889371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294 w 21600"/>
                <a:gd name="T15" fmla="*/ 5429 h 21600"/>
                <a:gd name="T16" fmla="*/ 10800 w 21600"/>
                <a:gd name="T17" fmla="*/ 6218 h 21600"/>
                <a:gd name="T18" fmla="*/ 16306 w 21600"/>
                <a:gd name="T19" fmla="*/ 5429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520" y="7600"/>
                  </a:moveTo>
                  <a:cubicBezTo>
                    <a:pt x="8382" y="6716"/>
                    <a:pt x="9565" y="6217"/>
                    <a:pt x="10800" y="6218"/>
                  </a:cubicBezTo>
                  <a:cubicBezTo>
                    <a:pt x="12034" y="6218"/>
                    <a:pt x="13217" y="6716"/>
                    <a:pt x="14079" y="7600"/>
                  </a:cubicBezTo>
                  <a:lnTo>
                    <a:pt x="18530" y="3258"/>
                  </a:lnTo>
                  <a:cubicBezTo>
                    <a:pt x="16497" y="1174"/>
                    <a:pt x="13710" y="-1"/>
                    <a:pt x="10799" y="0"/>
                  </a:cubicBezTo>
                  <a:cubicBezTo>
                    <a:pt x="7889" y="0"/>
                    <a:pt x="5102" y="1174"/>
                    <a:pt x="3069" y="3258"/>
                  </a:cubicBezTo>
                  <a:close/>
                </a:path>
              </a:pathLst>
            </a:cu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415016" y="731778"/>
            <a:ext cx="1866217" cy="1077973"/>
            <a:chOff x="415016" y="731778"/>
            <a:chExt cx="1866217" cy="1077973"/>
          </a:xfrm>
        </p:grpSpPr>
        <p:grpSp>
          <p:nvGrpSpPr>
            <p:cNvPr id="20" name="Group 87"/>
            <p:cNvGrpSpPr>
              <a:grpSpLocks/>
            </p:cNvGrpSpPr>
            <p:nvPr/>
          </p:nvGrpSpPr>
          <p:grpSpPr bwMode="auto">
            <a:xfrm>
              <a:off x="846138" y="1223963"/>
              <a:ext cx="925513" cy="585788"/>
              <a:chOff x="533" y="771"/>
              <a:chExt cx="583" cy="369"/>
            </a:xfrm>
          </p:grpSpPr>
          <p:sp>
            <p:nvSpPr>
              <p:cNvPr id="23" name="AutoShape 63"/>
              <p:cNvSpPr>
                <a:spLocks noChangeArrowheads="1"/>
              </p:cNvSpPr>
              <p:nvPr/>
            </p:nvSpPr>
            <p:spPr bwMode="auto">
              <a:xfrm rot="18811021" flipH="1">
                <a:off x="533" y="771"/>
                <a:ext cx="367" cy="367"/>
              </a:xfrm>
              <a:custGeom>
                <a:avLst/>
                <a:gdLst>
                  <a:gd name="G0" fmla="+- 4582 0 0"/>
                  <a:gd name="G1" fmla="+- -8893715 0 0"/>
                  <a:gd name="G2" fmla="+- 0 0 -8893715"/>
                  <a:gd name="T0" fmla="*/ 0 256 1"/>
                  <a:gd name="T1" fmla="*/ 180 256 1"/>
                  <a:gd name="G3" fmla="+- -8893715 T0 T1"/>
                  <a:gd name="T2" fmla="*/ 0 256 1"/>
                  <a:gd name="T3" fmla="*/ 90 256 1"/>
                  <a:gd name="G4" fmla="+- -8893715 T2 T3"/>
                  <a:gd name="G5" fmla="*/ G4 2 1"/>
                  <a:gd name="T4" fmla="*/ 90 256 1"/>
                  <a:gd name="T5" fmla="*/ 0 256 1"/>
                  <a:gd name="G6" fmla="+- -8893715 T4 T5"/>
                  <a:gd name="G7" fmla="*/ G6 2 1"/>
                  <a:gd name="G8" fmla="abs -8893715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4582"/>
                  <a:gd name="G18" fmla="*/ 4582 1 2"/>
                  <a:gd name="G19" fmla="+- G18 5400 0"/>
                  <a:gd name="G20" fmla="cos G19 -8893715"/>
                  <a:gd name="G21" fmla="sin G19 -8893715"/>
                  <a:gd name="G22" fmla="+- G20 10800 0"/>
                  <a:gd name="G23" fmla="+- G21 10800 0"/>
                  <a:gd name="G24" fmla="+- 10800 0 G20"/>
                  <a:gd name="G25" fmla="+- 4582 10800 0"/>
                  <a:gd name="G26" fmla="?: G9 G17 G25"/>
                  <a:gd name="G27" fmla="?: G9 0 21600"/>
                  <a:gd name="G28" fmla="cos 10800 -8893715"/>
                  <a:gd name="G29" fmla="sin 10800 -8893715"/>
                  <a:gd name="G30" fmla="sin 4582 -8893715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93715 G34 0"/>
                  <a:gd name="G36" fmla="?: G6 G35 G31"/>
                  <a:gd name="G37" fmla="+- 21600 0 G36"/>
                  <a:gd name="G38" fmla="?: G4 0 G33"/>
                  <a:gd name="G39" fmla="?: -8893715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294 w 21600"/>
                  <a:gd name="T15" fmla="*/ 5429 h 21600"/>
                  <a:gd name="T16" fmla="*/ 10800 w 21600"/>
                  <a:gd name="T17" fmla="*/ 6218 h 21600"/>
                  <a:gd name="T18" fmla="*/ 16306 w 21600"/>
                  <a:gd name="T19" fmla="*/ 5429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520" y="7600"/>
                    </a:moveTo>
                    <a:cubicBezTo>
                      <a:pt x="8382" y="6716"/>
                      <a:pt x="9565" y="6217"/>
                      <a:pt x="10800" y="6218"/>
                    </a:cubicBezTo>
                    <a:cubicBezTo>
                      <a:pt x="12034" y="6218"/>
                      <a:pt x="13217" y="6716"/>
                      <a:pt x="14079" y="7600"/>
                    </a:cubicBezTo>
                    <a:lnTo>
                      <a:pt x="18530" y="3258"/>
                    </a:lnTo>
                    <a:cubicBezTo>
                      <a:pt x="16497" y="1174"/>
                      <a:pt x="13710" y="-1"/>
                      <a:pt x="10799" y="0"/>
                    </a:cubicBezTo>
                    <a:cubicBezTo>
                      <a:pt x="7889" y="0"/>
                      <a:pt x="5102" y="1174"/>
                      <a:pt x="3069" y="3258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" name="AutoShape 65"/>
              <p:cNvSpPr>
                <a:spLocks noChangeArrowheads="1"/>
              </p:cNvSpPr>
              <p:nvPr/>
            </p:nvSpPr>
            <p:spPr bwMode="auto">
              <a:xfrm rot="2611021" flipH="1">
                <a:off x="749" y="773"/>
                <a:ext cx="367" cy="367"/>
              </a:xfrm>
              <a:custGeom>
                <a:avLst/>
                <a:gdLst>
                  <a:gd name="G0" fmla="+- 4582 0 0"/>
                  <a:gd name="G1" fmla="+- -8893715 0 0"/>
                  <a:gd name="G2" fmla="+- 0 0 -8893715"/>
                  <a:gd name="T0" fmla="*/ 0 256 1"/>
                  <a:gd name="T1" fmla="*/ 180 256 1"/>
                  <a:gd name="G3" fmla="+- -8893715 T0 T1"/>
                  <a:gd name="T2" fmla="*/ 0 256 1"/>
                  <a:gd name="T3" fmla="*/ 90 256 1"/>
                  <a:gd name="G4" fmla="+- -8893715 T2 T3"/>
                  <a:gd name="G5" fmla="*/ G4 2 1"/>
                  <a:gd name="T4" fmla="*/ 90 256 1"/>
                  <a:gd name="T5" fmla="*/ 0 256 1"/>
                  <a:gd name="G6" fmla="+- -8893715 T4 T5"/>
                  <a:gd name="G7" fmla="*/ G6 2 1"/>
                  <a:gd name="G8" fmla="abs -8893715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4582"/>
                  <a:gd name="G18" fmla="*/ 4582 1 2"/>
                  <a:gd name="G19" fmla="+- G18 5400 0"/>
                  <a:gd name="G20" fmla="cos G19 -8893715"/>
                  <a:gd name="G21" fmla="sin G19 -8893715"/>
                  <a:gd name="G22" fmla="+- G20 10800 0"/>
                  <a:gd name="G23" fmla="+- G21 10800 0"/>
                  <a:gd name="G24" fmla="+- 10800 0 G20"/>
                  <a:gd name="G25" fmla="+- 4582 10800 0"/>
                  <a:gd name="G26" fmla="?: G9 G17 G25"/>
                  <a:gd name="G27" fmla="?: G9 0 21600"/>
                  <a:gd name="G28" fmla="cos 10800 -8893715"/>
                  <a:gd name="G29" fmla="sin 10800 -8893715"/>
                  <a:gd name="G30" fmla="sin 4582 -8893715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8893715 G34 0"/>
                  <a:gd name="G36" fmla="?: G6 G35 G31"/>
                  <a:gd name="G37" fmla="+- 21600 0 G36"/>
                  <a:gd name="G38" fmla="?: G4 0 G33"/>
                  <a:gd name="G39" fmla="?: -8893715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294 w 21600"/>
                  <a:gd name="T15" fmla="*/ 5429 h 21600"/>
                  <a:gd name="T16" fmla="*/ 10800 w 21600"/>
                  <a:gd name="T17" fmla="*/ 6218 h 21600"/>
                  <a:gd name="T18" fmla="*/ 16306 w 21600"/>
                  <a:gd name="T19" fmla="*/ 5429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7520" y="7600"/>
                    </a:moveTo>
                    <a:cubicBezTo>
                      <a:pt x="8382" y="6716"/>
                      <a:pt x="9565" y="6217"/>
                      <a:pt x="10800" y="6218"/>
                    </a:cubicBezTo>
                    <a:cubicBezTo>
                      <a:pt x="12034" y="6218"/>
                      <a:pt x="13217" y="6716"/>
                      <a:pt x="14079" y="7600"/>
                    </a:cubicBezTo>
                    <a:lnTo>
                      <a:pt x="18530" y="3258"/>
                    </a:lnTo>
                    <a:cubicBezTo>
                      <a:pt x="16497" y="1174"/>
                      <a:pt x="13710" y="-1"/>
                      <a:pt x="10799" y="0"/>
                    </a:cubicBezTo>
                    <a:cubicBezTo>
                      <a:pt x="7889" y="0"/>
                      <a:pt x="5102" y="1174"/>
                      <a:pt x="3069" y="3258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21" name="Group 86"/>
              <p:cNvGrpSpPr>
                <a:grpSpLocks/>
              </p:cNvGrpSpPr>
              <p:nvPr/>
            </p:nvGrpSpPr>
            <p:grpSpPr bwMode="auto">
              <a:xfrm>
                <a:off x="534" y="773"/>
                <a:ext cx="582" cy="258"/>
                <a:chOff x="534" y="773"/>
                <a:chExt cx="582" cy="258"/>
              </a:xfrm>
            </p:grpSpPr>
            <p:sp>
              <p:nvSpPr>
                <p:cNvPr id="26" name="Rectangle 66"/>
                <p:cNvSpPr>
                  <a:spLocks noChangeArrowheads="1"/>
                </p:cNvSpPr>
                <p:nvPr/>
              </p:nvSpPr>
              <p:spPr bwMode="auto">
                <a:xfrm flipH="1">
                  <a:off x="692" y="773"/>
                  <a:ext cx="240" cy="107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7" name="Arc 68"/>
                <p:cNvSpPr>
                  <a:spLocks/>
                </p:cNvSpPr>
                <p:nvPr/>
              </p:nvSpPr>
              <p:spPr bwMode="auto">
                <a:xfrm flipH="1">
                  <a:off x="587" y="823"/>
                  <a:ext cx="137" cy="13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8" name="Arc 69"/>
                <p:cNvSpPr>
                  <a:spLocks/>
                </p:cNvSpPr>
                <p:nvPr/>
              </p:nvSpPr>
              <p:spPr bwMode="auto">
                <a:xfrm rot="5400000" flipH="1">
                  <a:off x="929" y="823"/>
                  <a:ext cx="137" cy="13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723" y="824"/>
                  <a:ext cx="213" cy="0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0" name="Rectangle 72"/>
                <p:cNvSpPr>
                  <a:spLocks noChangeArrowheads="1"/>
                </p:cNvSpPr>
                <p:nvPr/>
              </p:nvSpPr>
              <p:spPr bwMode="auto">
                <a:xfrm flipH="1">
                  <a:off x="1011" y="952"/>
                  <a:ext cx="105" cy="79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1" name="Rectangle 73"/>
                <p:cNvSpPr>
                  <a:spLocks noChangeArrowheads="1"/>
                </p:cNvSpPr>
                <p:nvPr/>
              </p:nvSpPr>
              <p:spPr bwMode="auto">
                <a:xfrm flipH="1">
                  <a:off x="534" y="958"/>
                  <a:ext cx="105" cy="72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2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1064" y="978"/>
                  <a:ext cx="0" cy="39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 type="triangle" w="sm" len="sm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3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586" y="957"/>
                  <a:ext cx="0" cy="39"/>
                </a:xfrm>
                <a:prstGeom prst="line">
                  <a:avLst/>
                </a:prstGeom>
                <a:noFill/>
                <a:ln w="57150">
                  <a:solidFill>
                    <a:srgbClr val="0033CC"/>
                  </a:solidFill>
                  <a:round/>
                  <a:headEnd/>
                  <a:tailEnd type="none" w="sm" len="sm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</p:grpSp>
        </p:grpSp>
        <p:sp>
          <p:nvSpPr>
            <p:cNvPr id="22" name="Text Box 82"/>
            <p:cNvSpPr txBox="1">
              <a:spLocks noChangeArrowheads="1"/>
            </p:cNvSpPr>
            <p:nvPr/>
          </p:nvSpPr>
          <p:spPr bwMode="auto">
            <a:xfrm>
              <a:off x="415016" y="731778"/>
              <a:ext cx="186621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000" smtClean="0">
                  <a:solidFill>
                    <a:srgbClr val="000066"/>
                  </a:solidFill>
                </a:rPr>
                <a:t>electron cooler</a:t>
              </a:r>
              <a:endParaRPr lang="de-DE" sz="2000" dirty="0">
                <a:solidFill>
                  <a:srgbClr val="000066"/>
                </a:solidFill>
              </a:endParaRPr>
            </a:p>
          </p:txBody>
        </p:sp>
      </p:grpSp>
      <p:sp>
        <p:nvSpPr>
          <p:cNvPr id="34" name="Text Box 84"/>
          <p:cNvSpPr txBox="1">
            <a:spLocks noChangeArrowheads="1"/>
          </p:cNvSpPr>
          <p:nvPr/>
        </p:nvSpPr>
        <p:spPr bwMode="auto">
          <a:xfrm>
            <a:off x="250825" y="5521325"/>
            <a:ext cx="8662988" cy="6746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234000" tIns="118800" rIns="234000" bIns="118800">
            <a:spAutoFit/>
          </a:bodyPr>
          <a:lstStyle/>
          <a:p>
            <a:r>
              <a:rPr lang="de-DE" sz="2800" b="1">
                <a:solidFill>
                  <a:srgbClr val="000000"/>
                </a:solidFill>
              </a:rPr>
              <a:t>Control</a:t>
            </a:r>
            <a:r>
              <a:rPr lang="de-DE" sz="2800">
                <a:solidFill>
                  <a:srgbClr val="000000"/>
                </a:solidFill>
              </a:rPr>
              <a:t> of external and internal degrees of freedom</a:t>
            </a:r>
          </a:p>
        </p:txBody>
      </p:sp>
      <p:sp>
        <p:nvSpPr>
          <p:cNvPr id="3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74056" y="6661052"/>
            <a:ext cx="6019800" cy="196948"/>
          </a:xfrm>
        </p:spPr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2395" y="6661052"/>
            <a:ext cx="541605" cy="196948"/>
          </a:xfrm>
        </p:spPr>
        <p:txBody>
          <a:bodyPr/>
          <a:lstStyle/>
          <a:p>
            <a:fld id="{74DCD258-C114-4B12-AEDE-891A193DDECA}" type="slidenum">
              <a:rPr lang="de-DE" smtClean="0"/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smtClean="0"/>
              <a:t>Decay of excited states</a:t>
            </a:r>
          </a:p>
        </p:txBody>
      </p:sp>
      <p:grpSp>
        <p:nvGrpSpPr>
          <p:cNvPr id="2054" name="Group 18"/>
          <p:cNvGrpSpPr>
            <a:grpSpLocks/>
          </p:cNvGrpSpPr>
          <p:nvPr/>
        </p:nvGrpSpPr>
        <p:grpSpPr bwMode="auto">
          <a:xfrm>
            <a:off x="872012" y="1471673"/>
            <a:ext cx="2116138" cy="2035175"/>
            <a:chOff x="122" y="713"/>
            <a:chExt cx="1333" cy="1282"/>
          </a:xfrm>
        </p:grpSpPr>
        <p:sp>
          <p:nvSpPr>
            <p:cNvPr id="2063" name="Line 19"/>
            <p:cNvSpPr>
              <a:spLocks noChangeShapeType="1"/>
            </p:cNvSpPr>
            <p:nvPr/>
          </p:nvSpPr>
          <p:spPr bwMode="auto">
            <a:xfrm flipV="1">
              <a:off x="435" y="1913"/>
              <a:ext cx="776" cy="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2064" name="Line 20"/>
            <p:cNvSpPr>
              <a:spLocks noChangeShapeType="1"/>
            </p:cNvSpPr>
            <p:nvPr/>
          </p:nvSpPr>
          <p:spPr bwMode="auto">
            <a:xfrm>
              <a:off x="476" y="825"/>
              <a:ext cx="7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2065" name="Line 21"/>
            <p:cNvSpPr>
              <a:spLocks noChangeShapeType="1"/>
            </p:cNvSpPr>
            <p:nvPr/>
          </p:nvSpPr>
          <p:spPr bwMode="auto">
            <a:xfrm flipH="1">
              <a:off x="283" y="982"/>
              <a:ext cx="3" cy="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2066" name="Line 22"/>
            <p:cNvSpPr>
              <a:spLocks noChangeShapeType="1"/>
            </p:cNvSpPr>
            <p:nvPr/>
          </p:nvSpPr>
          <p:spPr bwMode="auto">
            <a:xfrm>
              <a:off x="1374" y="1015"/>
              <a:ext cx="0" cy="7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2067" name="Freeform 23"/>
            <p:cNvSpPr>
              <a:spLocks/>
            </p:cNvSpPr>
            <p:nvPr/>
          </p:nvSpPr>
          <p:spPr bwMode="auto">
            <a:xfrm>
              <a:off x="904" y="713"/>
              <a:ext cx="73" cy="75"/>
            </a:xfrm>
            <a:custGeom>
              <a:avLst/>
              <a:gdLst>
                <a:gd name="T0" fmla="*/ 0 w 33"/>
                <a:gd name="T1" fmla="*/ 364 h 34"/>
                <a:gd name="T2" fmla="*/ 250 w 33"/>
                <a:gd name="T3" fmla="*/ 258 h 34"/>
                <a:gd name="T4" fmla="*/ 356 w 33"/>
                <a:gd name="T5" fmla="*/ 0 h 34"/>
                <a:gd name="T6" fmla="*/ 356 w 33"/>
                <a:gd name="T7" fmla="*/ 0 h 34"/>
                <a:gd name="T8" fmla="*/ 250 w 33"/>
                <a:gd name="T9" fmla="*/ 258 h 34"/>
                <a:gd name="T10" fmla="*/ 0 w 33"/>
                <a:gd name="T11" fmla="*/ 36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34"/>
                <a:gd name="T20" fmla="*/ 33 w 3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34">
                  <a:moveTo>
                    <a:pt x="0" y="34"/>
                  </a:moveTo>
                  <a:cubicBezTo>
                    <a:pt x="9" y="34"/>
                    <a:pt x="17" y="30"/>
                    <a:pt x="23" y="24"/>
                  </a:cubicBezTo>
                  <a:cubicBezTo>
                    <a:pt x="29" y="18"/>
                    <a:pt x="33" y="9"/>
                    <a:pt x="33" y="0"/>
                  </a:cubicBezTo>
                  <a:cubicBezTo>
                    <a:pt x="33" y="9"/>
                    <a:pt x="29" y="18"/>
                    <a:pt x="23" y="24"/>
                  </a:cubicBezTo>
                  <a:cubicBezTo>
                    <a:pt x="17" y="30"/>
                    <a:pt x="9" y="34"/>
                    <a:pt x="0" y="34"/>
                  </a:cubicBezTo>
                  <a:close/>
                </a:path>
              </a:pathLst>
            </a:custGeom>
            <a:solidFill>
              <a:srgbClr val="0089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68" name="Group 24"/>
            <p:cNvGrpSpPr>
              <a:grpSpLocks/>
            </p:cNvGrpSpPr>
            <p:nvPr/>
          </p:nvGrpSpPr>
          <p:grpSpPr bwMode="auto">
            <a:xfrm>
              <a:off x="122" y="1291"/>
              <a:ext cx="162" cy="321"/>
              <a:chOff x="229" y="1809"/>
              <a:chExt cx="314" cy="617"/>
            </a:xfrm>
          </p:grpSpPr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63" y="1809"/>
                <a:ext cx="180" cy="477"/>
              </a:xfrm>
              <a:custGeom>
                <a:avLst/>
                <a:gdLst>
                  <a:gd name="T0" fmla="*/ 180 w 180"/>
                  <a:gd name="T1" fmla="*/ 0 h 477"/>
                  <a:gd name="T2" fmla="*/ 159 w 180"/>
                  <a:gd name="T3" fmla="*/ 204 h 477"/>
                  <a:gd name="T4" fmla="*/ 84 w 180"/>
                  <a:gd name="T5" fmla="*/ 369 h 477"/>
                  <a:gd name="T6" fmla="*/ 0 w 180"/>
                  <a:gd name="T7" fmla="*/ 477 h 4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0"/>
                  <a:gd name="T13" fmla="*/ 0 h 477"/>
                  <a:gd name="T14" fmla="*/ 180 w 180"/>
                  <a:gd name="T15" fmla="*/ 477 h 4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0" h="477">
                    <a:moveTo>
                      <a:pt x="180" y="0"/>
                    </a:moveTo>
                    <a:cubicBezTo>
                      <a:pt x="177" y="34"/>
                      <a:pt x="175" y="143"/>
                      <a:pt x="159" y="204"/>
                    </a:cubicBezTo>
                    <a:cubicBezTo>
                      <a:pt x="143" y="265"/>
                      <a:pt x="111" y="323"/>
                      <a:pt x="84" y="369"/>
                    </a:cubicBezTo>
                    <a:cubicBezTo>
                      <a:pt x="57" y="415"/>
                      <a:pt x="17" y="455"/>
                      <a:pt x="0" y="477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 flipV="1">
                <a:off x="229" y="2257"/>
                <a:ext cx="160" cy="16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med" len="med"/>
              </a:ln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2069" name="AutoShape 27"/>
            <p:cNvSpPr>
              <a:spLocks noChangeArrowheads="1"/>
            </p:cNvSpPr>
            <p:nvPr/>
          </p:nvSpPr>
          <p:spPr bwMode="auto">
            <a:xfrm rot="2788979">
              <a:off x="922" y="751"/>
              <a:ext cx="521" cy="5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617 w 21600"/>
                <a:gd name="T13" fmla="*/ 0 h 21600"/>
                <a:gd name="T14" fmla="*/ 19983 w 21600"/>
                <a:gd name="T15" fmla="*/ 83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520" y="7600"/>
                  </a:moveTo>
                  <a:cubicBezTo>
                    <a:pt x="8382" y="6716"/>
                    <a:pt x="9565" y="6217"/>
                    <a:pt x="10800" y="6218"/>
                  </a:cubicBezTo>
                  <a:cubicBezTo>
                    <a:pt x="12034" y="6218"/>
                    <a:pt x="13217" y="6716"/>
                    <a:pt x="14079" y="7600"/>
                  </a:cubicBezTo>
                  <a:lnTo>
                    <a:pt x="18530" y="3258"/>
                  </a:lnTo>
                  <a:cubicBezTo>
                    <a:pt x="16497" y="1174"/>
                    <a:pt x="13710" y="-1"/>
                    <a:pt x="10799" y="0"/>
                  </a:cubicBezTo>
                  <a:cubicBezTo>
                    <a:pt x="7889" y="0"/>
                    <a:pt x="5102" y="1174"/>
                    <a:pt x="3069" y="3258"/>
                  </a:cubicBezTo>
                  <a:close/>
                </a:path>
              </a:pathLst>
            </a:cu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2070" name="AutoShape 28"/>
            <p:cNvSpPr>
              <a:spLocks noChangeArrowheads="1"/>
            </p:cNvSpPr>
            <p:nvPr/>
          </p:nvSpPr>
          <p:spPr bwMode="auto">
            <a:xfrm rot="8188979">
              <a:off x="934" y="1474"/>
              <a:ext cx="521" cy="5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617 w 21600"/>
                <a:gd name="T13" fmla="*/ 0 h 21600"/>
                <a:gd name="T14" fmla="*/ 19983 w 21600"/>
                <a:gd name="T15" fmla="*/ 83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520" y="7600"/>
                  </a:moveTo>
                  <a:cubicBezTo>
                    <a:pt x="8382" y="6716"/>
                    <a:pt x="9565" y="6217"/>
                    <a:pt x="10800" y="6218"/>
                  </a:cubicBezTo>
                  <a:cubicBezTo>
                    <a:pt x="12034" y="6218"/>
                    <a:pt x="13217" y="6716"/>
                    <a:pt x="14079" y="7600"/>
                  </a:cubicBezTo>
                  <a:lnTo>
                    <a:pt x="18530" y="3258"/>
                  </a:lnTo>
                  <a:cubicBezTo>
                    <a:pt x="16497" y="1174"/>
                    <a:pt x="13710" y="-1"/>
                    <a:pt x="10799" y="0"/>
                  </a:cubicBezTo>
                  <a:cubicBezTo>
                    <a:pt x="7889" y="0"/>
                    <a:pt x="5102" y="1174"/>
                    <a:pt x="3069" y="3258"/>
                  </a:cubicBezTo>
                  <a:close/>
                </a:path>
              </a:pathLst>
            </a:cu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2071" name="AutoShape 29"/>
            <p:cNvSpPr>
              <a:spLocks noChangeArrowheads="1"/>
            </p:cNvSpPr>
            <p:nvPr/>
          </p:nvSpPr>
          <p:spPr bwMode="auto">
            <a:xfrm rot="-2611021">
              <a:off x="208" y="742"/>
              <a:ext cx="521" cy="5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617 w 21600"/>
                <a:gd name="T13" fmla="*/ 0 h 21600"/>
                <a:gd name="T14" fmla="*/ 19983 w 21600"/>
                <a:gd name="T15" fmla="*/ 83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520" y="7600"/>
                  </a:moveTo>
                  <a:cubicBezTo>
                    <a:pt x="8382" y="6716"/>
                    <a:pt x="9565" y="6217"/>
                    <a:pt x="10800" y="6218"/>
                  </a:cubicBezTo>
                  <a:cubicBezTo>
                    <a:pt x="12034" y="6218"/>
                    <a:pt x="13217" y="6716"/>
                    <a:pt x="14079" y="7600"/>
                  </a:cubicBezTo>
                  <a:lnTo>
                    <a:pt x="18530" y="3258"/>
                  </a:lnTo>
                  <a:cubicBezTo>
                    <a:pt x="16497" y="1174"/>
                    <a:pt x="13710" y="-1"/>
                    <a:pt x="10799" y="0"/>
                  </a:cubicBezTo>
                  <a:cubicBezTo>
                    <a:pt x="7889" y="0"/>
                    <a:pt x="5102" y="1174"/>
                    <a:pt x="3069" y="3258"/>
                  </a:cubicBezTo>
                  <a:close/>
                </a:path>
              </a:pathLst>
            </a:cu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2072" name="AutoShape 30"/>
            <p:cNvSpPr>
              <a:spLocks noChangeArrowheads="1"/>
            </p:cNvSpPr>
            <p:nvPr/>
          </p:nvSpPr>
          <p:spPr bwMode="auto">
            <a:xfrm rot="-8011021">
              <a:off x="220" y="1450"/>
              <a:ext cx="521" cy="5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617 w 21600"/>
                <a:gd name="T13" fmla="*/ 0 h 21600"/>
                <a:gd name="T14" fmla="*/ 19983 w 21600"/>
                <a:gd name="T15" fmla="*/ 83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520" y="7600"/>
                  </a:moveTo>
                  <a:cubicBezTo>
                    <a:pt x="8382" y="6716"/>
                    <a:pt x="9565" y="6217"/>
                    <a:pt x="10800" y="6218"/>
                  </a:cubicBezTo>
                  <a:cubicBezTo>
                    <a:pt x="12034" y="6218"/>
                    <a:pt x="13217" y="6716"/>
                    <a:pt x="14079" y="7600"/>
                  </a:cubicBezTo>
                  <a:lnTo>
                    <a:pt x="18530" y="3258"/>
                  </a:lnTo>
                  <a:cubicBezTo>
                    <a:pt x="16497" y="1174"/>
                    <a:pt x="13710" y="-1"/>
                    <a:pt x="10799" y="0"/>
                  </a:cubicBezTo>
                  <a:cubicBezTo>
                    <a:pt x="7889" y="0"/>
                    <a:pt x="5102" y="1174"/>
                    <a:pt x="3069" y="3258"/>
                  </a:cubicBezTo>
                  <a:close/>
                </a:path>
              </a:pathLst>
            </a:cu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2055" name="Text Box 43"/>
          <p:cNvSpPr txBox="1">
            <a:spLocks noChangeArrowheads="1"/>
          </p:cNvSpPr>
          <p:nvPr/>
        </p:nvSpPr>
        <p:spPr bwMode="auto">
          <a:xfrm>
            <a:off x="747046" y="3800535"/>
            <a:ext cx="26661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400" smtClean="0">
                <a:solidFill>
                  <a:srgbClr val="000066"/>
                </a:solidFill>
              </a:rPr>
              <a:t>Simply wait until</a:t>
            </a:r>
            <a:endParaRPr lang="de-DE" sz="2400">
              <a:solidFill>
                <a:srgbClr val="000066"/>
              </a:solidFill>
            </a:endParaRPr>
          </a:p>
          <a:p>
            <a:pPr algn="ctr"/>
            <a:r>
              <a:rPr lang="de-DE" sz="2400">
                <a:solidFill>
                  <a:srgbClr val="000066"/>
                </a:solidFill>
              </a:rPr>
              <a:t>metastable </a:t>
            </a:r>
            <a:r>
              <a:rPr lang="de-DE" sz="2400" smtClean="0">
                <a:solidFill>
                  <a:srgbClr val="000066"/>
                </a:solidFill>
              </a:rPr>
              <a:t>ions</a:t>
            </a:r>
          </a:p>
          <a:p>
            <a:pPr algn="ctr"/>
            <a:r>
              <a:rPr lang="de-DE" sz="2400" smtClean="0">
                <a:solidFill>
                  <a:srgbClr val="000066"/>
                </a:solidFill>
              </a:rPr>
              <a:t>have relaxed to </a:t>
            </a:r>
          </a:p>
          <a:p>
            <a:pPr algn="ctr"/>
            <a:r>
              <a:rPr lang="de-DE" sz="2400" smtClean="0">
                <a:solidFill>
                  <a:srgbClr val="000066"/>
                </a:solidFill>
              </a:rPr>
              <a:t>their ground state.</a:t>
            </a:r>
            <a:endParaRPr lang="de-DE" sz="2400">
              <a:solidFill>
                <a:srgbClr val="000066"/>
              </a:solidFill>
            </a:endParaRP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875074"/>
              </p:ext>
            </p:extLst>
          </p:nvPr>
        </p:nvGraphicFramePr>
        <p:xfrm>
          <a:off x="368188" y="1179601"/>
          <a:ext cx="7880852" cy="539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50" name="Graph" r:id="rId4" imgW="4131720" imgH="2901600" progId="Origin50.Graph">
                  <p:embed/>
                </p:oleObj>
              </mc:Choice>
              <mc:Fallback>
                <p:oleObj name="Graph" r:id="rId4" imgW="413172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88" y="1179601"/>
                        <a:ext cx="7880852" cy="539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 Box 5"/>
          <p:cNvSpPr txBox="1">
            <a:spLocks noChangeArrowheads="1"/>
          </p:cNvSpPr>
          <p:nvPr/>
        </p:nvSpPr>
        <p:spPr bwMode="auto">
          <a:xfrm>
            <a:off x="5316320" y="5030410"/>
            <a:ext cx="2251322" cy="5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de-DE" sz="1600">
                <a:solidFill>
                  <a:srgbClr val="006666"/>
                </a:solidFill>
              </a:rPr>
              <a:t>S. Schippers et al.</a:t>
            </a:r>
          </a:p>
          <a:p>
            <a:pPr algn="l"/>
            <a:r>
              <a:rPr lang="de-DE" sz="1600">
                <a:solidFill>
                  <a:srgbClr val="006666"/>
                </a:solidFill>
              </a:rPr>
              <a:t>PRL </a:t>
            </a:r>
            <a:r>
              <a:rPr lang="de-DE" sz="1600" b="1">
                <a:solidFill>
                  <a:srgbClr val="006666"/>
                </a:solidFill>
              </a:rPr>
              <a:t>98</a:t>
            </a:r>
            <a:r>
              <a:rPr lang="de-DE" sz="1600">
                <a:solidFill>
                  <a:srgbClr val="006666"/>
                </a:solidFill>
              </a:rPr>
              <a:t> (2007) 033001</a:t>
            </a:r>
          </a:p>
        </p:txBody>
      </p:sp>
      <p:sp>
        <p:nvSpPr>
          <p:cNvPr id="2060" name="Ovale Legende 32"/>
          <p:cNvSpPr>
            <a:spLocks noChangeArrowheads="1"/>
          </p:cNvSpPr>
          <p:nvPr/>
        </p:nvSpPr>
        <p:spPr bwMode="auto">
          <a:xfrm>
            <a:off x="6037432" y="1805928"/>
            <a:ext cx="1939234" cy="1227088"/>
          </a:xfrm>
          <a:prstGeom prst="wedgeEllipseCallout">
            <a:avLst>
              <a:gd name="adj1" fmla="val -67384"/>
              <a:gd name="adj2" fmla="val 81801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sz="2400" smtClean="0"/>
              <a:t>2s2p </a:t>
            </a:r>
            <a:r>
              <a:rPr lang="de-DE" sz="2400" baseline="30000" smtClean="0"/>
              <a:t>3</a:t>
            </a:r>
            <a:r>
              <a:rPr lang="de-DE" sz="2400" smtClean="0"/>
              <a:t>P</a:t>
            </a:r>
            <a:r>
              <a:rPr lang="de-DE" sz="2400" baseline="-25000" smtClean="0"/>
              <a:t>0</a:t>
            </a:r>
            <a:endParaRPr lang="de-DE" sz="2400" baseline="-25000"/>
          </a:p>
          <a:p>
            <a:pPr algn="ctr"/>
            <a:r>
              <a:rPr lang="de-DE" sz="2400"/>
              <a:t>decay</a:t>
            </a:r>
          </a:p>
        </p:txBody>
      </p:sp>
      <p:sp>
        <p:nvSpPr>
          <p:cNvPr id="2062" name="Textfeld 34"/>
          <p:cNvSpPr txBox="1">
            <a:spLocks noChangeArrowheads="1"/>
          </p:cNvSpPr>
          <p:nvPr/>
        </p:nvSpPr>
        <p:spPr bwMode="auto">
          <a:xfrm>
            <a:off x="5542857" y="668199"/>
            <a:ext cx="2448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800" b="1">
                <a:solidFill>
                  <a:srgbClr val="FF0000"/>
                </a:solidFill>
              </a:rPr>
              <a:t>Be-like </a:t>
            </a:r>
            <a:r>
              <a:rPr lang="de-DE" sz="2800" b="1" baseline="30000" smtClean="0">
                <a:solidFill>
                  <a:srgbClr val="FF0000"/>
                </a:solidFill>
              </a:rPr>
              <a:t>47</a:t>
            </a:r>
            <a:r>
              <a:rPr lang="de-DE" sz="2800" b="1" smtClean="0">
                <a:solidFill>
                  <a:srgbClr val="FF0000"/>
                </a:solidFill>
              </a:rPr>
              <a:t>Ti</a:t>
            </a:r>
            <a:r>
              <a:rPr lang="de-DE" sz="2800" b="1" baseline="30000" smtClean="0">
                <a:solidFill>
                  <a:srgbClr val="FF0000"/>
                </a:solidFill>
              </a:rPr>
              <a:t>18</a:t>
            </a:r>
            <a:r>
              <a:rPr lang="de-DE" sz="2800" b="1" baseline="30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74056" y="6661052"/>
            <a:ext cx="6019800" cy="196948"/>
          </a:xfrm>
        </p:spPr>
        <p:txBody>
          <a:bodyPr/>
          <a:lstStyle/>
          <a:p>
            <a:r>
              <a:rPr lang="en-US" smtClean="0"/>
              <a:t>Stefan Schippers, 16th ADAS Workshop, Cadarache, France, September 24, 2012</a:t>
            </a:r>
            <a:endParaRPr lang="de-DE"/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2395" y="6661052"/>
            <a:ext cx="541605" cy="196948"/>
          </a:xfrm>
        </p:spPr>
        <p:txBody>
          <a:bodyPr/>
          <a:lstStyle/>
          <a:p>
            <a:fld id="{74DCD258-C114-4B12-AEDE-891A193DDEC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1135</Words>
  <Application>Microsoft Office PowerPoint</Application>
  <PresentationFormat>Bildschirmpräsentation (4:3)</PresentationFormat>
  <Paragraphs>235</Paragraphs>
  <Slides>22</Slides>
  <Notes>22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1_Benutzerdefiniertes Design</vt:lpstr>
      <vt:lpstr>CorelDRAW</vt:lpstr>
      <vt:lpstr>Graph</vt:lpstr>
      <vt:lpstr>Measuring DR cross sections Absolute recombination rate coefficients of tungsten ions  from storage-ring experiments</vt:lpstr>
      <vt:lpstr>Outline</vt:lpstr>
      <vt:lpstr>Ionization balance in a plasma</vt:lpstr>
      <vt:lpstr>Tungsten DR rate coefficients</vt:lpstr>
      <vt:lpstr>Tungsten DR fudge factors</vt:lpstr>
      <vt:lpstr>Tungsten ionization balance  and cooling factor</vt:lpstr>
      <vt:lpstr>The heavy-ion storage ring TSR at the Heidelberg Max-Planck-Institute  for Nuclear Physics </vt:lpstr>
      <vt:lpstr>Heavy-ion storage rings</vt:lpstr>
      <vt:lpstr>Decay of excited states</vt:lpstr>
      <vt:lpstr>Reactions e.g. charge changing electron collisions</vt:lpstr>
      <vt:lpstr>Recombination of C3+  Dielectronic Recombination (DR) resonances</vt:lpstr>
      <vt:lpstr>What about more complex ions?</vt:lpstr>
      <vt:lpstr>Fine structure excitations</vt:lpstr>
      <vt:lpstr>Density of doubly excited states</vt:lpstr>
      <vt:lpstr>DR of Xe-like W20+(4f8)</vt:lpstr>
      <vt:lpstr>W20+ DR rate coefficient in a plasma</vt:lpstr>
      <vt:lpstr>New theoretical W20+ DR calculations</vt:lpstr>
      <vt:lpstr>A simpler system: DR of Au20+(4f13)</vt:lpstr>
      <vt:lpstr>Recombination of Wq+ (q=18-21)</vt:lpstr>
      <vt:lpstr>Wq+ (q=18-21) recombination in a plasma</vt:lpstr>
      <vt:lpstr>Conclusions</vt:lpstr>
      <vt:lpstr>Collaborators &amp; Funding</vt:lpstr>
    </vt:vector>
  </TitlesOfParts>
  <Company>Institut für Kernphysik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Merged-Beams Experiments</dc:title>
  <dc:creator>Stefan Schippers</dc:creator>
  <cp:lastModifiedBy>Stefan Schippers</cp:lastModifiedBy>
  <cp:revision>672</cp:revision>
  <dcterms:created xsi:type="dcterms:W3CDTF">2003-07-11T13:08:09Z</dcterms:created>
  <dcterms:modified xsi:type="dcterms:W3CDTF">2012-09-24T12:05:51Z</dcterms:modified>
</cp:coreProperties>
</file>