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29"/>
  </p:notesMasterIdLst>
  <p:sldIdLst>
    <p:sldId id="256" r:id="rId9"/>
    <p:sldId id="434" r:id="rId10"/>
    <p:sldId id="435" r:id="rId11"/>
    <p:sldId id="511" r:id="rId12"/>
    <p:sldId id="506" r:id="rId13"/>
    <p:sldId id="510" r:id="rId14"/>
    <p:sldId id="512" r:id="rId15"/>
    <p:sldId id="513" r:id="rId16"/>
    <p:sldId id="514" r:id="rId17"/>
    <p:sldId id="515" r:id="rId18"/>
    <p:sldId id="516" r:id="rId19"/>
    <p:sldId id="517" r:id="rId20"/>
    <p:sldId id="505" r:id="rId21"/>
    <p:sldId id="501" r:id="rId22"/>
    <p:sldId id="444" r:id="rId23"/>
    <p:sldId id="446" r:id="rId24"/>
    <p:sldId id="386" r:id="rId25"/>
    <p:sldId id="496" r:id="rId26"/>
    <p:sldId id="483" r:id="rId27"/>
    <p:sldId id="344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33FF"/>
    <a:srgbClr val="FF0066"/>
    <a:srgbClr val="FF6699"/>
    <a:srgbClr val="003399"/>
    <a:srgbClr val="FFFFFF"/>
    <a:srgbClr val="FF0000"/>
    <a:srgbClr val="993300"/>
    <a:srgbClr val="CC33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2060" autoAdjust="0"/>
  </p:normalViewPr>
  <p:slideViewPr>
    <p:cSldViewPr>
      <p:cViewPr varScale="1">
        <p:scale>
          <a:sx n="58" d="100"/>
          <a:sy n="58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E445AB35-E2E5-4A25-A222-855AF9D6C8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44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1B385-8CB4-479F-8B3D-29D2A21F5572}" type="slidenum">
              <a:rPr lang="en-US"/>
              <a:pPr/>
              <a:t>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3s23p  2P_{3/1}</a:t>
            </a:r>
            <a:r>
              <a:rPr lang="en-US" dirty="0" err="1" smtClean="0"/>
              <a:t>nl</a:t>
            </a:r>
            <a:r>
              <a:rPr lang="en-US" dirty="0" smtClean="0"/>
              <a:t>, 3s3p2 4P_{3/2}9f, 3s3p3d5g, 3p23dnl, 3s3d2nl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5AB35-E2E5-4A25-A222-855AF9D6C8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2743200" cy="5365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Atomdb</a:t>
            </a:r>
            <a:r>
              <a:rPr lang="en-US" dirty="0" smtClean="0"/>
              <a:t> Workshop</a:t>
            </a:r>
          </a:p>
          <a:p>
            <a:r>
              <a:rPr lang="en-US" dirty="0" err="1" smtClean="0"/>
              <a:t>CfA</a:t>
            </a:r>
            <a:r>
              <a:rPr lang="en-US" dirty="0" smtClean="0"/>
              <a:t> – 8/9-8/10/2012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FF11A-DA8D-439E-8E58-2E7D8A338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793DFE-D9DB-41E6-8B9D-6336355CEF4E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85BC5-C5E9-454B-8C15-6CAECC293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76C0A-39E0-4394-9B9A-445B11D7759A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EE4BF-1715-4E55-B6B9-CB8EE2288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2C0D-33C0-4A41-A2DA-B0E54138ED92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C681-DC55-4935-B409-C562A1EC8D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47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F6B1E-F2AE-49F5-900B-4D15A0D76D3C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372E-3C2E-43FD-B3B5-098812F654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5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E2B99-E99E-4CF7-9F37-370F213A3AFC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F8E0A-1DBF-4365-BAC2-631F4D519E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9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9F00C-9678-4714-BA43-7969A92D847E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3469-230A-42F3-B8FB-CA0359D3F9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7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88CF-F533-40CA-A07A-6113B748277F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C15BF-EA8F-4C98-B7F5-E62031B9E6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9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AB70-B762-4D8A-87AA-E13A49F347A7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F999A-EED4-4669-AF11-BF3EE7C3AF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15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1312-8E24-48B0-9DF8-F132AC251575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55898-7B7F-4EE7-9389-E2403A5C31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24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03C7D-F418-41D0-A4E2-23185A729E20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5808-6C72-4022-970E-C6CD610F03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4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9DE63-11FC-4E05-BE0B-FE92634FD944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41EAA-B54C-447A-9D5E-E80A0B61A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3BA6-F15C-4436-A391-102257894410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8684-6527-4F25-9B22-F8A1F5F5B2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5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46376-1801-4895-8B47-8CF42168E29D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D493-F0E6-44C6-8816-ED14F7FFB9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6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8D0C-54BA-43EE-A7B3-01D64C9A5CEE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52592-F659-41DC-98DB-CA1471B000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4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3383-29C7-4C6E-A545-821E6AA6E8E1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3E5D-3DCB-4905-BC0D-3129E5913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87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C168-3595-4BFA-A55B-3E3F28902FDE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F7288-3B21-4EBE-8E00-8676128D22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78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D492-3CA2-4DE3-B28B-7FD2452DB9E6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EAA8-6BBB-46DE-AB96-306DCA3B46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80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6BF5-4422-4FDC-8738-D4BF808AAC16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31527-3E91-43D5-AE7E-8631F72C38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24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26906-F11F-45E7-AF68-C8A60723E162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B5080-3DFA-4543-AB23-FCCB43BBA6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13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3B75-F8A3-4CC7-8C6B-FB23B1B5D630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FC40-B048-417C-87BD-D247B6E05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38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5F13-4C82-462C-8A34-F5C50DC5EF48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8496-FF5B-493F-AA86-8D793B0891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8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A558C5-8EE9-46DE-AAD7-318621EB6781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AF424-3D0B-4E9B-AD12-420167AA3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BD4F-2553-4485-92F7-8C46DDB34079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EC941-6A27-49D4-8219-4FE2FDD48D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59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19E-C1D4-4E8D-A95E-FBD73A0DB0BB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0BA5-2DF7-4A62-8745-F90434F1B2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98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B2B7-F08A-4125-83B9-AC7C387741C7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2AD-3B76-433F-A01E-EDFFE37C63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58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77AEA-53CF-4B53-8BBF-B2D5EF09E99A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6535-4BBD-4597-8A52-9924B6EB46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5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3383-29C7-4C6E-A545-821E6AA6E8E1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3E5D-3DCB-4905-BC0D-3129E5913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4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C168-3595-4BFA-A55B-3E3F28902FDE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F7288-3B21-4EBE-8E00-8676128D22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5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D492-3CA2-4DE3-B28B-7FD2452DB9E6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EAA8-6BBB-46DE-AB96-306DCA3B46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0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6BF5-4422-4FDC-8738-D4BF808AAC16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31527-3E91-43D5-AE7E-8631F72C38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56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26906-F11F-45E7-AF68-C8A60723E162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B5080-3DFA-4543-AB23-FCCB43BBA6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0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3B75-F8A3-4CC7-8C6B-FB23B1B5D630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FC40-B048-417C-87BD-D247B6E05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5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4C845-19B2-42D1-8170-E4B30531F69B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1E29E-8CA8-4E76-A17F-BB3BD452B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5F13-4C82-462C-8A34-F5C50DC5EF48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8496-FF5B-493F-AA86-8D793B0891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81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BD4F-2553-4485-92F7-8C46DDB34079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EC941-6A27-49D4-8219-4FE2FDD48D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63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19E-C1D4-4E8D-A95E-FBD73A0DB0BB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0BA5-2DF7-4A62-8745-F90434F1B2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08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B2B7-F08A-4125-83B9-AC7C387741C7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2AD-3B76-433F-A01E-EDFFE37C63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28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77AEA-53CF-4B53-8BBF-B2D5EF09E99A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6535-4BBD-4597-8A52-9924B6EB46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25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607E-6CF7-421D-85A4-A00330ADEA54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7E29-AF5C-4C9B-AC70-DA1725058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9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8C662-2E66-4B02-9DC0-D2F038AC0F9C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949F-E575-4332-B090-F0F1F2CD3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70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E365-DBF5-4B6E-A41B-CC8033FF1B1B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A1170-6A93-47E0-82A7-956DF9A66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16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EDDA6-3916-4B56-82DB-EF99974E9D6B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237E-FF00-495E-873E-9D763C164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31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CB3ED-A6B5-4EC3-A3E7-AAAA02D31E52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6A189-9336-4568-B62B-DC5E09E8B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6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ACE2C-466C-4832-995C-ECE836889795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3C6D7-35E4-448F-8C53-E0FA67EFD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452E9-6AB2-46E7-B783-85FCF7A928CE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FC90E-0AA1-4836-BFA7-687F79DFC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83C9-920D-4901-B034-809098B99F9D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CD701-84D8-4CDF-A4DA-FD46140A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89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6CA1-65B1-4439-9442-8062D8DA0800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A25D5-C2E1-4841-9599-76ADC73AD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4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4ED7-2C8A-4170-8DC5-512B7F683D4F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D946-0FC9-4CAD-BDC8-C32654297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8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926E-3BC2-4D18-8CE0-4D8690C82A7C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19E6-FEDD-43FF-B9BD-933F44F35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54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3D57-DDA6-4647-B0D9-658683401966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694C-E5E8-403E-9102-58DF52850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12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3383-29C7-4C6E-A545-821E6AA6E8E1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3E5D-3DCB-4905-BC0D-3129E5913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80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C168-3595-4BFA-A55B-3E3F28902FDE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F7288-3B21-4EBE-8E00-8676128D22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31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D492-3CA2-4DE3-B28B-7FD2452DB9E6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EAA8-6BBB-46DE-AB96-306DCA3B46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394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6BF5-4422-4FDC-8738-D4BF808AAC16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31527-3E91-43D5-AE7E-8631F72C38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9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4B77A-7EFB-4BA2-A2B4-EFCD4DEF307F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E388B-EB74-43EC-A938-73B6463E7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26906-F11F-45E7-AF68-C8A60723E162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B5080-3DFA-4543-AB23-FCCB43BBA6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80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3B75-F8A3-4CC7-8C6B-FB23B1B5D630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FC40-B048-417C-87BD-D247B6E05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68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5F13-4C82-462C-8A34-F5C50DC5EF48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8496-FF5B-493F-AA86-8D793B0891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087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BD4F-2553-4485-92F7-8C46DDB34079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EC941-6A27-49D4-8219-4FE2FDD48D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68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19E-C1D4-4E8D-A95E-FBD73A0DB0BB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0BA5-2DF7-4A62-8745-F90434F1B2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54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B2B7-F08A-4125-83B9-AC7C387741C7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2AD-3B76-433F-A01E-EDFFE37C63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54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77AEA-53CF-4B53-8BBF-B2D5EF09E99A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6535-4BBD-4597-8A52-9924B6EB46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62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3383-29C7-4C6E-A545-821E6AA6E8E1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3E5D-3DCB-4905-BC0D-3129E5913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8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C168-3595-4BFA-A55B-3E3F28902FDE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F7288-3B21-4EBE-8E00-8676128D22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917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D492-3CA2-4DE3-B28B-7FD2452DB9E6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EAA8-6BBB-46DE-AB96-306DCA3B46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9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6CE3E-261F-4C8C-966C-5149A106DD8B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9258B-0D0D-40CE-9209-8B30050CF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6BF5-4422-4FDC-8738-D4BF808AAC16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31527-3E91-43D5-AE7E-8631F72C38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354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26906-F11F-45E7-AF68-C8A60723E162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B5080-3DFA-4543-AB23-FCCB43BBA6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310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3B75-F8A3-4CC7-8C6B-FB23B1B5D630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FC40-B048-417C-87BD-D247B6E05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718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5F13-4C82-462C-8A34-F5C50DC5EF48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8496-FF5B-493F-AA86-8D793B0891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037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BD4F-2553-4485-92F7-8C46DDB34079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EC941-6A27-49D4-8219-4FE2FDD48D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123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19E-C1D4-4E8D-A95E-FBD73A0DB0BB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0BA5-2DF7-4A62-8745-F90434F1B2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38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B2B7-F08A-4125-83B9-AC7C387741C7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2AD-3B76-433F-A01E-EDFFE37C63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95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77AEA-53CF-4B53-8BBF-B2D5EF09E99A}" type="datetime1">
              <a:rPr lang="en-US">
                <a:solidFill>
                  <a:srgbClr val="FFFFFF"/>
                </a:solidFill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6535-4BBD-4597-8A52-9924B6EB46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199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A11F-62C5-4FC0-A814-30C4C38F7499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2976-AC31-4E0F-B4F1-8FCB96E5B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30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38A9-0CCD-45E8-BF42-C1428CFF36D9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CE4E-1034-40D2-9B25-D4A7FC000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7FDB8-172A-4751-B23C-FD5A2EBD707A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366BA-0878-4BFF-96FB-272BEE5A6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05D8-4316-442E-9A78-7BCC2B49F776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C163-A8BB-44B8-911A-CACF69178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324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D772-413A-41A6-83C3-9ACE20258C18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13D0C-27F5-404B-A70A-0179B0A0F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952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81A7-674D-4C02-862A-6FFE09FBCCBA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BC507-56E8-45AC-855F-7C68869F5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8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D32D-645C-4CA2-A231-3D2949011C11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34043-56D6-4C0D-922A-D4E4A164E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87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E312-714D-4697-9DD2-4F28D3C47EB0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72EC-8BF8-43B8-BC44-3A0D58683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14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EF0BC-8FAF-4C86-8229-710004561D17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01149-C816-4137-8CAB-A7DCA9FE5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206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30E67-1924-4D75-8F83-CD7BA13896DF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B743-86DC-4E06-990C-E0A01AD38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935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0FB81-0B28-4D91-9A54-1EAF73C62B51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3DF65-DBE0-47D8-9EC3-92E95AD8E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88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AFE38-2B44-4975-85C3-393F3F67DFC7}" type="datetime1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CA04-F4FB-4997-AE7F-D54EFB3AB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9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65220-9EDA-4087-BFC0-915315C97C91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D9731-6ADF-412E-AF96-1DEA34959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01C737E7-C18E-420D-848D-EDDC3DF325B0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B9E0C37-43F4-44B3-8340-02FFF75C85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087F4689-1C57-42E3-82BE-3525AE9A4EB9}" type="datetime1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ACD77B1-2EE0-4AB2-A885-C8FDDE2762C7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320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7046337-DE59-4F02-B75F-4ECFE9BB386B}" type="datetime1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8A2B749-6E34-4CA0-9F51-C583B00CB064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81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7046337-DE59-4F02-B75F-4ECFE9BB386B}" type="datetime1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8A2B749-6E34-4CA0-9F51-C583B00CB064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819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38971D9-9F4C-4685-B47A-337ECCCE2E8F}" type="datetime1">
              <a:rPr lang="en-US">
                <a:latin typeface="Arial" charset="0"/>
              </a:rPr>
              <a:pPr>
                <a:defRPr/>
              </a:pPr>
              <a:t>9/23/2012</a:t>
            </a:fld>
            <a:endParaRPr lang="en-US">
              <a:latin typeface="Arial" charset="0"/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66E2D74D-0F8E-49F5-976F-5A1D7B5824BB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865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7046337-DE59-4F02-B75F-4ECFE9BB386B}" type="datetime1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8A2B749-6E34-4CA0-9F51-C583B00CB064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568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7046337-DE59-4F02-B75F-4ECFE9BB386B}" type="datetime1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9/23/2012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8A2B749-6E34-4CA0-9F51-C583B00CB064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028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C6A3F02-82CF-43CE-B767-B71BA6B9B9D3}" type="datetime1">
              <a:rPr lang="en-US">
                <a:latin typeface="Arial" charset="0"/>
              </a:rPr>
              <a:pPr>
                <a:defRPr/>
              </a:pPr>
              <a:t>9/23/2012</a:t>
            </a:fld>
            <a:endParaRPr lang="en-US">
              <a:latin typeface="Arial" charset="0"/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BEC0DA97-1135-422A-9887-9C49498D0F5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748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mdpp.phys.strath.ac.uk/tamoc/DATA/" TargetMode="External"/><Relationship Id="rId5" Type="http://schemas.openxmlformats.org/officeDocument/2006/relationships/hyperlink" Target="http://www-cfadc.phy.ornl.gov/data_and_codes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control" Target="../activeX/activeX2.xml"/><Relationship Id="rId7" Type="http://schemas.openxmlformats.org/officeDocument/2006/relationships/oleObject" Target="../embeddings/oleObject1.bin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5791200" cy="476250"/>
          </a:xfrm>
        </p:spPr>
        <p:txBody>
          <a:bodyPr/>
          <a:lstStyle/>
          <a:p>
            <a:fld id="{6F2CB859-D4DC-44B7-B58C-2043237E8351}" type="datetime1">
              <a:rPr lang="en-US" smtClean="0"/>
              <a:pPr/>
              <a:t>9/23/2012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4364-8DE7-4D7B-B66C-0B13996FADC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09800"/>
            <a:ext cx="6477000" cy="2590800"/>
          </a:xfrm>
        </p:spPr>
        <p:txBody>
          <a:bodyPr/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Tom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Gorczyca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Oleg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Zatsarinny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Jun Fu</a:t>
            </a: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Dragan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Nikolic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Fatih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Hasoglu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Shahin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Abdel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Naby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604658"/>
            <a:ext cx="2362200" cy="213722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028700" y="533400"/>
            <a:ext cx="6972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DR Calculations for M-Shell 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688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ADAS </a:t>
            </a:r>
            <a:r>
              <a:rPr lang="en-US" b="1" dirty="0"/>
              <a:t>Workshop </a:t>
            </a:r>
            <a:r>
              <a:rPr lang="en-US" b="1" dirty="0" smtClean="0"/>
              <a:t>2012</a:t>
            </a:r>
            <a:endParaRPr lang="en-US" b="1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2" descr="OLDD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83425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5" name="Group 22"/>
          <p:cNvGrpSpPr>
            <a:grpSpLocks/>
          </p:cNvGrpSpPr>
          <p:nvPr/>
        </p:nvGrpSpPr>
        <p:grpSpPr bwMode="auto">
          <a:xfrm>
            <a:off x="0" y="87313"/>
            <a:ext cx="9144000" cy="369887"/>
            <a:chOff x="0" y="87868"/>
            <a:chExt cx="9144000" cy="369332"/>
          </a:xfrm>
        </p:grpSpPr>
        <p:sp>
          <p:nvSpPr>
            <p:cNvPr id="38917" name="Line 52"/>
            <p:cNvSpPr>
              <a:spLocks noChangeShapeType="1"/>
            </p:cNvSpPr>
            <p:nvPr/>
          </p:nvSpPr>
          <p:spPr bwMode="auto">
            <a:xfrm>
              <a:off x="0" y="286007"/>
              <a:ext cx="72453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18" name="Line 53"/>
            <p:cNvSpPr>
              <a:spLocks noChangeShapeType="1"/>
            </p:cNvSpPr>
            <p:nvPr/>
          </p:nvSpPr>
          <p:spPr bwMode="auto">
            <a:xfrm>
              <a:off x="8642350" y="274912"/>
              <a:ext cx="5016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19" name="Text Box 54"/>
            <p:cNvSpPr txBox="1">
              <a:spLocks noChangeArrowheads="1"/>
            </p:cNvSpPr>
            <p:nvPr/>
          </p:nvSpPr>
          <p:spPr bwMode="auto">
            <a:xfrm>
              <a:off x="152400" y="152857"/>
              <a:ext cx="2314575" cy="30434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</a:rPr>
                <a:t>TSR Heidelberg</a:t>
              </a:r>
            </a:p>
          </p:txBody>
        </p:sp>
        <p:sp>
          <p:nvSpPr>
            <p:cNvPr id="38920" name="TextBox 10"/>
            <p:cNvSpPr txBox="1">
              <a:spLocks noChangeArrowheads="1"/>
            </p:cNvSpPr>
            <p:nvPr/>
          </p:nvSpPr>
          <p:spPr bwMode="auto">
            <a:xfrm>
              <a:off x="7391138" y="87868"/>
              <a:ext cx="1143262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mtClean="0">
                  <a:solidFill>
                    <a:srgbClr val="C00000"/>
                  </a:solidFill>
                  <a:latin typeface="Arial Narrow" pitchFamily="34" charset="0"/>
                </a:rPr>
                <a:t>Experiment</a:t>
              </a:r>
            </a:p>
          </p:txBody>
        </p:sp>
      </p:grpSp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6248400" y="1371600"/>
            <a:ext cx="77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800" b="1" smtClean="0">
                <a:solidFill>
                  <a:srgbClr val="C00000"/>
                </a:solidFill>
                <a:latin typeface="Times New Roman" pitchFamily="18" charset="0"/>
              </a:rPr>
              <a:t>Ti</a:t>
            </a:r>
            <a:r>
              <a:rPr lang="sv-SE" sz="2800" b="1" baseline="30000" smtClean="0">
                <a:solidFill>
                  <a:srgbClr val="C00000"/>
                </a:solidFill>
                <a:latin typeface="Times New Roman" pitchFamily="18" charset="0"/>
              </a:rPr>
              <a:t>4+</a:t>
            </a:r>
            <a:endParaRPr lang="en-US" sz="2800" b="1" baseline="3000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2"/>
          <p:cNvGrpSpPr>
            <a:grpSpLocks/>
          </p:cNvGrpSpPr>
          <p:nvPr/>
        </p:nvGrpSpPr>
        <p:grpSpPr bwMode="auto">
          <a:xfrm>
            <a:off x="88900" y="541338"/>
            <a:ext cx="8991600" cy="6240462"/>
            <a:chOff x="56" y="273"/>
            <a:chExt cx="5664" cy="3931"/>
          </a:xfrm>
        </p:grpSpPr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56" y="273"/>
              <a:ext cx="5664" cy="3855"/>
              <a:chOff x="144" y="268"/>
              <a:chExt cx="5237" cy="3784"/>
            </a:xfrm>
          </p:grpSpPr>
          <p:pic>
            <p:nvPicPr>
              <p:cNvPr id="33802" name="Picture 9" descr="Fig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298"/>
              <a:stretch>
                <a:fillRect/>
              </a:stretch>
            </p:blipFill>
            <p:spPr bwMode="auto">
              <a:xfrm>
                <a:off x="144" y="268"/>
                <a:ext cx="5237" cy="3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3" name="Text Box 10"/>
              <p:cNvSpPr txBox="1">
                <a:spLocks noChangeArrowheads="1"/>
              </p:cNvSpPr>
              <p:nvPr/>
            </p:nvSpPr>
            <p:spPr bwMode="auto">
              <a:xfrm>
                <a:off x="2414" y="646"/>
                <a:ext cx="479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sv-SE" sz="2800" b="1" smtClean="0">
                    <a:solidFill>
                      <a:srgbClr val="C00000"/>
                    </a:solidFill>
                    <a:latin typeface="Times New Roman" pitchFamily="18" charset="0"/>
                  </a:rPr>
                  <a:t>Sc</a:t>
                </a:r>
                <a:r>
                  <a:rPr lang="sv-SE" sz="2800" b="1" baseline="30000" smtClean="0">
                    <a:solidFill>
                      <a:srgbClr val="C00000"/>
                    </a:solidFill>
                    <a:latin typeface="Times New Roman" pitchFamily="18" charset="0"/>
                  </a:rPr>
                  <a:t>3+</a:t>
                </a:r>
                <a:endParaRPr lang="en-US" sz="2800" b="1" baseline="30000" smtClean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01" name="Text Box 11"/>
            <p:cNvSpPr txBox="1">
              <a:spLocks noChangeArrowheads="1"/>
            </p:cNvSpPr>
            <p:nvPr/>
          </p:nvSpPr>
          <p:spPr bwMode="auto">
            <a:xfrm>
              <a:off x="4424" y="4012"/>
              <a:ext cx="1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1400" smtClean="0">
                  <a:solidFill>
                    <a:srgbClr val="000000"/>
                  </a:solidFill>
                  <a:latin typeface="Times New Roman" pitchFamily="18" charset="0"/>
                </a:rPr>
                <a:t>PRA </a:t>
              </a:r>
              <a:r>
                <a:rPr lang="en-US" sz="1400" b="1" smtClean="0">
                  <a:solidFill>
                    <a:srgbClr val="000000"/>
                  </a:solidFill>
                  <a:latin typeface="Times New Roman" pitchFamily="18" charset="0"/>
                </a:rPr>
                <a:t>65</a:t>
              </a:r>
              <a:r>
                <a:rPr lang="en-US" sz="1400" smtClean="0">
                  <a:solidFill>
                    <a:srgbClr val="000000"/>
                  </a:solidFill>
                  <a:latin typeface="Times New Roman" pitchFamily="18" charset="0"/>
                </a:rPr>
                <a:t>, 042723 (2002)</a:t>
              </a:r>
            </a:p>
          </p:txBody>
        </p:sp>
      </p:grpSp>
      <p:grpSp>
        <p:nvGrpSpPr>
          <p:cNvPr id="33795" name="Group 22"/>
          <p:cNvGrpSpPr>
            <a:grpSpLocks/>
          </p:cNvGrpSpPr>
          <p:nvPr/>
        </p:nvGrpSpPr>
        <p:grpSpPr bwMode="auto">
          <a:xfrm>
            <a:off x="0" y="87313"/>
            <a:ext cx="9144000" cy="369887"/>
            <a:chOff x="0" y="87868"/>
            <a:chExt cx="9144000" cy="369332"/>
          </a:xfrm>
        </p:grpSpPr>
        <p:sp>
          <p:nvSpPr>
            <p:cNvPr id="33796" name="Line 52"/>
            <p:cNvSpPr>
              <a:spLocks noChangeShapeType="1"/>
            </p:cNvSpPr>
            <p:nvPr/>
          </p:nvSpPr>
          <p:spPr bwMode="auto">
            <a:xfrm>
              <a:off x="0" y="286007"/>
              <a:ext cx="72453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797" name="Line 53"/>
            <p:cNvSpPr>
              <a:spLocks noChangeShapeType="1"/>
            </p:cNvSpPr>
            <p:nvPr/>
          </p:nvSpPr>
          <p:spPr bwMode="auto">
            <a:xfrm>
              <a:off x="8642350" y="274912"/>
              <a:ext cx="5016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798" name="Text Box 54"/>
            <p:cNvSpPr txBox="1">
              <a:spLocks noChangeArrowheads="1"/>
            </p:cNvSpPr>
            <p:nvPr/>
          </p:nvSpPr>
          <p:spPr bwMode="auto">
            <a:xfrm>
              <a:off x="152400" y="152857"/>
              <a:ext cx="2314575" cy="30434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</a:rPr>
                <a:t>TSR Heidelberg</a:t>
              </a:r>
            </a:p>
          </p:txBody>
        </p:sp>
        <p:sp>
          <p:nvSpPr>
            <p:cNvPr id="33799" name="TextBox 10"/>
            <p:cNvSpPr txBox="1">
              <a:spLocks noChangeArrowheads="1"/>
            </p:cNvSpPr>
            <p:nvPr/>
          </p:nvSpPr>
          <p:spPr bwMode="auto">
            <a:xfrm>
              <a:off x="7391138" y="87868"/>
              <a:ext cx="1143262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mtClean="0">
                  <a:solidFill>
                    <a:srgbClr val="C00000"/>
                  </a:solidFill>
                  <a:latin typeface="Arial Narrow" pitchFamily="34" charset="0"/>
                </a:rPr>
                <a:t>Experiment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1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Maxwellian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8235" r="13637" b="5882"/>
          <a:stretch>
            <a:fillRect/>
          </a:stretch>
        </p:blipFill>
        <p:spPr>
          <a:xfrm>
            <a:off x="0" y="0"/>
            <a:ext cx="9144000" cy="669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4038600" y="1295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3962400" y="1231900"/>
            <a:ext cx="457200" cy="336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600" b="1" smtClean="0">
                <a:solidFill>
                  <a:srgbClr val="000000"/>
                </a:solidFill>
                <a:latin typeface="Times New Roman" pitchFamily="18" charset="0"/>
              </a:rPr>
              <a:t>21)</a:t>
            </a:r>
          </a:p>
        </p:txBody>
      </p:sp>
    </p:spTree>
    <p:extLst>
      <p:ext uri="{BB962C8B-B14F-4D97-AF65-F5344CB8AC3E}">
        <p14:creationId xmlns:p14="http://schemas.microsoft.com/office/powerpoint/2010/main" val="41449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CE3E-261F-4C8C-966C-5149A106DD8B}" type="datetime1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258B-0D0D-40CE-9209-8B30050CF14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12"/>
            <a:ext cx="9144000" cy="65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8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CE3E-261F-4C8C-966C-5149A106DD8B}" type="datetime1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258B-0D0D-40CE-9209-8B30050CF14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7626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075" name="Picture 12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05" y="701040"/>
            <a:ext cx="7049395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CE3E-261F-4C8C-966C-5149A106DD8B}" type="datetime1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258B-0D0D-40CE-9209-8B30050CF1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4926" y="5765104"/>
            <a:ext cx="8674274" cy="9530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At low T</a:t>
            </a:r>
            <a:r>
              <a:rPr lang="en-US" dirty="0" smtClean="0">
                <a:latin typeface="Comic Sans MS" pitchFamily="66" charset="0"/>
              </a:rPr>
              <a:t>, the contributions from 3s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3pn</a:t>
            </a:r>
            <a:r>
              <a:rPr lang="en-US" dirty="0" smtClean="0">
                <a:latin typeface="Script MT Bold" pitchFamily="66" charset="0"/>
              </a:rPr>
              <a:t>l</a:t>
            </a:r>
            <a:r>
              <a:rPr lang="en-US" dirty="0" smtClean="0">
                <a:latin typeface="Comic Sans MS" pitchFamily="66" charset="0"/>
              </a:rPr>
              <a:t> core relaxation is forbidden in </a:t>
            </a:r>
          </a:p>
          <a:p>
            <a:r>
              <a:rPr lang="en-US" dirty="0" smtClean="0">
                <a:latin typeface="Comic Sans MS" pitchFamily="66" charset="0"/>
              </a:rPr>
              <a:t>      LS-coupling.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Why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</a:t>
            </a:r>
            <a:r>
              <a:rPr lang="en-US" baseline="30000" dirty="0" smtClean="0">
                <a:latin typeface="Comic Sans MS" pitchFamily="66" charset="0"/>
              </a:rPr>
              <a:t>DR</a:t>
            </a:r>
            <a:r>
              <a:rPr lang="en-US" dirty="0" smtClean="0">
                <a:latin typeface="Comic Sans MS" pitchFamily="66" charset="0"/>
              </a:rPr>
              <a:t> for IC-coupling is reduced?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76200"/>
            <a:ext cx="48768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DR Rate Coefficient for S</a:t>
            </a:r>
            <a:r>
              <a:rPr lang="en-US" sz="2400" b="1" baseline="30000" dirty="0" smtClean="0">
                <a:latin typeface="Comic Sans MS" pitchFamily="66" charset="0"/>
              </a:rPr>
              <a:t>3+</a:t>
            </a:r>
            <a:endParaRPr lang="en-US" sz="2400" b="1" baseline="30000" dirty="0">
              <a:latin typeface="Comic Sans MS" pitchFamily="66" charset="0"/>
            </a:endParaRPr>
          </a:p>
        </p:txBody>
      </p:sp>
      <p:pic>
        <p:nvPicPr>
          <p:cNvPr id="194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874" y="710852"/>
            <a:ext cx="7353822" cy="50051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77-35B7-46D2-911D-35F523E06BB2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62CE-AAEF-4977-916E-C5BE7107F764}" type="slidenum">
              <a:rPr lang="en-US"/>
              <a:pPr/>
              <a:t>16</a:t>
            </a:fld>
            <a:endParaRPr lang="en-US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466578"/>
            <a:ext cx="4495800" cy="335117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28600" y="3124200"/>
            <a:ext cx="41148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The reduction in the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</a:t>
            </a:r>
            <a:r>
              <a:rPr lang="en-US" baseline="30000" dirty="0" smtClean="0">
                <a:latin typeface="Comic Sans MS" pitchFamily="66" charset="0"/>
              </a:rPr>
              <a:t>DR</a:t>
            </a:r>
            <a:r>
              <a:rPr lang="en-US" dirty="0" smtClean="0">
                <a:latin typeface="Comic Sans MS" pitchFamily="66" charset="0"/>
              </a:rPr>
              <a:t> occurs at n=36 for both 3s3p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P</a:t>
            </a:r>
            <a:r>
              <a:rPr lang="en-US" baseline="-25000" dirty="0" smtClean="0">
                <a:latin typeface="Comic Sans MS" pitchFamily="66" charset="0"/>
              </a:rPr>
              <a:t>1/2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baseline="-25000" dirty="0" smtClean="0">
                <a:latin typeface="Comic Sans MS" pitchFamily="66" charset="0"/>
              </a:rPr>
              <a:t>3/2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err="1" smtClean="0">
                <a:latin typeface="Comic Sans MS" pitchFamily="66" charset="0"/>
              </a:rPr>
              <a:t>nℓ</a:t>
            </a:r>
            <a:r>
              <a:rPr lang="en-US" dirty="0" smtClean="0">
                <a:latin typeface="Comic Sans MS" pitchFamily="66" charset="0"/>
              </a:rPr>
              <a:t> which is reflected in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</a:t>
            </a:r>
            <a:r>
              <a:rPr lang="en-US" baseline="30000" dirty="0" smtClean="0">
                <a:latin typeface="Comic Sans MS" pitchFamily="66" charset="0"/>
              </a:rPr>
              <a:t>DR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Such reduction doesn’t exist in LS coupling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3s3p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Pnℓ</a:t>
            </a:r>
            <a:endParaRPr lang="en-US" dirty="0"/>
          </a:p>
        </p:txBody>
      </p:sp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667125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683" y="1"/>
            <a:ext cx="4610599" cy="34289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33400" y="152400"/>
            <a:ext cx="35052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3s  → 3p excitation</a:t>
            </a:r>
            <a:endParaRPr lang="en-US" sz="2400" b="1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6654452" y="1550096"/>
            <a:ext cx="1447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8600" y="1143000"/>
            <a:ext cx="760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n=36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4" idx="2"/>
          </p:cNvCxnSpPr>
          <p:nvPr/>
        </p:nvCxnSpPr>
        <p:spPr>
          <a:xfrm rot="5400000">
            <a:off x="7194602" y="1861530"/>
            <a:ext cx="1383268" cy="684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486400" y="4800600"/>
            <a:ext cx="7620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66800" y="5715000"/>
            <a:ext cx="17526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FWHM=1.2 </a:t>
            </a:r>
            <a:r>
              <a:rPr lang="en-US" sz="1600" dirty="0" err="1" smtClean="0"/>
              <a:t>meV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5638800" y="1371600"/>
            <a:ext cx="914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096000"/>
            <a:ext cx="2133600" cy="476250"/>
          </a:xfrm>
        </p:spPr>
        <p:txBody>
          <a:bodyPr/>
          <a:lstStyle/>
          <a:p>
            <a:fld id="{2686CE3E-261F-4C8C-966C-5149A106DD8B}" type="datetime1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258B-0D0D-40CE-9209-8B30050CF1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0"/>
            <a:ext cx="5791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aseline="30000" dirty="0" smtClean="0">
                <a:latin typeface="Comic Sans MS" pitchFamily="66" charset="0"/>
              </a:rPr>
              <a:t>1 </a:t>
            </a:r>
            <a:r>
              <a:rPr lang="en-US" dirty="0" smtClean="0">
                <a:latin typeface="Comic Sans MS" pitchFamily="66" charset="0"/>
              </a:rPr>
              <a:t>E. W. Schmidt </a:t>
            </a:r>
            <a:r>
              <a:rPr lang="en-US" i="1" dirty="0" smtClean="0">
                <a:latin typeface="Comic Sans MS" pitchFamily="66" charset="0"/>
              </a:rPr>
              <a:t>et al,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ApJ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641,</a:t>
            </a:r>
            <a:r>
              <a:rPr lang="en-US" dirty="0" smtClean="0">
                <a:latin typeface="Comic Sans MS" pitchFamily="66" charset="0"/>
              </a:rPr>
              <a:t> L157-60 (2006).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104" y="76200"/>
            <a:ext cx="4800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DR Rate Coefficient for Fe</a:t>
            </a:r>
            <a:r>
              <a:rPr lang="en-US" sz="2400" b="1" baseline="30000" dirty="0" smtClean="0">
                <a:latin typeface="Comic Sans MS" pitchFamily="66" charset="0"/>
              </a:rPr>
              <a:t>13+</a:t>
            </a:r>
            <a:endParaRPr lang="en-US" sz="2400" b="1" baseline="30000" dirty="0">
              <a:latin typeface="Comic Sans MS" pitchFamily="66" charset="0"/>
            </a:endParaRPr>
          </a:p>
        </p:txBody>
      </p:sp>
      <p:pic>
        <p:nvPicPr>
          <p:cNvPr id="160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534400" cy="517952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67000" y="3048000"/>
            <a:ext cx="2743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____                  Theory</a:t>
            </a:r>
          </a:p>
          <a:p>
            <a:pPr algn="ctr"/>
            <a:r>
              <a:rPr lang="en-US" b="1" dirty="0" smtClean="0">
                <a:solidFill>
                  <a:srgbClr val="3333FF"/>
                </a:solidFill>
              </a:rPr>
              <a:t>____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3333FF"/>
                </a:solidFill>
              </a:rPr>
              <a:t>TSR Experiment</a:t>
            </a:r>
            <a:r>
              <a:rPr lang="en-US" b="1" baseline="30000" dirty="0" smtClean="0">
                <a:solidFill>
                  <a:srgbClr val="3333FF"/>
                </a:solidFill>
              </a:rPr>
              <a:t>1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53200" y="6096000"/>
            <a:ext cx="2286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</a:t>
            </a:r>
            <a:r>
              <a:rPr lang="en-US" sz="1200" dirty="0" err="1" smtClean="0"/>
              <a:t>cut</a:t>
            </a:r>
            <a:r>
              <a:rPr lang="en-US" sz="1200" dirty="0" smtClean="0"/>
              <a:t>  </a:t>
            </a:r>
            <a:r>
              <a:rPr lang="en-US" dirty="0" smtClean="0"/>
              <a:t>≤ 95, ℓ ≤ 8</a:t>
            </a:r>
            <a:endParaRPr lang="en-US" dirty="0"/>
          </a:p>
        </p:txBody>
      </p:sp>
      <p:pic>
        <p:nvPicPr>
          <p:cNvPr id="163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1000"/>
            <a:ext cx="1476375" cy="371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6781800" y="304800"/>
            <a:ext cx="22098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r>
              <a:rPr lang="en-US" dirty="0" err="1" smtClean="0"/>
              <a:t>kT</a:t>
            </a:r>
            <a:r>
              <a:rPr lang="en-US" sz="1050" dirty="0" smtClean="0"/>
              <a:t>║</a:t>
            </a:r>
            <a:r>
              <a:rPr lang="en-US" dirty="0" smtClean="0"/>
              <a:t> = 0.09meV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234984" y="3291590"/>
            <a:ext cx="10668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CE3E-261F-4C8C-966C-5149A106DD8B}" type="datetime1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258B-0D0D-40CE-9209-8B30050CF14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85" y="1314636"/>
            <a:ext cx="8686801" cy="52385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964504" y="152400"/>
            <a:ext cx="711269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DR Rate Coefficient for Al-like Ions</a:t>
            </a:r>
            <a:endParaRPr lang="en-US" sz="2400" b="1" baseline="30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77-35B7-46D2-911D-35F523E06BB2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62CE-AAEF-4977-916E-C5BE7107F764}" type="slidenum">
              <a:rPr lang="en-US"/>
              <a:pPr/>
              <a:t>19</a:t>
            </a:fld>
            <a:endParaRPr lang="en-US"/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705600" cy="469286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5172670"/>
            <a:ext cx="8610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Total ground state RR rate coefficients for the Al-like </a:t>
            </a:r>
            <a:r>
              <a:rPr lang="en-US" dirty="0" err="1" smtClean="0">
                <a:latin typeface="Comic Sans MS" pitchFamily="66" charset="0"/>
              </a:rPr>
              <a:t>isoelectronic</a:t>
            </a:r>
            <a:r>
              <a:rPr lang="en-US" dirty="0" smtClean="0">
                <a:latin typeface="Comic Sans MS" pitchFamily="66" charset="0"/>
              </a:rPr>
              <a:t> sequence using AUTOSTRUCTURE package. Curves from Si to Zn are shown from left to right.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276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Si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286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3+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057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2+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91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Zn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17+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661416" y="1472684"/>
            <a:ext cx="621268" cy="266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9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E300-CFDF-42D8-A909-8648B9C08F60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9AA9-8DAC-4507-9296-03F1B1BC2B6D}" type="slidenum">
              <a:rPr lang="en-US"/>
              <a:pPr/>
              <a:t>2</a:t>
            </a:fld>
            <a:endParaRPr lang="en-US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6934200" cy="511328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6002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52400" y="1981200"/>
            <a:ext cx="1905000" cy="2246769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latin typeface="Comic Sans MS" pitchFamily="66" charset="0"/>
              </a:rPr>
              <a:t>T</a:t>
            </a:r>
            <a:r>
              <a:rPr lang="en-US" sz="1400" b="1" dirty="0">
                <a:latin typeface="Comic Sans MS" pitchFamily="66" charset="0"/>
              </a:rPr>
              <a:t>. W. </a:t>
            </a:r>
            <a:r>
              <a:rPr lang="en-US" sz="1400" b="1" dirty="0" err="1">
                <a:latin typeface="Comic Sans MS" pitchFamily="66" charset="0"/>
              </a:rPr>
              <a:t>Gorczyca</a:t>
            </a:r>
            <a:endParaRPr lang="en-US" sz="14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Comic Sans MS" pitchFamily="66" charset="0"/>
              </a:rPr>
              <a:t>K. T. </a:t>
            </a:r>
            <a:r>
              <a:rPr lang="en-US" sz="1400" b="1" dirty="0" err="1" smtClean="0">
                <a:latin typeface="Comic Sans MS" pitchFamily="66" charset="0"/>
              </a:rPr>
              <a:t>Korista</a:t>
            </a:r>
            <a:endParaRPr lang="en-US" sz="14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 smtClean="0">
                <a:latin typeface="Comic Sans MS" pitchFamily="66" charset="0"/>
              </a:rPr>
              <a:t>M. A. Bautista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latin typeface="Comic Sans MS" pitchFamily="66" charset="0"/>
              </a:rPr>
              <a:t>O. </a:t>
            </a:r>
            <a:r>
              <a:rPr lang="en-US" sz="1400" b="1" dirty="0" err="1" smtClean="0">
                <a:latin typeface="Comic Sans MS" pitchFamily="66" charset="0"/>
              </a:rPr>
              <a:t>Zatsarinny</a:t>
            </a:r>
            <a:r>
              <a:rPr lang="en-US" sz="1400" b="1" dirty="0" smtClean="0">
                <a:latin typeface="Comic Sans MS" pitchFamily="66" charset="0"/>
              </a:rPr>
              <a:t> (DU)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latin typeface="Comic Sans MS" pitchFamily="66" charset="0"/>
              </a:rPr>
              <a:t>D. </a:t>
            </a:r>
            <a:r>
              <a:rPr lang="en-US" sz="1400" b="1" dirty="0" err="1" smtClean="0">
                <a:latin typeface="Comic Sans MS" pitchFamily="66" charset="0"/>
              </a:rPr>
              <a:t>Nikolić</a:t>
            </a:r>
            <a:r>
              <a:rPr lang="en-US" sz="1400" b="1" dirty="0" smtClean="0">
                <a:latin typeface="Comic Sans MS" pitchFamily="66" charset="0"/>
              </a:rPr>
              <a:t> (NINT)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latin typeface="Comic Sans MS" pitchFamily="66" charset="0"/>
              </a:rPr>
              <a:t>J. Fu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latin typeface="Comic Sans MS" pitchFamily="66" charset="0"/>
              </a:rPr>
              <a:t>Shahin Abdel </a:t>
            </a:r>
            <a:r>
              <a:rPr lang="en-US" sz="1400" b="1" dirty="0" err="1" smtClean="0">
                <a:latin typeface="Comic Sans MS" pitchFamily="66" charset="0"/>
              </a:rPr>
              <a:t>Naby</a:t>
            </a:r>
            <a:endParaRPr lang="en-US" sz="1400" b="1" dirty="0" smtClean="0">
              <a:latin typeface="Comic Sans MS" pitchFamily="66" charset="0"/>
            </a:endParaRPr>
          </a:p>
        </p:txBody>
      </p:sp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76200"/>
            <a:ext cx="1447800" cy="152662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57400" y="228600"/>
            <a:ext cx="1752600" cy="1277273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latin typeface="Comic Sans MS" pitchFamily="66" charset="0"/>
              </a:rPr>
              <a:t>N. R. </a:t>
            </a:r>
            <a:r>
              <a:rPr lang="en-US" sz="1400" b="1" dirty="0" err="1">
                <a:latin typeface="Comic Sans MS" pitchFamily="66" charset="0"/>
              </a:rPr>
              <a:t>Badnell</a:t>
            </a:r>
            <a:endParaRPr lang="en-US" sz="14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Comic Sans MS" pitchFamily="66" charset="0"/>
              </a:rPr>
              <a:t>M. G. </a:t>
            </a:r>
            <a:r>
              <a:rPr lang="en-US" sz="1400" b="1" dirty="0" err="1">
                <a:latin typeface="Comic Sans MS" pitchFamily="66" charset="0"/>
              </a:rPr>
              <a:t>O’Mullane</a:t>
            </a:r>
            <a:endParaRPr lang="en-US" sz="14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Comic Sans MS" pitchFamily="66" charset="0"/>
              </a:rPr>
              <a:t>H. P. Summers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Comic Sans MS" pitchFamily="66" charset="0"/>
              </a:rPr>
              <a:t>   UK</a:t>
            </a:r>
          </a:p>
        </p:txBody>
      </p:sp>
      <p:pic>
        <p:nvPicPr>
          <p:cNvPr id="11" name="Picture 28" descr="vguidehead"/>
          <p:cNvPicPr>
            <a:picLocks noChangeAspect="1" noChangeArrowheads="1"/>
          </p:cNvPicPr>
          <p:nvPr/>
        </p:nvPicPr>
        <p:blipFill>
          <a:blip r:embed="rId5" cstate="print"/>
          <a:srcRect r="69960" b="14737"/>
          <a:stretch>
            <a:fillRect/>
          </a:stretch>
        </p:blipFill>
        <p:spPr bwMode="auto">
          <a:xfrm>
            <a:off x="7239000" y="228600"/>
            <a:ext cx="1755775" cy="14192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486400" y="493693"/>
            <a:ext cx="1689886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mic Sans MS" pitchFamily="66" charset="0"/>
              </a:rPr>
              <a:t>M. S. </a:t>
            </a:r>
            <a:r>
              <a:rPr lang="en-US" sz="1400" b="1" dirty="0" err="1">
                <a:latin typeface="Comic Sans MS" pitchFamily="66" charset="0"/>
              </a:rPr>
              <a:t>Pindzola</a:t>
            </a:r>
            <a:endParaRPr lang="en-US" sz="1400" b="1" dirty="0">
              <a:latin typeface="Comic Sans MS" pitchFamily="66" charset="0"/>
            </a:endParaRPr>
          </a:p>
          <a:p>
            <a:r>
              <a:rPr lang="en-US" sz="1400" b="1" dirty="0">
                <a:latin typeface="Comic Sans MS" pitchFamily="66" charset="0"/>
              </a:rPr>
              <a:t>S. D. </a:t>
            </a:r>
            <a:r>
              <a:rPr lang="en-US" sz="1400" b="1" dirty="0" smtClean="0">
                <a:latin typeface="Comic Sans MS" pitchFamily="66" charset="0"/>
              </a:rPr>
              <a:t>Loch</a:t>
            </a:r>
          </a:p>
          <a:p>
            <a:r>
              <a:rPr lang="en-US" sz="1400" b="1" dirty="0" smtClean="0">
                <a:latin typeface="Comic Sans MS" pitchFamily="66" charset="0"/>
              </a:rPr>
              <a:t>J. </a:t>
            </a:r>
            <a:r>
              <a:rPr lang="en-US" sz="1400" b="1" dirty="0" err="1" smtClean="0">
                <a:latin typeface="Comic Sans MS" pitchFamily="66" charset="0"/>
              </a:rPr>
              <a:t>Colgan</a:t>
            </a:r>
            <a:r>
              <a:rPr lang="en-US" sz="1400" b="1" dirty="0" smtClean="0">
                <a:latin typeface="Comic Sans MS" pitchFamily="66" charset="0"/>
              </a:rPr>
              <a:t> (LANL)</a:t>
            </a:r>
          </a:p>
          <a:p>
            <a:r>
              <a:rPr lang="en-US" sz="1400" b="1" dirty="0" smtClean="0">
                <a:latin typeface="Comic Sans MS" pitchFamily="66" charset="0"/>
              </a:rPr>
              <a:t>D. M. </a:t>
            </a:r>
            <a:r>
              <a:rPr lang="en-US" sz="1400" b="1" dirty="0" err="1" smtClean="0">
                <a:latin typeface="Comic Sans MS" pitchFamily="66" charset="0"/>
              </a:rPr>
              <a:t>Mitnik</a:t>
            </a:r>
            <a:endParaRPr lang="en-US" sz="1400" b="1" i="1" dirty="0">
              <a:latin typeface="Comic Sans MS" pitchFamily="66" charset="0"/>
            </a:endParaRP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43400"/>
            <a:ext cx="1447800" cy="1447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81000" y="5953780"/>
            <a:ext cx="1295400" cy="738664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mic Sans MS" pitchFamily="66" charset="0"/>
              </a:rPr>
              <a:t>Z. </a:t>
            </a:r>
            <a:r>
              <a:rPr lang="en-US" sz="1400" b="1" dirty="0" err="1" smtClean="0">
                <a:latin typeface="Comic Sans MS" pitchFamily="66" charset="0"/>
              </a:rPr>
              <a:t>Altun</a:t>
            </a:r>
            <a:endParaRPr lang="en-US" sz="1400" b="1" dirty="0" smtClean="0">
              <a:latin typeface="Comic Sans MS" pitchFamily="66" charset="0"/>
            </a:endParaRPr>
          </a:p>
          <a:p>
            <a:r>
              <a:rPr lang="en-US" sz="1400" b="1" dirty="0" smtClean="0">
                <a:latin typeface="Comic Sans MS" pitchFamily="66" charset="0"/>
              </a:rPr>
              <a:t>A. </a:t>
            </a:r>
            <a:r>
              <a:rPr lang="en-US" sz="1400" b="1" dirty="0" err="1" smtClean="0">
                <a:latin typeface="Comic Sans MS" pitchFamily="66" charset="0"/>
              </a:rPr>
              <a:t>Yumak</a:t>
            </a:r>
            <a:endParaRPr lang="en-US" sz="1400" b="1" dirty="0" smtClean="0">
              <a:latin typeface="Comic Sans MS" pitchFamily="66" charset="0"/>
            </a:endParaRPr>
          </a:p>
          <a:p>
            <a:r>
              <a:rPr lang="en-US" sz="1400" b="1" i="1" dirty="0" smtClean="0">
                <a:latin typeface="Comic Sans MS" pitchFamily="66" charset="0"/>
              </a:rPr>
              <a:t> </a:t>
            </a:r>
            <a:r>
              <a:rPr lang="en-US" sz="1400" b="1" i="1" dirty="0">
                <a:latin typeface="Comic Sans MS" pitchFamily="66" charset="0"/>
              </a:rPr>
              <a:t>Turkey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8200" y="1981200"/>
            <a:ext cx="1676400" cy="76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 Project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013D-B87F-41CF-A64C-B11C9BEF8980}" type="datetime1">
              <a:rPr lang="en-US"/>
              <a:pPr/>
              <a:t>9/23/2012</a:t>
            </a:fld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EB7F-9A5A-4DD6-AD27-6A61F249FD4A}" type="slidenum">
              <a:rPr lang="en-US"/>
              <a:pPr/>
              <a:t>20</a:t>
            </a:fld>
            <a:endParaRPr lang="en-US"/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1828800" y="2133600"/>
            <a:ext cx="4953000" cy="2438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219450" y="3062288"/>
            <a:ext cx="1962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CE3E-261F-4C8C-966C-5149A106DD8B}" type="datetime1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258B-0D0D-40CE-9209-8B30050CF14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8" y="2667000"/>
            <a:ext cx="9000678" cy="25908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288" y="5363980"/>
            <a:ext cx="2152912" cy="12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0" descr="ad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367983"/>
            <a:ext cx="1905000" cy="1168977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04800" y="914400"/>
            <a:ext cx="853440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Level-resolved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DR rate coefficients for H-like through Mg-like</a:t>
            </a:r>
          </a:p>
          <a:p>
            <a:pPr algn="just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     </a:t>
            </a:r>
            <a:r>
              <a:rPr lang="en-US" dirty="0" err="1" smtClean="0">
                <a:solidFill>
                  <a:schemeClr val="accent2"/>
                </a:solidFill>
                <a:latin typeface="Comic Sans MS" pitchFamily="66" charset="0"/>
              </a:rPr>
              <a:t>isoelectronic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 sequences have been computed.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  The state-of-the-art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AUTOSTRUCTURE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 package has been used.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  For each sequence, calculations were performed up to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Zn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 and we included</a:t>
            </a:r>
          </a:p>
          <a:p>
            <a:pPr algn="just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     other heavy ions such as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Kr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Mo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, and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Xe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5363980"/>
            <a:ext cx="4953000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latin typeface="Comic Sans MS" pitchFamily="66" charset="0"/>
              </a:rPr>
              <a:t>The Controlled Fusion Atomic Data Center</a:t>
            </a:r>
          </a:p>
          <a:p>
            <a:r>
              <a:rPr lang="en-US" sz="1400" b="1" dirty="0" smtClean="0">
                <a:latin typeface="Comic Sans MS" pitchFamily="66" charset="0"/>
                <a:hlinkClick r:id="rId5"/>
              </a:rPr>
              <a:t>http://www-cfadc.phy.ornl.gov//data_and_codes</a:t>
            </a:r>
            <a:endParaRPr lang="en-US" sz="1400" b="1" dirty="0" smtClean="0">
              <a:latin typeface="Comic Sans MS" pitchFamily="66" charset="0"/>
            </a:endParaRPr>
          </a:p>
          <a:p>
            <a:r>
              <a:rPr lang="en-US" sz="1400" b="1" dirty="0" smtClean="0">
                <a:latin typeface="Comic Sans MS" pitchFamily="66" charset="0"/>
              </a:rPr>
              <a:t>ADAS Atomic data and analysis structure</a:t>
            </a:r>
          </a:p>
          <a:p>
            <a:r>
              <a:rPr lang="en-US" sz="1400" b="1" dirty="0" smtClean="0">
                <a:latin typeface="Comic Sans MS" pitchFamily="66" charset="0"/>
                <a:hlinkClick r:id="rId6"/>
              </a:rPr>
              <a:t>http://amdpp.phys.strath.ac.uk/tamoc/DATA/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52400"/>
            <a:ext cx="42672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Comic Sans MS" pitchFamily="66" charset="0"/>
              </a:rPr>
              <a:t>Status of the DR Project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3600" y="41910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9396" y="41910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CE3E-261F-4C8C-966C-5149A106DD8B}" type="datetime1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258B-0D0D-40CE-9209-8B30050CF14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4" descr="CAARI06(Dragan)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8875" r="6087" b="4500"/>
          <a:stretch>
            <a:fillRect/>
          </a:stretch>
        </p:blipFill>
        <p:spPr bwMode="auto">
          <a:xfrm>
            <a:off x="88900" y="76200"/>
            <a:ext cx="897890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4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CE3E-261F-4C8C-966C-5149A106DD8B}" type="datetime1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258B-0D0D-40CE-9209-8B30050CF14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76200"/>
            <a:ext cx="62293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81200"/>
            <a:ext cx="63627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58197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6200" y="152400"/>
            <a:ext cx="253365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Comic Sans MS" pitchFamily="66" charset="0"/>
              </a:rPr>
              <a:t>Ar</a:t>
            </a:r>
            <a:r>
              <a:rPr lang="en-US" sz="2400" b="1" dirty="0" smtClean="0">
                <a:latin typeface="Comic Sans MS" pitchFamily="66" charset="0"/>
              </a:rPr>
              <a:t>-Like DR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17" descr="Ti4-proce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6172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6038"/>
            <a:ext cx="7467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</a:rPr>
              <a:t>Description of Photorecombination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5" name="Picture 13" descr="Sem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01900"/>
            <a:ext cx="404495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6672263" y="1803400"/>
          <a:ext cx="23193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7"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1803400"/>
                        <a:ext cx="231933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6629400" y="1368425"/>
            <a:ext cx="2371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400" b="1" u="sng" smtClean="0">
                <a:solidFill>
                  <a:srgbClr val="000000"/>
                </a:solidFill>
                <a:latin typeface="Arial Narrow" pitchFamily="34" charset="0"/>
              </a:rPr>
              <a:t>two near-threshold resonances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842" name="ShockwaveFlash2" r:id="rId2" imgW="2438095" imgH="3123810"/>
        </mc:Choice>
        <mc:Fallback>
          <p:control name="ShockwaveFlash2" r:id="rId2" imgW="2438095" imgH="3123810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2667000"/>
                  <a:ext cx="2438400" cy="3124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843" name="ShockwaveFlash1" r:id="rId3" imgW="2285714" imgH="2514286"/>
        </mc:Choice>
        <mc:Fallback>
          <p:control name="ShockwaveFlash1" r:id="rId3" imgW="2285714" imgH="251428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343400"/>
                  <a:ext cx="2286000" cy="2514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943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ZeroFiel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4988"/>
            <a:ext cx="7848600" cy="63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11"/>
          <p:cNvSpPr txBox="1">
            <a:spLocks noChangeArrowheads="1"/>
          </p:cNvSpPr>
          <p:nvPr/>
        </p:nvSpPr>
        <p:spPr bwMode="auto">
          <a:xfrm>
            <a:off x="6994525" y="6553200"/>
            <a:ext cx="2081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t>J. Phys. B 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</a:rPr>
              <a:t>31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t>, 4873 (1998)</a:t>
            </a:r>
          </a:p>
        </p:txBody>
      </p:sp>
      <p:pic>
        <p:nvPicPr>
          <p:cNvPr id="35844" name="Picture 6" descr="RateTi4hig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58813"/>
            <a:ext cx="54102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5170488" y="923925"/>
            <a:ext cx="773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800" b="1" smtClean="0">
                <a:solidFill>
                  <a:srgbClr val="C00000"/>
                </a:solidFill>
                <a:latin typeface="Times New Roman" pitchFamily="18" charset="0"/>
              </a:rPr>
              <a:t>Ti</a:t>
            </a:r>
            <a:r>
              <a:rPr lang="sv-SE" sz="2800" b="1" baseline="30000" smtClean="0">
                <a:solidFill>
                  <a:srgbClr val="C00000"/>
                </a:solidFill>
                <a:latin typeface="Times New Roman" pitchFamily="18" charset="0"/>
              </a:rPr>
              <a:t>4+</a:t>
            </a:r>
            <a:endParaRPr lang="en-US" sz="2800" b="1" baseline="3000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35846" name="Group 22"/>
          <p:cNvGrpSpPr>
            <a:grpSpLocks/>
          </p:cNvGrpSpPr>
          <p:nvPr/>
        </p:nvGrpSpPr>
        <p:grpSpPr bwMode="auto">
          <a:xfrm>
            <a:off x="0" y="87313"/>
            <a:ext cx="9144000" cy="369887"/>
            <a:chOff x="0" y="87868"/>
            <a:chExt cx="9144000" cy="369332"/>
          </a:xfrm>
        </p:grpSpPr>
        <p:sp>
          <p:nvSpPr>
            <p:cNvPr id="35847" name="Line 52"/>
            <p:cNvSpPr>
              <a:spLocks noChangeShapeType="1"/>
            </p:cNvSpPr>
            <p:nvPr/>
          </p:nvSpPr>
          <p:spPr bwMode="auto">
            <a:xfrm>
              <a:off x="0" y="286007"/>
              <a:ext cx="72453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8" name="Line 53"/>
            <p:cNvSpPr>
              <a:spLocks noChangeShapeType="1"/>
            </p:cNvSpPr>
            <p:nvPr/>
          </p:nvSpPr>
          <p:spPr bwMode="auto">
            <a:xfrm>
              <a:off x="8642350" y="274912"/>
              <a:ext cx="5016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49" name="Text Box 54"/>
            <p:cNvSpPr txBox="1">
              <a:spLocks noChangeArrowheads="1"/>
            </p:cNvSpPr>
            <p:nvPr/>
          </p:nvSpPr>
          <p:spPr bwMode="auto">
            <a:xfrm>
              <a:off x="152400" y="152857"/>
              <a:ext cx="2314575" cy="30434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</a:rPr>
                <a:t>TSR Heidelberg</a:t>
              </a:r>
            </a:p>
          </p:txBody>
        </p:sp>
        <p:sp>
          <p:nvSpPr>
            <p:cNvPr id="35850" name="TextBox 9"/>
            <p:cNvSpPr txBox="1">
              <a:spLocks noChangeArrowheads="1"/>
            </p:cNvSpPr>
            <p:nvPr/>
          </p:nvSpPr>
          <p:spPr bwMode="auto">
            <a:xfrm>
              <a:off x="7391138" y="87868"/>
              <a:ext cx="1143262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mtClean="0">
                  <a:solidFill>
                    <a:srgbClr val="C00000"/>
                  </a:solidFill>
                  <a:latin typeface="Arial Narrow" pitchFamily="34" charset="0"/>
                </a:rPr>
                <a:t>Experiment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6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RateTi4nea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772400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22"/>
          <p:cNvGrpSpPr>
            <a:grpSpLocks/>
          </p:cNvGrpSpPr>
          <p:nvPr/>
        </p:nvGrpSpPr>
        <p:grpSpPr bwMode="auto">
          <a:xfrm>
            <a:off x="0" y="87313"/>
            <a:ext cx="9144000" cy="369887"/>
            <a:chOff x="0" y="87868"/>
            <a:chExt cx="9144000" cy="369332"/>
          </a:xfrm>
        </p:grpSpPr>
        <p:sp>
          <p:nvSpPr>
            <p:cNvPr id="36869" name="Line 52"/>
            <p:cNvSpPr>
              <a:spLocks noChangeShapeType="1"/>
            </p:cNvSpPr>
            <p:nvPr/>
          </p:nvSpPr>
          <p:spPr bwMode="auto">
            <a:xfrm>
              <a:off x="0" y="286007"/>
              <a:ext cx="72453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870" name="Line 53"/>
            <p:cNvSpPr>
              <a:spLocks noChangeShapeType="1"/>
            </p:cNvSpPr>
            <p:nvPr/>
          </p:nvSpPr>
          <p:spPr bwMode="auto">
            <a:xfrm>
              <a:off x="8642350" y="274912"/>
              <a:ext cx="5016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871" name="Text Box 54"/>
            <p:cNvSpPr txBox="1">
              <a:spLocks noChangeArrowheads="1"/>
            </p:cNvSpPr>
            <p:nvPr/>
          </p:nvSpPr>
          <p:spPr bwMode="auto">
            <a:xfrm>
              <a:off x="152400" y="152857"/>
              <a:ext cx="2314575" cy="30434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</a:rPr>
                <a:t>TSR Heidelberg</a:t>
              </a:r>
            </a:p>
          </p:txBody>
        </p:sp>
        <p:sp>
          <p:nvSpPr>
            <p:cNvPr id="36872" name="TextBox 9"/>
            <p:cNvSpPr txBox="1">
              <a:spLocks noChangeArrowheads="1"/>
            </p:cNvSpPr>
            <p:nvPr/>
          </p:nvSpPr>
          <p:spPr bwMode="auto">
            <a:xfrm>
              <a:off x="7391138" y="87868"/>
              <a:ext cx="1143262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mtClean="0">
                  <a:solidFill>
                    <a:srgbClr val="C00000"/>
                  </a:solidFill>
                  <a:latin typeface="Arial Narrow" pitchFamily="34" charset="0"/>
                </a:rPr>
                <a:t>Experiment</a:t>
              </a:r>
            </a:p>
          </p:txBody>
        </p:sp>
      </p:grp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77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800" b="1" smtClean="0">
                <a:solidFill>
                  <a:srgbClr val="C00000"/>
                </a:solidFill>
                <a:latin typeface="Times New Roman" pitchFamily="18" charset="0"/>
              </a:rPr>
              <a:t>Ti</a:t>
            </a:r>
            <a:r>
              <a:rPr lang="sv-SE" sz="2800" b="1" baseline="30000" smtClean="0">
                <a:solidFill>
                  <a:srgbClr val="C00000"/>
                </a:solidFill>
                <a:latin typeface="Times New Roman" pitchFamily="18" charset="0"/>
              </a:rPr>
              <a:t>4+</a:t>
            </a:r>
            <a:endParaRPr lang="en-US" sz="2800" b="1" baseline="3000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2"/>
          <p:cNvGrpSpPr>
            <a:grpSpLocks/>
          </p:cNvGrpSpPr>
          <p:nvPr/>
        </p:nvGrpSpPr>
        <p:grpSpPr bwMode="auto">
          <a:xfrm>
            <a:off x="0" y="131763"/>
            <a:ext cx="9144000" cy="325437"/>
            <a:chOff x="0" y="132155"/>
            <a:chExt cx="9144000" cy="325045"/>
          </a:xfrm>
        </p:grpSpPr>
        <p:sp>
          <p:nvSpPr>
            <p:cNvPr id="37894" name="Line 52"/>
            <p:cNvSpPr>
              <a:spLocks noChangeShapeType="1"/>
            </p:cNvSpPr>
            <p:nvPr/>
          </p:nvSpPr>
          <p:spPr bwMode="auto">
            <a:xfrm>
              <a:off x="0" y="286007"/>
              <a:ext cx="72453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895" name="Line 53"/>
            <p:cNvSpPr>
              <a:spLocks noChangeShapeType="1"/>
            </p:cNvSpPr>
            <p:nvPr/>
          </p:nvSpPr>
          <p:spPr bwMode="auto">
            <a:xfrm>
              <a:off x="8642350" y="274912"/>
              <a:ext cx="5016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896" name="Text Box 54"/>
            <p:cNvSpPr txBox="1">
              <a:spLocks noChangeArrowheads="1"/>
            </p:cNvSpPr>
            <p:nvPr/>
          </p:nvSpPr>
          <p:spPr bwMode="auto">
            <a:xfrm>
              <a:off x="152400" y="152857"/>
              <a:ext cx="2314575" cy="30434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</a:rPr>
                <a:t>Forced Ionization</a:t>
              </a:r>
            </a:p>
          </p:txBody>
        </p:sp>
        <p:sp>
          <p:nvSpPr>
            <p:cNvPr id="37897" name="TextBox 9"/>
            <p:cNvSpPr txBox="1">
              <a:spLocks noChangeArrowheads="1"/>
            </p:cNvSpPr>
            <p:nvPr/>
          </p:nvSpPr>
          <p:spPr bwMode="auto">
            <a:xfrm>
              <a:off x="7216068" y="132155"/>
              <a:ext cx="1493358" cy="30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1400" smtClean="0">
                  <a:solidFill>
                    <a:srgbClr val="C00000"/>
                  </a:solidFill>
                  <a:latin typeface="Arial Narrow" pitchFamily="34" charset="0"/>
                </a:rPr>
                <a:t>AUTOSTRUCTURE</a:t>
              </a:r>
            </a:p>
          </p:txBody>
        </p:sp>
      </p:grpSp>
      <p:pic>
        <p:nvPicPr>
          <p:cNvPr id="37891" name="Picture 10" descr="forc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3313"/>
            <a:ext cx="46482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1" descr="S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4958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2667000" y="1000125"/>
            <a:ext cx="77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800" b="1" smtClean="0">
                <a:solidFill>
                  <a:srgbClr val="C00000"/>
                </a:solidFill>
                <a:latin typeface="Times New Roman" pitchFamily="18" charset="0"/>
              </a:rPr>
              <a:t>Ti</a:t>
            </a:r>
            <a:r>
              <a:rPr lang="sv-SE" sz="2800" b="1" baseline="30000" smtClean="0">
                <a:solidFill>
                  <a:srgbClr val="C00000"/>
                </a:solidFill>
                <a:latin typeface="Times New Roman" pitchFamily="18" charset="0"/>
              </a:rPr>
              <a:t>4+</a:t>
            </a:r>
            <a:endParaRPr lang="en-US" sz="2800" b="1" baseline="3000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19051</TotalTime>
  <Words>435</Words>
  <Application>Microsoft Office PowerPoint</Application>
  <PresentationFormat>On-screen Show (4:3)</PresentationFormat>
  <Paragraphs>112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Default Design</vt:lpstr>
      <vt:lpstr>Orbit</vt:lpstr>
      <vt:lpstr>1_Orbit</vt:lpstr>
      <vt:lpstr>2_Orbit</vt:lpstr>
      <vt:lpstr>3_Orbit</vt:lpstr>
      <vt:lpstr>4_Orbit</vt:lpstr>
      <vt:lpstr>5_Orbit</vt:lpstr>
      <vt:lpstr>6_Orbit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Description of Photorecombination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WMU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abdelnaby</dc:creator>
  <cp:lastModifiedBy>COE</cp:lastModifiedBy>
  <cp:revision>878</cp:revision>
  <dcterms:created xsi:type="dcterms:W3CDTF">2007-10-31T01:16:08Z</dcterms:created>
  <dcterms:modified xsi:type="dcterms:W3CDTF">2012-09-23T13:50:04Z</dcterms:modified>
</cp:coreProperties>
</file>