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316" r:id="rId4"/>
    <p:sldId id="301" r:id="rId5"/>
    <p:sldId id="283" r:id="rId6"/>
    <p:sldId id="314" r:id="rId7"/>
    <p:sldId id="284" r:id="rId8"/>
    <p:sldId id="264" r:id="rId9"/>
    <p:sldId id="259" r:id="rId10"/>
    <p:sldId id="261" r:id="rId11"/>
    <p:sldId id="266" r:id="rId12"/>
    <p:sldId id="267" r:id="rId13"/>
    <p:sldId id="268" r:id="rId14"/>
    <p:sldId id="270" r:id="rId15"/>
    <p:sldId id="272" r:id="rId16"/>
    <p:sldId id="292" r:id="rId17"/>
    <p:sldId id="323" r:id="rId18"/>
    <p:sldId id="280" r:id="rId19"/>
    <p:sldId id="287" r:id="rId20"/>
    <p:sldId id="286" r:id="rId21"/>
    <p:sldId id="288" r:id="rId22"/>
    <p:sldId id="320" r:id="rId23"/>
    <p:sldId id="31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E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37" autoAdjust="0"/>
  </p:normalViewPr>
  <p:slideViewPr>
    <p:cSldViewPr>
      <p:cViewPr varScale="1">
        <p:scale>
          <a:sx n="84" d="100"/>
          <a:sy n="84"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D2122-6E5F-4C56-816A-9AC3ABBFB305}" type="datetimeFigureOut">
              <a:rPr lang="en-US" smtClean="0"/>
              <a:pPr/>
              <a:t>9/3/2013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A6A69-C261-48D0-BD16-C811E693B2BA}" type="slidenum">
              <a:rPr lang="en-US" smtClean="0"/>
              <a:pPr/>
              <a:t>‹#›</a:t>
            </a:fld>
            <a:endParaRPr lang="en-US" dirty="0"/>
          </a:p>
        </p:txBody>
      </p:sp>
    </p:spTree>
    <p:extLst>
      <p:ext uri="{BB962C8B-B14F-4D97-AF65-F5344CB8AC3E}">
        <p14:creationId xmlns:p14="http://schemas.microsoft.com/office/powerpoint/2010/main" val="55089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3CD87A3-6088-4ECA-84A2-E1420B0445D1}" type="slidenum">
              <a:rPr lang="en-US" altLang="zh-CN" smtClean="0"/>
              <a:pPr/>
              <a:t>8</a:t>
            </a:fld>
            <a:endParaRPr lang="en-US" altLang="zh-CN"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tLang="zh-CN"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9D5758F-FEDB-4EC1-B13B-18E9E76725C1}" type="slidenum">
              <a:rPr lang="en-US" altLang="zh-CN"/>
              <a:pPr eaLnBrk="1" hangingPunct="1"/>
              <a:t>19</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D5E89-AA7A-48F2-AD69-5E3AEAC6B812}" type="slidenum">
              <a:rPr lang="en-US" altLang="zh-CN"/>
              <a:pPr/>
              <a:t>23</a:t>
            </a:fld>
            <a:endParaRPr lang="en-US" altLang="zh-CN"/>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gif"/><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gif"/><Relationship Id="rId2" Type="http://schemas.openxmlformats.org/officeDocument/2006/relationships/image" Target="../media/image5.png"/><Relationship Id="rId16" Type="http://schemas.openxmlformats.org/officeDocument/2006/relationships/image" Target="../media/image19.gif"/><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gif"/><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gif"/><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13582"/>
            <a:ext cx="8534400" cy="1077218"/>
          </a:xfrm>
          <a:prstGeom prst="rect">
            <a:avLst/>
          </a:prstGeom>
          <a:noFill/>
        </p:spPr>
        <p:txBody>
          <a:bodyPr wrap="square" rtlCol="0">
            <a:spAutoFit/>
          </a:bodyPr>
          <a:lstStyle/>
          <a:p>
            <a:pPr algn="ctr"/>
            <a:r>
              <a:rPr lang="en-US" sz="3200" b="1" i="1" dirty="0" smtClean="0">
                <a:solidFill>
                  <a:srgbClr val="FF0000"/>
                </a:solidFill>
                <a:latin typeface="Times New Roman" pitchFamily="18" charset="0"/>
                <a:cs typeface="Times New Roman" pitchFamily="18" charset="0"/>
              </a:rPr>
              <a:t>Atomic Structure (mainly tungsten) Studies at the Shanghai EBIT Laboratory</a:t>
            </a:r>
            <a:endParaRPr lang="en-US" sz="3200" b="1" i="1" dirty="0">
              <a:solidFill>
                <a:srgbClr val="FF0000"/>
              </a:solidFill>
              <a:latin typeface="Times New Roman" pitchFamily="18" charset="0"/>
              <a:cs typeface="Times New Roman" pitchFamily="18" charset="0"/>
            </a:endParaRPr>
          </a:p>
        </p:txBody>
      </p:sp>
      <p:sp>
        <p:nvSpPr>
          <p:cNvPr id="5" name="TextBox 4"/>
          <p:cNvSpPr txBox="1"/>
          <p:nvPr/>
        </p:nvSpPr>
        <p:spPr>
          <a:xfrm>
            <a:off x="533400" y="3277850"/>
            <a:ext cx="8001000" cy="1446550"/>
          </a:xfrm>
          <a:prstGeom prst="rect">
            <a:avLst/>
          </a:prstGeom>
          <a:noFill/>
        </p:spPr>
        <p:txBody>
          <a:bodyPr wrap="square" rtlCol="0">
            <a:spAutoFit/>
          </a:bodyPr>
          <a:lstStyle/>
          <a:p>
            <a:r>
              <a:rPr lang="en-US" sz="2400" dirty="0" smtClean="0">
                <a:latin typeface="Times New Roman" pitchFamily="18" charset="0"/>
                <a:cs typeface="Times New Roman" pitchFamily="18" charset="0"/>
              </a:rPr>
              <a:t>Roger Hutton,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 behalf of the Shanghai EBIT laboratory.</a:t>
            </a:r>
          </a:p>
          <a:p>
            <a:endParaRPr lang="en-US" sz="24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Shanghai EBIT, Laboratory, Modern Physics Institute, Fudan University.</a:t>
            </a:r>
          </a:p>
          <a:p>
            <a:r>
              <a:rPr lang="en-US" sz="2000" dirty="0" smtClean="0">
                <a:latin typeface="Times New Roman" pitchFamily="18" charset="0"/>
                <a:cs typeface="Times New Roman" pitchFamily="18" charset="0"/>
              </a:rPr>
              <a:t>The Key Lab. of Applied Ion Beam Physics, Ministry of Education, China.</a:t>
            </a:r>
            <a:endParaRPr lang="en-US" sz="2000" dirty="0">
              <a:latin typeface="Times New Roman" pitchFamily="18" charset="0"/>
              <a:cs typeface="Times New Roman" pitchFamily="18" charset="0"/>
            </a:endParaRPr>
          </a:p>
        </p:txBody>
      </p:sp>
      <p:pic>
        <p:nvPicPr>
          <p:cNvPr id="6" name="Picture 8" descr="fudan霓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31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EBIT%20log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988" y="0"/>
            <a:ext cx="14970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867400"/>
            <a:ext cx="6400800" cy="369332"/>
          </a:xfrm>
          <a:prstGeom prst="rect">
            <a:avLst/>
          </a:prstGeom>
          <a:noFill/>
        </p:spPr>
        <p:txBody>
          <a:bodyPr wrap="square" rtlCol="0">
            <a:spAutoFit/>
          </a:bodyPr>
          <a:lstStyle/>
          <a:p>
            <a:r>
              <a:rPr lang="en-US" altLang="zh-CN" dirty="0" smtClean="0"/>
              <a:t>ADAS workshop,  September   3</a:t>
            </a:r>
            <a:r>
              <a:rPr lang="en-US" altLang="zh-CN" baseline="30000" dirty="0" smtClean="0"/>
              <a:t>rd</a:t>
            </a:r>
            <a:r>
              <a:rPr lang="en-US" altLang="zh-CN" dirty="0"/>
              <a:t> </a:t>
            </a:r>
            <a:r>
              <a:rPr lang="en-US" altLang="zh-CN" dirty="0" smtClean="0"/>
              <a:t>2013, Bad </a:t>
            </a:r>
            <a:r>
              <a:rPr lang="en-US" altLang="zh-CN" dirty="0" err="1" smtClean="0"/>
              <a:t>Honnef</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38535"/>
            <a:ext cx="7391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So much data missing and needed, where to start ?</a:t>
            </a:r>
            <a:endParaRPr lang="en-US" sz="2400" dirty="0">
              <a:latin typeface="Times New Roman" pitchFamily="18" charset="0"/>
              <a:cs typeface="Times New Roman" pitchFamily="18" charset="0"/>
            </a:endParaRPr>
          </a:p>
        </p:txBody>
      </p:sp>
      <p:sp>
        <p:nvSpPr>
          <p:cNvPr id="3" name="TextBox 2"/>
          <p:cNvSpPr txBox="1"/>
          <p:nvPr/>
        </p:nvSpPr>
        <p:spPr>
          <a:xfrm>
            <a:off x="304800" y="2062877"/>
            <a:ext cx="8229600" cy="4154984"/>
          </a:xfrm>
          <a:prstGeom prst="rect">
            <a:avLst/>
          </a:prstGeom>
          <a:noFill/>
        </p:spPr>
        <p:txBody>
          <a:bodyPr wrap="square" rtlCol="0">
            <a:spAutoFit/>
          </a:bodyPr>
          <a:lstStyle/>
          <a:p>
            <a:r>
              <a:rPr lang="en-US" sz="2400" dirty="0" smtClean="0"/>
              <a:t>W</a:t>
            </a:r>
            <a:r>
              <a:rPr lang="en-US" sz="2400" baseline="30000" dirty="0" smtClean="0"/>
              <a:t>27+</a:t>
            </a:r>
            <a:r>
              <a:rPr lang="en-US" sz="2400" dirty="0" smtClean="0"/>
              <a:t> (Ag-like) has a fairly simply ground state configuration 4d</a:t>
            </a:r>
            <a:r>
              <a:rPr lang="en-US" sz="2400" baseline="30000" dirty="0" smtClean="0"/>
              <a:t>10</a:t>
            </a:r>
            <a:r>
              <a:rPr lang="en-US" sz="2400" dirty="0" smtClean="0"/>
              <a:t>4f which gives a </a:t>
            </a:r>
            <a:r>
              <a:rPr lang="en-US" sz="2400" baseline="30000" dirty="0" smtClean="0"/>
              <a:t>2</a:t>
            </a:r>
            <a:r>
              <a:rPr lang="en-US" sz="2400" dirty="0" smtClean="0"/>
              <a:t>F term and a magnetic dipole transition between the </a:t>
            </a:r>
            <a:r>
              <a:rPr lang="en-US" sz="2400" baseline="30000" dirty="0" smtClean="0"/>
              <a:t>2</a:t>
            </a:r>
            <a:r>
              <a:rPr lang="en-US" sz="2400" dirty="0" smtClean="0"/>
              <a:t>F</a:t>
            </a:r>
            <a:r>
              <a:rPr lang="en-US" sz="2400" baseline="-25000" dirty="0" smtClean="0"/>
              <a:t>5/2</a:t>
            </a:r>
            <a:r>
              <a:rPr lang="en-US" sz="2400" dirty="0" smtClean="0"/>
              <a:t> and </a:t>
            </a:r>
            <a:r>
              <a:rPr lang="en-US" sz="2400" baseline="30000" dirty="0" smtClean="0"/>
              <a:t>2</a:t>
            </a:r>
            <a:r>
              <a:rPr lang="en-US" sz="2400" dirty="0" smtClean="0"/>
              <a:t>F</a:t>
            </a:r>
            <a:r>
              <a:rPr lang="en-US" sz="2400" baseline="-25000" dirty="0" smtClean="0"/>
              <a:t>7/2</a:t>
            </a:r>
            <a:r>
              <a:rPr lang="en-US" sz="2400" dirty="0" smtClean="0"/>
              <a:t> levels.</a:t>
            </a:r>
            <a:br>
              <a:rPr lang="en-US" sz="2400" dirty="0" smtClean="0"/>
            </a:br>
            <a:endParaRPr lang="en-US" sz="2400" dirty="0" smtClean="0"/>
          </a:p>
          <a:p>
            <a:pPr marL="342900" indent="-342900">
              <a:buAutoNum type="alphaLcParenR"/>
            </a:pPr>
            <a:r>
              <a:rPr lang="en-US" sz="2400" dirty="0" smtClean="0"/>
              <a:t>Visible transition</a:t>
            </a:r>
          </a:p>
          <a:p>
            <a:endParaRPr lang="en-US" sz="2400" dirty="0" smtClean="0"/>
          </a:p>
          <a:p>
            <a:r>
              <a:rPr lang="en-US" sz="2400" dirty="0" smtClean="0"/>
              <a:t>b) Relatively simple atomic structure</a:t>
            </a:r>
          </a:p>
          <a:p>
            <a:pPr marL="342900" indent="-342900">
              <a:buAutoNum type="alphaLcParenR"/>
            </a:pPr>
            <a:endParaRPr lang="en-US" sz="2400" dirty="0" smtClean="0"/>
          </a:p>
          <a:p>
            <a:r>
              <a:rPr lang="en-US" sz="2400" dirty="0" smtClean="0"/>
              <a:t>c) Sufficient confusion in the literature and reasons to doubt the fine structure energy value quoted in the review by Kramida and Shirai</a:t>
            </a:r>
            <a:endParaRPr lang="en-US" sz="2400" dirty="0"/>
          </a:p>
        </p:txBody>
      </p:sp>
      <p:sp>
        <p:nvSpPr>
          <p:cNvPr id="4" name="TextBox 3"/>
          <p:cNvSpPr txBox="1"/>
          <p:nvPr/>
        </p:nvSpPr>
        <p:spPr>
          <a:xfrm>
            <a:off x="228600" y="152400"/>
            <a:ext cx="3962400" cy="523220"/>
          </a:xfrm>
          <a:prstGeom prst="rect">
            <a:avLst/>
          </a:prstGeom>
          <a:noFill/>
        </p:spPr>
        <p:txBody>
          <a:bodyPr wrap="square" rtlCol="0">
            <a:spAutoFit/>
          </a:bodyPr>
          <a:lstStyle/>
          <a:p>
            <a:r>
              <a:rPr lang="en-US" sz="2800" b="1" dirty="0" smtClean="0">
                <a:solidFill>
                  <a:srgbClr val="43CEFF"/>
                </a:solidFill>
                <a:latin typeface="Times New Roman" pitchFamily="18" charset="0"/>
                <a:cs typeface="Times New Roman" pitchFamily="18" charset="0"/>
              </a:rPr>
              <a:t>Our Tungsten work</a:t>
            </a:r>
            <a:endParaRPr lang="en-US" sz="2800" b="1" dirty="0">
              <a:solidFill>
                <a:srgbClr val="43CE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BIT\Desktop\图片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3886200" cy="5600700"/>
          </a:xfrm>
          <a:prstGeom prst="rect">
            <a:avLst/>
          </a:prstGeom>
          <a:noFill/>
          <a:extLst/>
        </p:spPr>
      </p:pic>
      <p:sp>
        <p:nvSpPr>
          <p:cNvPr id="1025" name="Rectangle 1"/>
          <p:cNvSpPr>
            <a:spLocks noChangeArrowheads="1"/>
          </p:cNvSpPr>
          <p:nvPr/>
        </p:nvSpPr>
        <p:spPr bwMode="auto">
          <a:xfrm>
            <a:off x="4191000" y="1152465"/>
            <a:ext cx="4800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Visible spectra taken at the SH-Permanent magnet EBIT.</a:t>
            </a: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000" dirty="0" smtClean="0">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The</a:t>
            </a:r>
            <a:r>
              <a:rPr lang="en-US" altLang="zh-CN" sz="2000" dirty="0" smtClean="0">
                <a:latin typeface="Times New Roman" pitchFamily="18" charset="0"/>
                <a:ea typeface="SimSun" pitchFamily="2" charset="-122"/>
                <a:cs typeface="Times New Roman" pitchFamily="18" charset="0"/>
              </a:rPr>
              <a:t> </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electron beam energies used were  770, 880, 1050, 1100, and 1200 eV with the beam current of 5.5 mA</a:t>
            </a:r>
            <a:r>
              <a:rPr lang="en-US" altLang="zh-CN" sz="2000" dirty="0" smtClean="0">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000" dirty="0" smtClean="0">
                <a:latin typeface="Times New Roman" pitchFamily="18" charset="0"/>
                <a:ea typeface="SimSun" pitchFamily="2" charset="-122"/>
                <a:cs typeface="Times New Roman" pitchFamily="18" charset="0"/>
              </a:rPr>
              <a:t>W was </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injecting into the</a:t>
            </a: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EBIT using the volatile compound </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W(CO)</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6</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000" dirty="0" smtClean="0">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The W</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27+</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5/2</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7/2 </a:t>
            </a: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M1 line can be seen to appear between 337 and 338 nm.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000" dirty="0" smtClean="0">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The line</a:t>
            </a:r>
            <a:r>
              <a:rPr kumimoji="0" lang="en-US" altLang="zh-CN" sz="2000" b="1"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between 389 and 390nm is from W</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26+</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and the line at 391.44 nm is a very strong N</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line, from the residual gas inside the EBIT trap.</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533400" y="152400"/>
            <a:ext cx="4267200" cy="523220"/>
          </a:xfrm>
          <a:prstGeom prst="rect">
            <a:avLst/>
          </a:prstGeom>
          <a:noFill/>
        </p:spPr>
        <p:txBody>
          <a:bodyPr wrap="square" rtlCol="0">
            <a:spAutoFit/>
          </a:bodyPr>
          <a:lstStyle/>
          <a:p>
            <a:r>
              <a:rPr lang="en-US" sz="2800" dirty="0" smtClean="0">
                <a:solidFill>
                  <a:srgbClr val="43CEFF"/>
                </a:solidFill>
                <a:latin typeface="Times New Roman" pitchFamily="18" charset="0"/>
                <a:cs typeface="Times New Roman" pitchFamily="18" charset="0"/>
              </a:rPr>
              <a:t>W</a:t>
            </a:r>
            <a:r>
              <a:rPr lang="en-US" sz="2800" baseline="30000" dirty="0" smtClean="0">
                <a:solidFill>
                  <a:srgbClr val="43CEFF"/>
                </a:solidFill>
                <a:latin typeface="Times New Roman" pitchFamily="18" charset="0"/>
                <a:cs typeface="Times New Roman" pitchFamily="18" charset="0"/>
              </a:rPr>
              <a:t>27+</a:t>
            </a:r>
            <a:r>
              <a:rPr lang="en-US" sz="2800" dirty="0" smtClean="0">
                <a:solidFill>
                  <a:srgbClr val="43CEFF"/>
                </a:solidFill>
                <a:latin typeface="Times New Roman" pitchFamily="18" charset="0"/>
                <a:cs typeface="Times New Roman" pitchFamily="18" charset="0"/>
              </a:rPr>
              <a:t> spectroscopy</a:t>
            </a:r>
            <a:endParaRPr lang="en-US" sz="2800" dirty="0">
              <a:solidFill>
                <a:srgbClr val="43CEFF"/>
              </a:solidFill>
              <a:latin typeface="Times New Roman" pitchFamily="18" charset="0"/>
              <a:cs typeface="Times New Roman" pitchFamily="18" charset="0"/>
            </a:endParaRPr>
          </a:p>
        </p:txBody>
      </p:sp>
      <p:sp>
        <p:nvSpPr>
          <p:cNvPr id="5" name="Down Arrow 4"/>
          <p:cNvSpPr/>
          <p:nvPr/>
        </p:nvSpPr>
        <p:spPr>
          <a:xfrm>
            <a:off x="1447800" y="37338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19200" y="3429000"/>
            <a:ext cx="685800" cy="369332"/>
          </a:xfrm>
          <a:prstGeom prst="rect">
            <a:avLst/>
          </a:prstGeom>
          <a:noFill/>
        </p:spPr>
        <p:txBody>
          <a:bodyPr wrap="square" rtlCol="0">
            <a:spAutoFit/>
          </a:bodyPr>
          <a:lstStyle/>
          <a:p>
            <a:r>
              <a:rPr lang="en-US" altLang="zh-CN" dirty="0" smtClean="0">
                <a:solidFill>
                  <a:srgbClr val="FF0000"/>
                </a:solidFill>
                <a:latin typeface="Times New Roman" pitchFamily="18" charset="0"/>
                <a:ea typeface="SimSun" pitchFamily="2" charset="-122"/>
                <a:cs typeface="Times New Roman" pitchFamily="18" charset="0"/>
              </a:rPr>
              <a:t>W</a:t>
            </a:r>
            <a:r>
              <a:rPr lang="en-US" altLang="zh-CN" baseline="30000" dirty="0" smtClean="0">
                <a:solidFill>
                  <a:srgbClr val="FF0000"/>
                </a:solidFill>
                <a:latin typeface="Times New Roman" pitchFamily="18" charset="0"/>
                <a:ea typeface="SimSun" pitchFamily="2" charset="-122"/>
                <a:cs typeface="Times New Roman" pitchFamily="18" charset="0"/>
              </a:rPr>
              <a:t>27+</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4134"/>
            <a:ext cx="7848600" cy="461665"/>
          </a:xfrm>
          <a:prstGeom prst="rect">
            <a:avLst/>
          </a:prstGeom>
          <a:noFill/>
        </p:spPr>
        <p:txBody>
          <a:bodyPr wrap="square" rtlCol="0">
            <a:spAutoFit/>
          </a:bodyPr>
          <a:lstStyle/>
          <a:p>
            <a:r>
              <a:rPr lang="en-US" sz="2400" b="1" dirty="0" smtClean="0">
                <a:solidFill>
                  <a:srgbClr val="43CEFF"/>
                </a:solidFill>
                <a:latin typeface="Times New Roman" pitchFamily="18" charset="0"/>
                <a:cs typeface="Times New Roman" pitchFamily="18" charset="0"/>
              </a:rPr>
              <a:t>Iso-electronic study of the M1 transition in Ag-like ions</a:t>
            </a:r>
            <a:endParaRPr lang="en-US" sz="2400" b="1" dirty="0">
              <a:solidFill>
                <a:srgbClr val="43CEFF"/>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14400"/>
            <a:ext cx="7806122" cy="551766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45403"/>
            <a:ext cx="86106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Based on the results for Ag-like W (W</a:t>
            </a:r>
            <a:r>
              <a:rPr lang="en-US" sz="2400" baseline="30000" dirty="0" smtClean="0">
                <a:latin typeface="Times New Roman" pitchFamily="18" charset="0"/>
                <a:cs typeface="Times New Roman" pitchFamily="18" charset="0"/>
              </a:rPr>
              <a:t>27+</a:t>
            </a:r>
            <a:r>
              <a:rPr lang="en-US" sz="2400" dirty="0" smtClean="0">
                <a:latin typeface="Times New Roman" pitchFamily="18" charset="0"/>
                <a:cs typeface="Times New Roman" pitchFamily="18" charset="0"/>
              </a:rPr>
              <a:t>) we moved our attention to W</a:t>
            </a:r>
            <a:r>
              <a:rPr lang="en-US" sz="2400" baseline="30000" dirty="0" smtClean="0">
                <a:latin typeface="Times New Roman" pitchFamily="18" charset="0"/>
                <a:cs typeface="Times New Roman" pitchFamily="18" charset="0"/>
              </a:rPr>
              <a:t>26+</a:t>
            </a:r>
            <a:r>
              <a:rPr lang="en-US" sz="2400" dirty="0" smtClean="0">
                <a:latin typeface="Times New Roman" pitchFamily="18" charset="0"/>
                <a:cs typeface="Times New Roman" pitchFamily="18" charset="0"/>
              </a:rPr>
              <a:t>(Cd –like)</a:t>
            </a:r>
            <a:endParaRPr lang="en-US" sz="2400" baseline="30000" dirty="0">
              <a:latin typeface="Times New Roman" pitchFamily="18" charset="0"/>
              <a:cs typeface="Times New Roman" pitchFamily="18" charset="0"/>
            </a:endParaRPr>
          </a:p>
        </p:txBody>
      </p:sp>
      <p:pic>
        <p:nvPicPr>
          <p:cNvPr id="1026" name="Picture 2" descr="W 26+ cal diagram"/>
          <p:cNvPicPr>
            <a:picLocks noChangeAspect="1" noChangeArrowheads="1"/>
          </p:cNvPicPr>
          <p:nvPr/>
        </p:nvPicPr>
        <p:blipFill>
          <a:blip r:embed="rId2" cstate="print"/>
          <a:srcRect/>
          <a:stretch>
            <a:fillRect/>
          </a:stretch>
        </p:blipFill>
        <p:spPr bwMode="auto">
          <a:xfrm>
            <a:off x="1825625" y="1966912"/>
            <a:ext cx="5260975" cy="3671888"/>
          </a:xfrm>
          <a:prstGeom prst="rect">
            <a:avLst/>
          </a:prstGeom>
          <a:noFill/>
          <a:ln w="9525">
            <a:noFill/>
            <a:miter lim="800000"/>
            <a:headEnd/>
            <a:tailEnd/>
          </a:ln>
        </p:spPr>
      </p:pic>
      <p:sp>
        <p:nvSpPr>
          <p:cNvPr id="4" name="TextBox 3"/>
          <p:cNvSpPr txBox="1"/>
          <p:nvPr/>
        </p:nvSpPr>
        <p:spPr>
          <a:xfrm>
            <a:off x="457200" y="5715000"/>
            <a:ext cx="8229600" cy="842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MCDF calculated ground state fine structure level energies and possible transitions.</a:t>
            </a:r>
            <a:endParaRPr lang="en-US" sz="2400" dirty="0">
              <a:latin typeface="Times New Roman" pitchFamily="18" charset="0"/>
              <a:cs typeface="Times New Roman" pitchFamily="18" charset="0"/>
            </a:endParaRPr>
          </a:p>
        </p:txBody>
      </p:sp>
      <p:sp>
        <p:nvSpPr>
          <p:cNvPr id="5" name="TextBox 4"/>
          <p:cNvSpPr txBox="1"/>
          <p:nvPr/>
        </p:nvSpPr>
        <p:spPr>
          <a:xfrm>
            <a:off x="228600" y="76200"/>
            <a:ext cx="4648200" cy="461665"/>
          </a:xfrm>
          <a:prstGeom prst="rect">
            <a:avLst/>
          </a:prstGeom>
          <a:noFill/>
        </p:spPr>
        <p:txBody>
          <a:bodyPr wrap="square" rtlCol="0">
            <a:spAutoFit/>
          </a:bodyPr>
          <a:lstStyle/>
          <a:p>
            <a:r>
              <a:rPr lang="en-US" sz="2400" b="1" dirty="0" smtClean="0">
                <a:solidFill>
                  <a:srgbClr val="43CEFF"/>
                </a:solidFill>
                <a:latin typeface="Times New Roman" pitchFamily="18" charset="0"/>
                <a:cs typeface="Times New Roman" pitchFamily="18" charset="0"/>
              </a:rPr>
              <a:t>W</a:t>
            </a:r>
            <a:r>
              <a:rPr lang="en-US" sz="2400" b="1" baseline="30000" dirty="0" smtClean="0">
                <a:solidFill>
                  <a:srgbClr val="43CEFF"/>
                </a:solidFill>
                <a:latin typeface="Times New Roman" pitchFamily="18" charset="0"/>
                <a:cs typeface="Times New Roman" pitchFamily="18" charset="0"/>
              </a:rPr>
              <a:t>26+</a:t>
            </a:r>
            <a:r>
              <a:rPr lang="en-US" sz="2400" b="1" dirty="0" smtClean="0">
                <a:solidFill>
                  <a:srgbClr val="43CEFF"/>
                </a:solidFill>
                <a:latin typeface="Times New Roman" pitchFamily="18" charset="0"/>
                <a:cs typeface="Times New Roman" pitchFamily="18" charset="0"/>
              </a:rPr>
              <a:t> energy levels</a:t>
            </a:r>
            <a:endParaRPr lang="en-US" sz="2400" b="1" dirty="0">
              <a:solidFill>
                <a:srgbClr val="43CE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图片1"/>
          <p:cNvPicPr>
            <a:picLocks noChangeAspect="1" noChangeArrowheads="1"/>
          </p:cNvPicPr>
          <p:nvPr/>
        </p:nvPicPr>
        <p:blipFill>
          <a:blip r:embed="rId2" cstate="print"/>
          <a:srcRect/>
          <a:stretch>
            <a:fillRect/>
          </a:stretch>
        </p:blipFill>
        <p:spPr bwMode="auto">
          <a:xfrm>
            <a:off x="1892299" y="1074737"/>
            <a:ext cx="5325133" cy="3725863"/>
          </a:xfrm>
          <a:prstGeom prst="rect">
            <a:avLst/>
          </a:prstGeom>
          <a:noFill/>
          <a:ln w="9525">
            <a:noFill/>
            <a:miter lim="800000"/>
            <a:headEnd/>
            <a:tailEnd/>
          </a:ln>
        </p:spPr>
      </p:pic>
      <p:sp>
        <p:nvSpPr>
          <p:cNvPr id="2053" name="Rectangle 5"/>
          <p:cNvSpPr>
            <a:spLocks noChangeArrowheads="1"/>
          </p:cNvSpPr>
          <p:nvPr/>
        </p:nvSpPr>
        <p:spPr bwMode="auto">
          <a:xfrm>
            <a:off x="1" y="507438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Energy-level diagram for the Cd-like tungsten based on the wavelengths measured in our work. The level designated as A is either the </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3</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3</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or </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a:t>
            </a:r>
            <a:r>
              <a:rPr kumimoji="0" lang="en-US" altLang="zh-CN" sz="20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4</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while level B is vise-versa. Without additional</a:t>
            </a:r>
            <a:r>
              <a:rPr kumimoji="0" lang="en-US" altLang="zh-CN" sz="20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spectroscopic information these two level designations cannot be made </a:t>
            </a:r>
            <a:r>
              <a:rPr kumimoji="0" lang="en-US" altLang="zh-CN" sz="2000" b="0" i="0" u="none" strike="noStrike" cap="none" normalizeH="0" baseline="0" dirty="0" smtClean="0">
                <a:ln>
                  <a:noFill/>
                </a:ln>
                <a:effectLst/>
                <a:latin typeface="Times New Roman" pitchFamily="18" charset="0"/>
                <a:ea typeface="SimSun" pitchFamily="2" charset="-122"/>
                <a:cs typeface="Times New Roman" pitchFamily="18" charset="0"/>
              </a:rPr>
              <a:t>unique. The </a:t>
            </a:r>
            <a:r>
              <a:rPr kumimoji="0" lang="en-US" altLang="zh-CN" sz="2000" b="0" i="0" u="none" strike="noStrike" cap="none" normalizeH="0" baseline="30000" dirty="0" smtClean="0">
                <a:ln>
                  <a:noFill/>
                </a:ln>
                <a:effectLst/>
                <a:latin typeface="Times New Roman" pitchFamily="18" charset="0"/>
                <a:ea typeface="SimSun" pitchFamily="2" charset="-122"/>
                <a:cs typeface="Times New Roman" pitchFamily="18" charset="0"/>
              </a:rPr>
              <a:t>1</a:t>
            </a:r>
            <a:r>
              <a:rPr kumimoji="0" lang="en-US" altLang="zh-CN" sz="2000" b="0" i="0" u="none" strike="noStrike" cap="none" normalizeH="0" baseline="0" dirty="0" smtClean="0">
                <a:ln>
                  <a:noFill/>
                </a:ln>
                <a:effectLst/>
                <a:latin typeface="Times New Roman" pitchFamily="18" charset="0"/>
                <a:ea typeface="SimSun" pitchFamily="2" charset="-122"/>
                <a:cs typeface="Times New Roman" pitchFamily="18" charset="0"/>
              </a:rPr>
              <a:t>D</a:t>
            </a:r>
            <a:r>
              <a:rPr kumimoji="0" lang="en-US" altLang="zh-CN" sz="2000" b="0" i="0" u="none" strike="noStrike" cap="none" normalizeH="0" baseline="-30000" dirty="0" smtClean="0">
                <a:ln>
                  <a:noFill/>
                </a:ln>
                <a:effectLst/>
                <a:latin typeface="Times New Roman" pitchFamily="18" charset="0"/>
                <a:ea typeface="SimSun" pitchFamily="2" charset="-122"/>
                <a:cs typeface="Times New Roman" pitchFamily="18" charset="0"/>
              </a:rPr>
              <a:t>2 </a:t>
            </a:r>
            <a:r>
              <a:rPr kumimoji="0" lang="en-US" altLang="zh-CN" sz="2000" b="0" i="0" u="none" strike="noStrike" cap="none" normalizeH="0" baseline="0" dirty="0" smtClean="0">
                <a:ln>
                  <a:noFill/>
                </a:ln>
                <a:effectLst/>
                <a:latin typeface="Times New Roman" pitchFamily="18" charset="0"/>
                <a:ea typeface="SimSun" pitchFamily="2" charset="-122"/>
                <a:cs typeface="Times New Roman" pitchFamily="18" charset="0"/>
              </a:rPr>
              <a:t>level was placed according to the RMBPT-FAC</a:t>
            </a:r>
            <a:r>
              <a:rPr kumimoji="0" lang="en-US" altLang="zh-CN" sz="2000" b="0" i="0" u="none" strike="noStrike" cap="none" normalizeH="0" dirty="0" smtClean="0">
                <a:ln>
                  <a:noFill/>
                </a:ln>
                <a:effectLst/>
                <a:latin typeface="Times New Roman" pitchFamily="18" charset="0"/>
                <a:ea typeface="SimSun" pitchFamily="2" charset="-122"/>
                <a:cs typeface="Times New Roman" pitchFamily="18" charset="0"/>
              </a:rPr>
              <a:t> </a:t>
            </a:r>
            <a:r>
              <a:rPr kumimoji="0" lang="en-US" altLang="zh-CN" sz="2000" b="0" i="0" u="none" strike="noStrike" cap="none" normalizeH="0" baseline="0" dirty="0" smtClean="0">
                <a:ln>
                  <a:noFill/>
                </a:ln>
                <a:effectLst/>
                <a:latin typeface="Times New Roman" pitchFamily="18" charset="0"/>
                <a:ea typeface="SimSun" pitchFamily="2" charset="-122"/>
                <a:cs typeface="Times New Roman" pitchFamily="18" charset="0"/>
              </a:rPr>
              <a:t>energy calculation.</a:t>
            </a:r>
            <a:endParaRPr kumimoji="0" lang="en-US" altLang="zh-CN" sz="20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228600" y="76200"/>
            <a:ext cx="6858000" cy="461665"/>
          </a:xfrm>
          <a:prstGeom prst="rect">
            <a:avLst/>
          </a:prstGeom>
          <a:noFill/>
        </p:spPr>
        <p:txBody>
          <a:bodyPr wrap="square" rtlCol="0">
            <a:spAutoFit/>
          </a:bodyPr>
          <a:lstStyle/>
          <a:p>
            <a:r>
              <a:rPr lang="en-US" sz="2400" b="1" dirty="0" smtClean="0">
                <a:solidFill>
                  <a:srgbClr val="43CEFF"/>
                </a:solidFill>
                <a:latin typeface="Times New Roman" pitchFamily="18" charset="0"/>
                <a:cs typeface="Times New Roman" pitchFamily="18" charset="0"/>
              </a:rPr>
              <a:t>Experimentally determined W</a:t>
            </a:r>
            <a:r>
              <a:rPr lang="en-US" sz="2400" b="1" baseline="30000" dirty="0" smtClean="0">
                <a:solidFill>
                  <a:srgbClr val="43CEFF"/>
                </a:solidFill>
                <a:latin typeface="Times New Roman" pitchFamily="18" charset="0"/>
                <a:cs typeface="Times New Roman" pitchFamily="18" charset="0"/>
              </a:rPr>
              <a:t>26+</a:t>
            </a:r>
            <a:r>
              <a:rPr lang="en-US" sz="2400" b="1" dirty="0" smtClean="0">
                <a:solidFill>
                  <a:srgbClr val="43CEFF"/>
                </a:solidFill>
                <a:latin typeface="Times New Roman" pitchFamily="18" charset="0"/>
                <a:cs typeface="Times New Roman" pitchFamily="18" charset="0"/>
              </a:rPr>
              <a:t> energy levels</a:t>
            </a:r>
            <a:endParaRPr lang="en-US" sz="2400" b="1" dirty="0">
              <a:solidFill>
                <a:srgbClr val="43CE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839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More Complex, W</a:t>
            </a:r>
            <a:r>
              <a:rPr lang="en-US" sz="2400" baseline="30000" dirty="0" smtClean="0">
                <a:latin typeface="Times New Roman" pitchFamily="18" charset="0"/>
                <a:cs typeface="Times New Roman" pitchFamily="18" charset="0"/>
              </a:rPr>
              <a:t>25+ </a:t>
            </a:r>
            <a:r>
              <a:rPr lang="en-US" sz="2400" dirty="0" smtClean="0">
                <a:latin typeface="Times New Roman" pitchFamily="18" charset="0"/>
                <a:cs typeface="Times New Roman" pitchFamily="18" charset="0"/>
              </a:rPr>
              <a:t>, which is In-like.</a:t>
            </a:r>
          </a:p>
          <a:p>
            <a:r>
              <a:rPr lang="en-US" sz="2400" dirty="0" smtClean="0">
                <a:latin typeface="Times New Roman" pitchFamily="18" charset="0"/>
                <a:cs typeface="Times New Roman" pitchFamily="18" charset="0"/>
              </a:rPr>
              <a:t>There are now 41 fine structure levels belonging to the ground “state”, </a:t>
            </a:r>
            <a:endParaRPr lang="en-US" sz="2400" baseline="30000" dirty="0">
              <a:latin typeface="Times New Roman" pitchFamily="18" charset="0"/>
              <a:cs typeface="Times New Roman" pitchFamily="18" charset="0"/>
            </a:endParaRPr>
          </a:p>
        </p:txBody>
      </p:sp>
      <p:pic>
        <p:nvPicPr>
          <p:cNvPr id="3" name="图片 2" descr="C:\Documents and Settings\fei\桌面\W 25+energy  leve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752600"/>
            <a:ext cx="4648200" cy="3200400"/>
          </a:xfrm>
          <a:prstGeom prst="rect">
            <a:avLst/>
          </a:prstGeom>
          <a:noFill/>
          <a:ln>
            <a:noFill/>
          </a:ln>
        </p:spPr>
      </p:pic>
      <p:sp>
        <p:nvSpPr>
          <p:cNvPr id="30721" name="Rectangle 1"/>
          <p:cNvSpPr>
            <a:spLocks noChangeArrowheads="1"/>
          </p:cNvSpPr>
          <p:nvPr/>
        </p:nvSpPr>
        <p:spPr bwMode="auto">
          <a:xfrm>
            <a:off x="457200" y="5150584"/>
            <a:ext cx="840972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effectLst/>
                <a:latin typeface="Times New Roman" pitchFamily="18" charset="0"/>
                <a:ea typeface="Times New Roman" pitchFamily="18" charset="0"/>
                <a:cs typeface="Times New Roman" pitchFamily="18" charset="0"/>
              </a:rPr>
              <a:t>A partial energy level diagram of In-like tungsten. The energy levels are taken from our RMBPT</a:t>
            </a:r>
            <a:r>
              <a:rPr kumimoji="0" lang="en-US" altLang="zh-CN" sz="20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n-US" altLang="zh-CN" sz="2000" b="0" i="0" u="none" strike="noStrike" cap="none" normalizeH="0" baseline="0" dirty="0" smtClean="0">
                <a:ln>
                  <a:noFill/>
                </a:ln>
                <a:effectLst/>
                <a:latin typeface="Times New Roman" pitchFamily="18" charset="0"/>
                <a:ea typeface="Times New Roman" pitchFamily="18" charset="0"/>
                <a:cs typeface="Times New Roman" pitchFamily="18" charset="0"/>
              </a:rPr>
              <a:t>calculations. There are 41 energy levels in the ground state configuration of In-like tungsten where the highest levels are close to 28 eV. For convenience we show levels up to only 12 eV as the higher energy levels will not contribute to observable spectral lines.</a:t>
            </a:r>
            <a:endParaRPr kumimoji="0" lang="en-US" altLang="zh-CN" sz="2000" b="0" i="0" u="none" strike="noStrike" cap="none" normalizeH="0" baseline="0" dirty="0" smtClean="0">
              <a:ln>
                <a:noFill/>
              </a:ln>
              <a:effectLst/>
              <a:latin typeface="Times New Roman" pitchFamily="18" charset="0"/>
              <a:cs typeface="Times New Roman" pitchFamily="18" charset="0"/>
            </a:endParaRPr>
          </a:p>
        </p:txBody>
      </p:sp>
      <p:sp>
        <p:nvSpPr>
          <p:cNvPr id="5" name="TextBox 4"/>
          <p:cNvSpPr txBox="1"/>
          <p:nvPr/>
        </p:nvSpPr>
        <p:spPr>
          <a:xfrm>
            <a:off x="609600" y="152400"/>
            <a:ext cx="990600" cy="461665"/>
          </a:xfrm>
          <a:prstGeom prst="rect">
            <a:avLst/>
          </a:prstGeom>
          <a:noFill/>
        </p:spPr>
        <p:txBody>
          <a:bodyPr wrap="square" rtlCol="0">
            <a:spAutoFit/>
          </a:bodyPr>
          <a:lstStyle/>
          <a:p>
            <a:r>
              <a:rPr lang="en-US" sz="2400" b="1" dirty="0" smtClean="0">
                <a:solidFill>
                  <a:srgbClr val="43CEFF"/>
                </a:solidFill>
                <a:latin typeface="Times New Roman" pitchFamily="18" charset="0"/>
                <a:cs typeface="Times New Roman" pitchFamily="18" charset="0"/>
              </a:rPr>
              <a:t>W</a:t>
            </a:r>
            <a:r>
              <a:rPr lang="en-US" sz="2400" b="1" baseline="30000" dirty="0" smtClean="0">
                <a:solidFill>
                  <a:srgbClr val="43CEFF"/>
                </a:solidFill>
                <a:latin typeface="Times New Roman" pitchFamily="18" charset="0"/>
                <a:cs typeface="Times New Roman" pitchFamily="18" charset="0"/>
              </a:rPr>
              <a:t>25+</a:t>
            </a:r>
            <a:endParaRPr lang="en-US" sz="2400" b="1" baseline="30000" dirty="0">
              <a:solidFill>
                <a:srgbClr val="43CE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38250"/>
            <a:ext cx="8890658"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5189" y="376535"/>
            <a:ext cx="7857811" cy="461665"/>
          </a:xfrm>
          <a:prstGeom prst="rect">
            <a:avLst/>
          </a:prstGeom>
          <a:noFill/>
        </p:spPr>
        <p:txBody>
          <a:bodyPr wrap="square" rtlCol="0">
            <a:spAutoFit/>
          </a:bodyPr>
          <a:lstStyle/>
          <a:p>
            <a:r>
              <a:rPr lang="en-US" altLang="zh-CN" sz="2400" b="1" dirty="0" smtClean="0">
                <a:solidFill>
                  <a:srgbClr val="FF0000"/>
                </a:solidFill>
                <a:latin typeface="Times New Roman" pitchFamily="18" charset="0"/>
                <a:cs typeface="Times New Roman" pitchFamily="18" charset="0"/>
              </a:rPr>
              <a:t>Comparison of our results with other data</a:t>
            </a:r>
            <a:endParaRPr lang="zh-CN"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359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06817"/>
            <a:ext cx="8305800" cy="4431983"/>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W27+ is 1 f electron outside a closed shell, W19+ is one f hole</a:t>
            </a:r>
          </a:p>
          <a:p>
            <a:endParaRPr lang="en-US" altLang="zh-CN" sz="24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W26+ 2 f electrons, W18+ is 2 f holes</a:t>
            </a:r>
          </a:p>
          <a:p>
            <a:endParaRPr lang="en-US" altLang="zh-CN" sz="24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W25+ </a:t>
            </a:r>
            <a:r>
              <a:rPr lang="en-US" altLang="zh-CN" sz="2400" dirty="0">
                <a:latin typeface="Times New Roman" pitchFamily="18" charset="0"/>
                <a:cs typeface="Times New Roman" pitchFamily="18" charset="0"/>
              </a:rPr>
              <a:t> 3</a:t>
            </a:r>
            <a:r>
              <a:rPr lang="en-US" altLang="zh-CN" sz="2400" dirty="0" smtClean="0">
                <a:latin typeface="Times New Roman" pitchFamily="18" charset="0"/>
                <a:cs typeface="Times New Roman" pitchFamily="18" charset="0"/>
              </a:rPr>
              <a:t>f electrons, W17+ is </a:t>
            </a:r>
            <a:r>
              <a:rPr lang="en-US" altLang="zh-CN" sz="2400" dirty="0"/>
              <a:t>3</a:t>
            </a:r>
            <a:r>
              <a:rPr lang="en-US" altLang="zh-CN" sz="2400" dirty="0" smtClean="0">
                <a:latin typeface="Times New Roman" pitchFamily="18" charset="0"/>
                <a:cs typeface="Times New Roman" pitchFamily="18" charset="0"/>
              </a:rPr>
              <a:t> f  holes</a:t>
            </a:r>
          </a:p>
          <a:p>
            <a:endParaRPr lang="en-US" altLang="zh-CN" sz="24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So, similar structure is expected and W17+ electron impact data needs to think about this.</a:t>
            </a:r>
          </a:p>
          <a:p>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a:latin typeface="Times New Roman" pitchFamily="18" charset="0"/>
              <a:cs typeface="Times New Roman" pitchFamily="18" charset="0"/>
            </a:endParaRPr>
          </a:p>
          <a:p>
            <a:endParaRPr lang="zh-CN" altLang="en-US" dirty="0"/>
          </a:p>
        </p:txBody>
      </p:sp>
      <p:sp>
        <p:nvSpPr>
          <p:cNvPr id="3" name="TextBox 2"/>
          <p:cNvSpPr txBox="1"/>
          <p:nvPr/>
        </p:nvSpPr>
        <p:spPr>
          <a:xfrm>
            <a:off x="381000" y="381000"/>
            <a:ext cx="6096000" cy="523220"/>
          </a:xfrm>
          <a:prstGeom prst="rect">
            <a:avLst/>
          </a:prstGeom>
          <a:noFill/>
        </p:spPr>
        <p:txBody>
          <a:bodyPr wrap="square" rtlCol="0">
            <a:spAutoFit/>
          </a:bodyPr>
          <a:lstStyle/>
          <a:p>
            <a:r>
              <a:rPr lang="en-US" altLang="zh-CN" sz="2800" dirty="0" smtClean="0">
                <a:solidFill>
                  <a:srgbClr val="43CEFF"/>
                </a:solidFill>
                <a:latin typeface="Times New Roman" pitchFamily="18" charset="0"/>
                <a:cs typeface="Times New Roman" pitchFamily="18" charset="0"/>
              </a:rPr>
              <a:t>Future tungsten work</a:t>
            </a:r>
            <a:endParaRPr lang="zh-CN" altLang="en-US" sz="2800" dirty="0">
              <a:solidFill>
                <a:srgbClr val="43CEFF"/>
              </a:solidFill>
              <a:latin typeface="Times New Roman" pitchFamily="18" charset="0"/>
              <a:cs typeface="Times New Roman" pitchFamily="18" charset="0"/>
            </a:endParaRPr>
          </a:p>
        </p:txBody>
      </p:sp>
    </p:spTree>
    <p:extLst>
      <p:ext uri="{BB962C8B-B14F-4D97-AF65-F5344CB8AC3E}">
        <p14:creationId xmlns:p14="http://schemas.microsoft.com/office/powerpoint/2010/main" val="149788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81000" y="1012647"/>
            <a:ext cx="8358900" cy="3559353"/>
          </a:xfrm>
          <a:prstGeom prst="rect">
            <a:avLst/>
          </a:prstGeom>
          <a:noFill/>
          <a:ln w="9525">
            <a:noFill/>
            <a:miter lim="800000"/>
            <a:headEnd/>
            <a:tailEnd/>
          </a:ln>
        </p:spPr>
      </p:pic>
      <p:sp>
        <p:nvSpPr>
          <p:cNvPr id="3" name="TextBox 2"/>
          <p:cNvSpPr txBox="1"/>
          <p:nvPr/>
        </p:nvSpPr>
        <p:spPr>
          <a:xfrm>
            <a:off x="76200" y="86380"/>
            <a:ext cx="5715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Publications:</a:t>
            </a: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304800" y="4614208"/>
            <a:ext cx="7010400" cy="1938992"/>
          </a:xfrm>
          <a:prstGeom prst="rect">
            <a:avLst/>
          </a:prstGeom>
          <a:noFill/>
        </p:spPr>
        <p:txBody>
          <a:bodyPr wrap="square" rtlCol="0">
            <a:sp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a:t>
            </a:r>
            <a:r>
              <a:rPr lang="en-US" sz="2400" baseline="30000" dirty="0" smtClean="0">
                <a:latin typeface="Times New Roman" pitchFamily="18" charset="0"/>
                <a:cs typeface="Times New Roman" pitchFamily="18" charset="0"/>
              </a:rPr>
              <a:t>26+</a:t>
            </a:r>
            <a:r>
              <a:rPr lang="en-US" sz="2400" dirty="0" smtClean="0">
                <a:latin typeface="Times New Roman" pitchFamily="18" charset="0"/>
                <a:cs typeface="Times New Roman" pitchFamily="18" charset="0"/>
              </a:rPr>
              <a:t> has been submitted to PRA and under review</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a:t>
            </a:r>
            <a:r>
              <a:rPr lang="en-US" sz="2400" baseline="30000" dirty="0" smtClean="0">
                <a:latin typeface="Times New Roman" pitchFamily="18" charset="0"/>
                <a:cs typeface="Times New Roman" pitchFamily="18" charset="0"/>
              </a:rPr>
              <a:t>25+</a:t>
            </a:r>
            <a:r>
              <a:rPr lang="en-US" sz="2400" dirty="0" smtClean="0">
                <a:latin typeface="Times New Roman" pitchFamily="18" charset="0"/>
                <a:cs typeface="Times New Roman" pitchFamily="18" charset="0"/>
              </a:rPr>
              <a:t> is finished and  ready to  be submitted, also to PRA.</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00200" y="533400"/>
            <a:ext cx="563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GB" altLang="zh-CN" sz="2800" b="1" i="1" dirty="0">
                <a:solidFill>
                  <a:srgbClr val="FF0000"/>
                </a:solidFill>
              </a:rPr>
              <a:t>The effect of magnetic fields on atomic structure</a:t>
            </a:r>
            <a:endParaRPr lang="en-US" altLang="zh-CN" sz="2800" b="1" i="1" dirty="0">
              <a:solidFill>
                <a:srgbClr val="FF0000"/>
              </a:solidFill>
            </a:endParaRP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4038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336925"/>
            <a:ext cx="44037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990600" y="1981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sz="2400" dirty="0"/>
              <a:t>Not only Zeeman splitting and hence broadening !</a:t>
            </a:r>
          </a:p>
        </p:txBody>
      </p:sp>
      <p:sp>
        <p:nvSpPr>
          <p:cNvPr id="26630" name="Rectangle 6"/>
          <p:cNvSpPr>
            <a:spLocks noChangeArrowheads="1"/>
          </p:cNvSpPr>
          <p:nvPr/>
        </p:nvSpPr>
        <p:spPr bwMode="auto">
          <a:xfrm>
            <a:off x="2647950" y="2605087"/>
            <a:ext cx="489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GB" altLang="zh-CN" dirty="0"/>
              <a:t>P. </a:t>
            </a:r>
            <a:r>
              <a:rPr lang="en-GB" altLang="zh-CN" dirty="0" err="1"/>
              <a:t>Beiersdorfer</a:t>
            </a:r>
            <a:r>
              <a:rPr lang="en-GB" altLang="zh-CN" dirty="0"/>
              <a:t> et al., PRL. </a:t>
            </a:r>
            <a:r>
              <a:rPr lang="en-GB" altLang="zh-CN" b="1" dirty="0"/>
              <a:t>90</a:t>
            </a:r>
            <a:r>
              <a:rPr lang="en-GB" altLang="zh-CN" dirty="0"/>
              <a:t>, 235003 (2003) </a:t>
            </a:r>
          </a:p>
        </p:txBody>
      </p:sp>
      <p:pic>
        <p:nvPicPr>
          <p:cNvPr id="26631" name="Picture 7" descr="EBIT%20logo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063" y="44450"/>
            <a:ext cx="14970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fudan霓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3319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052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69861"/>
            <a:ext cx="7848600" cy="4216539"/>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Outline: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What is an Electron Beam Ion Trap (EBIT) and the EBITs in Shanghai</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Tungsten Spectroscopy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Magnetic Sensitive Lines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Summary</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63219"/>
            <a:ext cx="8991600" cy="4093428"/>
          </a:xfrm>
          <a:prstGeom prst="rect">
            <a:avLst/>
          </a:prstGeom>
        </p:spPr>
        <p:txBody>
          <a:bodyPr wrap="square">
            <a:spAutoFit/>
          </a:bodyPr>
          <a:lstStyle/>
          <a:p>
            <a:pPr algn="just"/>
            <a:r>
              <a:rPr lang="en-US" altLang="zh-CN" sz="2000" dirty="0">
                <a:latin typeface="Times New Roman" pitchFamily="18" charset="0"/>
                <a:cs typeface="Times New Roman" pitchFamily="18" charset="0"/>
              </a:rPr>
              <a:t>T</a:t>
            </a:r>
            <a:r>
              <a:rPr lang="en-US" altLang="zh-CN" sz="2000" dirty="0" smtClean="0">
                <a:latin typeface="Times New Roman" pitchFamily="18" charset="0"/>
                <a:cs typeface="Times New Roman" pitchFamily="18" charset="0"/>
              </a:rPr>
              <a:t>heoretical </a:t>
            </a:r>
            <a:r>
              <a:rPr lang="en-US" altLang="zh-CN" sz="2000" dirty="0">
                <a:latin typeface="Times New Roman" pitchFamily="18" charset="0"/>
                <a:cs typeface="Times New Roman" pitchFamily="18" charset="0"/>
              </a:rPr>
              <a:t>results for magnetic-field-induced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3</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0,2</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6 1</a:t>
            </a:r>
            <a:r>
              <a:rPr lang="en-US" altLang="zh-CN" sz="2000" dirty="0" smtClean="0">
                <a:latin typeface="Times New Roman" pitchFamily="18" charset="0"/>
                <a:cs typeface="Times New Roman" pitchFamily="18" charset="0"/>
              </a:rPr>
              <a:t>S</a:t>
            </a:r>
            <a:r>
              <a:rPr lang="en-US" altLang="zh-CN" sz="2000" baseline="-25000" dirty="0" smtClean="0">
                <a:latin typeface="Times New Roman" pitchFamily="18" charset="0"/>
                <a:cs typeface="Times New Roman" pitchFamily="18" charset="0"/>
              </a:rPr>
              <a:t>0</a:t>
            </a:r>
            <a:r>
              <a:rPr lang="en-US" altLang="zh-CN" sz="2000" dirty="0">
                <a:latin typeface="Times New Roman" pitchFamily="18" charset="0"/>
                <a:cs typeface="Times New Roman" pitchFamily="18" charset="0"/>
              </a:rPr>
              <a:t> E1 transitions in Ne-like ions </a:t>
            </a:r>
            <a:r>
              <a:rPr lang="en-US" altLang="zh-CN" sz="2000" dirty="0" smtClean="0">
                <a:latin typeface="Times New Roman" pitchFamily="18" charset="0"/>
                <a:cs typeface="Times New Roman" pitchFamily="18" charset="0"/>
              </a:rPr>
              <a:t>(zero </a:t>
            </a:r>
            <a:r>
              <a:rPr lang="en-US" altLang="zh-CN" sz="2000" dirty="0">
                <a:latin typeface="Times New Roman" pitchFamily="18" charset="0"/>
                <a:cs typeface="Times New Roman" pitchFamily="18" charset="0"/>
              </a:rPr>
              <a:t>nuclear </a:t>
            </a:r>
            <a:r>
              <a:rPr lang="en-US" altLang="zh-CN" sz="2000" dirty="0" smtClean="0">
                <a:latin typeface="Times New Roman" pitchFamily="18" charset="0"/>
                <a:cs typeface="Times New Roman" pitchFamily="18" charset="0"/>
              </a:rPr>
              <a:t>spin) </a:t>
            </a:r>
            <a:r>
              <a:rPr lang="en-US" altLang="zh-CN" sz="2000" dirty="0">
                <a:latin typeface="Times New Roman" pitchFamily="18" charset="0"/>
                <a:cs typeface="Times New Roman" pitchFamily="18" charset="0"/>
              </a:rPr>
              <a:t>between Mg </a:t>
            </a:r>
            <a:r>
              <a:rPr lang="en-US" altLang="zh-CN" sz="2000" dirty="0" smtClean="0">
                <a:latin typeface="Times New Roman" pitchFamily="18" charset="0"/>
                <a:cs typeface="Times New Roman" pitchFamily="18" charset="0"/>
              </a:rPr>
              <a:t>III </a:t>
            </a:r>
            <a:r>
              <a:rPr lang="en-US" altLang="zh-CN" sz="2000" dirty="0">
                <a:latin typeface="Times New Roman" pitchFamily="18" charset="0"/>
                <a:cs typeface="Times New Roman" pitchFamily="18" charset="0"/>
              </a:rPr>
              <a:t>and Zn </a:t>
            </a:r>
            <a:r>
              <a:rPr lang="en-US" altLang="zh-CN" sz="2000" dirty="0" smtClean="0">
                <a:latin typeface="Times New Roman" pitchFamily="18" charset="0"/>
                <a:cs typeface="Times New Roman" pitchFamily="18" charset="0"/>
              </a:rPr>
              <a:t>XXI, also Ne </a:t>
            </a:r>
            <a:r>
              <a:rPr lang="en-US" altLang="zh-CN" sz="2000" dirty="0">
                <a:latin typeface="Times New Roman" pitchFamily="18" charset="0"/>
                <a:cs typeface="Times New Roman" pitchFamily="18" charset="0"/>
              </a:rPr>
              <a:t>I</a:t>
            </a:r>
            <a:r>
              <a:rPr lang="en-US" altLang="zh-CN" sz="2000" dirty="0" smtClean="0">
                <a:latin typeface="Times New Roman" pitchFamily="18" charset="0"/>
                <a:cs typeface="Times New Roman" pitchFamily="18" charset="0"/>
              </a:rPr>
              <a:t>.</a:t>
            </a:r>
          </a:p>
          <a:p>
            <a:pPr algn="just"/>
            <a:endParaRPr lang="en-US" altLang="zh-CN" sz="2000" dirty="0">
              <a:latin typeface="Times New Roman" pitchFamily="18" charset="0"/>
              <a:cs typeface="Times New Roman" pitchFamily="18" charset="0"/>
            </a:endParaRPr>
          </a:p>
          <a:p>
            <a:pPr algn="just"/>
            <a:r>
              <a:rPr lang="en-US" altLang="zh-CN" sz="2000" dirty="0" smtClean="0">
                <a:latin typeface="Times New Roman" pitchFamily="18" charset="0"/>
                <a:cs typeface="Times New Roman" pitchFamily="18" charset="0"/>
              </a:rPr>
              <a:t>We </a:t>
            </a:r>
            <a:r>
              <a:rPr lang="en-US" altLang="zh-CN" sz="2000" dirty="0">
                <a:latin typeface="Times New Roman" pitchFamily="18" charset="0"/>
                <a:cs typeface="Times New Roman" pitchFamily="18" charset="0"/>
              </a:rPr>
              <a:t>demonstrate that it is important to include both “</a:t>
            </a:r>
            <a:r>
              <a:rPr lang="en-US" altLang="zh-CN" sz="2000" dirty="0" err="1" smtClean="0">
                <a:latin typeface="Times New Roman" pitchFamily="18" charset="0"/>
                <a:cs typeface="Times New Roman" pitchFamily="18" charset="0"/>
              </a:rPr>
              <a:t>perturber</a:t>
            </a:r>
            <a:r>
              <a:rPr lang="en-US" altLang="zh-CN" sz="2000" dirty="0">
                <a:latin typeface="Times New Roman" pitchFamily="18" charset="0"/>
                <a:cs typeface="Times New Roman" pitchFamily="18" charset="0"/>
              </a:rPr>
              <a:t>” states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1</a:t>
            </a:r>
            <a:r>
              <a:rPr lang="en-US" altLang="zh-CN" sz="2000" dirty="0">
                <a:latin typeface="Times New Roman" pitchFamily="18" charset="0"/>
                <a:cs typeface="Times New Roman" pitchFamily="18" charset="0"/>
              </a:rPr>
              <a:t> and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3</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1</a:t>
            </a:r>
            <a:r>
              <a:rPr lang="en-US" altLang="zh-CN" sz="2000" dirty="0">
                <a:latin typeface="Times New Roman" pitchFamily="18" charset="0"/>
                <a:cs typeface="Times New Roman" pitchFamily="18" charset="0"/>
              </a:rPr>
              <a:t> in order to produce reliable transition rates. </a:t>
            </a:r>
            <a:endParaRPr lang="en-US" altLang="zh-CN" sz="2000" dirty="0" smtClean="0">
              <a:latin typeface="Times New Roman" pitchFamily="18" charset="0"/>
              <a:cs typeface="Times New Roman" pitchFamily="18" charset="0"/>
            </a:endParaRPr>
          </a:p>
          <a:p>
            <a:pPr algn="just"/>
            <a:endParaRPr lang="en-US" altLang="zh-CN" sz="2000" dirty="0" smtClean="0">
              <a:latin typeface="Times New Roman" pitchFamily="18" charset="0"/>
              <a:cs typeface="Times New Roman" pitchFamily="18" charset="0"/>
            </a:endParaRPr>
          </a:p>
          <a:p>
            <a:pPr algn="just"/>
            <a:r>
              <a:rPr lang="en-US" altLang="zh-CN" sz="2000" dirty="0" smtClean="0">
                <a:latin typeface="Times New Roman" pitchFamily="18" charset="0"/>
                <a:cs typeface="Times New Roman" pitchFamily="18" charset="0"/>
              </a:rPr>
              <a:t>For </a:t>
            </a:r>
            <a:r>
              <a:rPr lang="en-US" altLang="zh-CN" sz="2000" dirty="0">
                <a:latin typeface="Times New Roman" pitchFamily="18" charset="0"/>
                <a:cs typeface="Times New Roman" pitchFamily="18" charset="0"/>
              </a:rPr>
              <a:t>the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3</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0</a:t>
            </a:r>
            <a:r>
              <a:rPr lang="en-US" altLang="zh-CN" sz="2000" dirty="0">
                <a:latin typeface="Times New Roman" pitchFamily="18" charset="0"/>
                <a:cs typeface="Times New Roman" pitchFamily="18" charset="0"/>
              </a:rPr>
              <a:t> state the magnetic-field-induced transition becomes the dominant decay channel for the light elements even in a relatively weak magnetic </a:t>
            </a:r>
            <a:r>
              <a:rPr lang="en-US" altLang="zh-CN" sz="2000" dirty="0" smtClean="0">
                <a:latin typeface="Times New Roman" pitchFamily="18" charset="0"/>
                <a:cs typeface="Times New Roman" pitchFamily="18" charset="0"/>
              </a:rPr>
              <a:t>field</a:t>
            </a:r>
            <a:r>
              <a:rPr lang="en-US" altLang="zh-CN"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a:t>
            </a:r>
          </a:p>
          <a:p>
            <a:pPr algn="just"/>
            <a:endParaRPr lang="en-US" altLang="zh-CN" sz="2000" dirty="0" smtClean="0">
              <a:latin typeface="Times New Roman" pitchFamily="18" charset="0"/>
              <a:cs typeface="Times New Roman" pitchFamily="18" charset="0"/>
            </a:endParaRPr>
          </a:p>
          <a:p>
            <a:pPr algn="just"/>
            <a:r>
              <a:rPr lang="en-US" altLang="zh-CN" sz="2000" dirty="0" smtClean="0">
                <a:latin typeface="Times New Roman" pitchFamily="18" charset="0"/>
                <a:cs typeface="Times New Roman" pitchFamily="18" charset="0"/>
              </a:rPr>
              <a:t>For the </a:t>
            </a:r>
            <a:r>
              <a:rPr lang="en-US" altLang="zh-CN" sz="2000" dirty="0">
                <a:latin typeface="Times New Roman" pitchFamily="18" charset="0"/>
                <a:cs typeface="Times New Roman" pitchFamily="18" charset="0"/>
              </a:rPr>
              <a:t>magnetic field effect on the lifetimes of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3</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0,2</a:t>
            </a:r>
            <a:r>
              <a:rPr lang="en-US" altLang="zh-CN" sz="2000" dirty="0">
                <a:latin typeface="Times New Roman" pitchFamily="18" charset="0"/>
                <a:cs typeface="Times New Roman" pitchFamily="18" charset="0"/>
              </a:rPr>
              <a:t> states of neutral </a:t>
            </a:r>
            <a:r>
              <a:rPr lang="en-US" altLang="zh-CN" sz="2000" baseline="30000" dirty="0" smtClean="0">
                <a:latin typeface="Times New Roman" pitchFamily="18" charset="0"/>
                <a:cs typeface="Times New Roman" pitchFamily="18" charset="0"/>
              </a:rPr>
              <a:t>20</a:t>
            </a:r>
            <a:r>
              <a:rPr lang="en-US" altLang="zh-CN" sz="2000" dirty="0" smtClean="0">
                <a:latin typeface="Times New Roman" pitchFamily="18" charset="0"/>
                <a:cs typeface="Times New Roman" pitchFamily="18" charset="0"/>
              </a:rPr>
              <a:t>Ne.</a:t>
            </a:r>
          </a:p>
          <a:p>
            <a:pPr algn="just"/>
            <a:r>
              <a:rPr lang="en-US" altLang="zh-CN" sz="2000" dirty="0">
                <a:latin typeface="Times New Roman" pitchFamily="18" charset="0"/>
                <a:cs typeface="Times New Roman" pitchFamily="18" charset="0"/>
              </a:rPr>
              <a:t>L</a:t>
            </a:r>
            <a:r>
              <a:rPr lang="en-US" altLang="zh-CN" sz="2000" dirty="0" smtClean="0">
                <a:latin typeface="Times New Roman" pitchFamily="18" charset="0"/>
                <a:cs typeface="Times New Roman" pitchFamily="18" charset="0"/>
              </a:rPr>
              <a:t>ifetimes </a:t>
            </a:r>
            <a:r>
              <a:rPr lang="en-US" altLang="zh-CN" sz="2000" dirty="0">
                <a:latin typeface="Times New Roman" pitchFamily="18" charset="0"/>
                <a:cs typeface="Times New Roman" pitchFamily="18" charset="0"/>
              </a:rPr>
              <a:t>are drastically reduced by a magnetic </a:t>
            </a:r>
            <a:r>
              <a:rPr lang="en-US" altLang="zh-CN" sz="2000" dirty="0" smtClean="0">
                <a:latin typeface="Times New Roman" pitchFamily="18" charset="0"/>
                <a:cs typeface="Times New Roman" pitchFamily="18" charset="0"/>
              </a:rPr>
              <a:t>field.</a:t>
            </a:r>
          </a:p>
          <a:p>
            <a:pPr algn="just"/>
            <a:r>
              <a:rPr lang="en-US" altLang="zh-CN" sz="2000" dirty="0" smtClean="0">
                <a:latin typeface="Times New Roman" pitchFamily="18" charset="0"/>
                <a:cs typeface="Times New Roman" pitchFamily="18" charset="0"/>
              </a:rPr>
              <a:t>This may </a:t>
            </a:r>
            <a:r>
              <a:rPr lang="en-US" altLang="zh-CN" sz="2000" dirty="0">
                <a:latin typeface="Times New Roman" pitchFamily="18" charset="0"/>
                <a:cs typeface="Times New Roman" pitchFamily="18" charset="0"/>
              </a:rPr>
              <a:t>be an underlying reason for the discrepancies in the lifetime of the </a:t>
            </a:r>
            <a:r>
              <a:rPr lang="en-US" altLang="zh-CN" sz="2000" dirty="0" smtClean="0">
                <a:latin typeface="Times New Roman" pitchFamily="18" charset="0"/>
                <a:cs typeface="Times New Roman" pitchFamily="18" charset="0"/>
              </a:rPr>
              <a:t>2p</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3s </a:t>
            </a:r>
            <a:r>
              <a:rPr lang="en-US" altLang="zh-CN" sz="2000" baseline="30000" dirty="0" smtClean="0">
                <a:latin typeface="Times New Roman" pitchFamily="18" charset="0"/>
                <a:cs typeface="Times New Roman" pitchFamily="18" charset="0"/>
              </a:rPr>
              <a:t>3</a:t>
            </a:r>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2</a:t>
            </a:r>
            <a:r>
              <a:rPr lang="en-US" altLang="zh-CN" sz="2000" dirty="0">
                <a:latin typeface="Times New Roman" pitchFamily="18" charset="0"/>
                <a:cs typeface="Times New Roman" pitchFamily="18" charset="0"/>
              </a:rPr>
              <a:t> state between experiment [14.73(14) s] and theory (17.63 s).</a:t>
            </a:r>
            <a:endParaRPr lang="zh-CN" altLang="en-US" sz="2000" dirty="0">
              <a:latin typeface="Times New Roman" pitchFamily="18" charset="0"/>
              <a:cs typeface="Times New Roman" pitchFamily="18" charset="0"/>
            </a:endParaRPr>
          </a:p>
        </p:txBody>
      </p:sp>
      <p:sp>
        <p:nvSpPr>
          <p:cNvPr id="3" name="TextBox 2"/>
          <p:cNvSpPr txBox="1"/>
          <p:nvPr/>
        </p:nvSpPr>
        <p:spPr>
          <a:xfrm>
            <a:off x="152400" y="452735"/>
            <a:ext cx="6324600" cy="461665"/>
          </a:xfrm>
          <a:prstGeom prst="rect">
            <a:avLst/>
          </a:prstGeom>
          <a:noFill/>
        </p:spPr>
        <p:txBody>
          <a:bodyPr wrap="square" rtlCol="0">
            <a:spAutoFit/>
          </a:bodyPr>
          <a:lstStyle/>
          <a:p>
            <a:r>
              <a:rPr lang="en-US" altLang="zh-CN" sz="2400" b="1" dirty="0" smtClean="0">
                <a:solidFill>
                  <a:srgbClr val="43CEFF"/>
                </a:solidFill>
                <a:latin typeface="Times New Roman" pitchFamily="18" charset="0"/>
                <a:cs typeface="Times New Roman" pitchFamily="18" charset="0"/>
              </a:rPr>
              <a:t>Our work on this subject:</a:t>
            </a:r>
            <a:endParaRPr lang="zh-CN" altLang="en-US" sz="2400" b="1" dirty="0">
              <a:solidFill>
                <a:srgbClr val="43CEFF"/>
              </a:solidFill>
              <a:latin typeface="Times New Roman" pitchFamily="18" charset="0"/>
              <a:cs typeface="Times New Roman" pitchFamily="18" charset="0"/>
            </a:endParaRPr>
          </a:p>
        </p:txBody>
      </p:sp>
    </p:spTree>
    <p:extLst>
      <p:ext uri="{BB962C8B-B14F-4D97-AF65-F5344CB8AC3E}">
        <p14:creationId xmlns:p14="http://schemas.microsoft.com/office/powerpoint/2010/main" val="3817379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0335"/>
            <a:ext cx="4343400" cy="461665"/>
          </a:xfrm>
          <a:prstGeom prst="rect">
            <a:avLst/>
          </a:prstGeom>
          <a:noFill/>
        </p:spPr>
        <p:txBody>
          <a:bodyPr wrap="square" rtlCol="0">
            <a:spAutoFit/>
          </a:bodyPr>
          <a:lstStyle/>
          <a:p>
            <a:r>
              <a:rPr lang="en-US" altLang="zh-CN" sz="2400" b="1" dirty="0" smtClean="0">
                <a:solidFill>
                  <a:srgbClr val="FF0000"/>
                </a:solidFill>
                <a:latin typeface="Times New Roman" pitchFamily="18" charset="0"/>
                <a:cs typeface="Times New Roman" pitchFamily="18" charset="0"/>
              </a:rPr>
              <a:t>Publications</a:t>
            </a:r>
            <a:endParaRPr lang="zh-CN" alt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52400" y="1196876"/>
            <a:ext cx="8610600" cy="2308324"/>
          </a:xfrm>
          <a:prstGeom prst="rect">
            <a:avLst/>
          </a:prstGeom>
        </p:spPr>
        <p:txBody>
          <a:bodyPr wrap="square">
            <a:spAutoFit/>
          </a:bodyPr>
          <a:lstStyle/>
          <a:p>
            <a:pPr algn="just"/>
            <a:r>
              <a:rPr lang="en-US" altLang="zh-CN" dirty="0">
                <a:solidFill>
                  <a:srgbClr val="43CEFF"/>
                </a:solidFill>
                <a:latin typeface="Times New Roman" pitchFamily="18" charset="0"/>
                <a:cs typeface="Times New Roman" pitchFamily="18" charset="0"/>
              </a:rPr>
              <a:t>Theoretical investigations on magnetic field </a:t>
            </a:r>
            <a:r>
              <a:rPr lang="en-US" altLang="zh-CN" dirty="0" smtClean="0">
                <a:solidFill>
                  <a:srgbClr val="43CEFF"/>
                </a:solidFill>
                <a:latin typeface="Times New Roman" pitchFamily="18" charset="0"/>
                <a:cs typeface="Times New Roman" pitchFamily="18" charset="0"/>
              </a:rPr>
              <a:t>induced 2p53s </a:t>
            </a:r>
            <a:r>
              <a:rPr lang="en-US" altLang="zh-CN" dirty="0">
                <a:solidFill>
                  <a:srgbClr val="43CEFF"/>
                </a:solidFill>
                <a:latin typeface="Times New Roman" pitchFamily="18" charset="0"/>
                <a:cs typeface="Times New Roman" pitchFamily="18" charset="0"/>
              </a:rPr>
              <a:t>3P0,2 − 2p6 1S0 transitions in Ne-like ions without nuclear </a:t>
            </a:r>
            <a:r>
              <a:rPr lang="en-US" altLang="zh-CN" dirty="0" smtClean="0">
                <a:solidFill>
                  <a:srgbClr val="43CEFF"/>
                </a:solidFill>
                <a:latin typeface="Times New Roman" pitchFamily="18" charset="0"/>
                <a:cs typeface="Times New Roman" pitchFamily="18" charset="0"/>
              </a:rPr>
              <a:t>spin</a:t>
            </a:r>
          </a:p>
          <a:p>
            <a:pPr algn="just"/>
            <a:endParaRPr lang="en-US" altLang="zh-CN" dirty="0">
              <a:latin typeface="Times New Roman" pitchFamily="18" charset="0"/>
              <a:cs typeface="Times New Roman" pitchFamily="18" charset="0"/>
            </a:endParaRPr>
          </a:p>
          <a:p>
            <a:pPr algn="just"/>
            <a:r>
              <a:rPr lang="sv-SE" altLang="zh-CN" dirty="0">
                <a:latin typeface="Times New Roman" pitchFamily="18" charset="0"/>
                <a:cs typeface="Times New Roman" pitchFamily="18" charset="0"/>
              </a:rPr>
              <a:t>Jiguang Li</a:t>
            </a:r>
            <a:r>
              <a:rPr lang="sv-SE" altLang="zh-CN" dirty="0" smtClean="0">
                <a:latin typeface="Times New Roman" pitchFamily="18" charset="0"/>
                <a:cs typeface="Times New Roman" pitchFamily="18" charset="0"/>
              </a:rPr>
              <a:t>, </a:t>
            </a:r>
            <a:r>
              <a:rPr lang="sv-SE" altLang="zh-CN" dirty="0">
                <a:latin typeface="Times New Roman" pitchFamily="18" charset="0"/>
                <a:cs typeface="Times New Roman" pitchFamily="18" charset="0"/>
              </a:rPr>
              <a:t>Jon Grumer</a:t>
            </a:r>
            <a:r>
              <a:rPr lang="sv-SE" altLang="zh-CN" dirty="0" smtClean="0">
                <a:latin typeface="Times New Roman" pitchFamily="18" charset="0"/>
                <a:cs typeface="Times New Roman" pitchFamily="18" charset="0"/>
              </a:rPr>
              <a:t>, </a:t>
            </a:r>
            <a:r>
              <a:rPr lang="sv-SE" altLang="zh-CN" dirty="0">
                <a:latin typeface="Times New Roman" pitchFamily="18" charset="0"/>
                <a:cs typeface="Times New Roman" pitchFamily="18" charset="0"/>
              </a:rPr>
              <a:t>Wenxian Li</a:t>
            </a:r>
            <a:r>
              <a:rPr lang="sv-SE" altLang="zh-CN" dirty="0" smtClean="0">
                <a:latin typeface="Times New Roman" pitchFamily="18" charset="0"/>
                <a:cs typeface="Times New Roman" pitchFamily="18" charset="0"/>
              </a:rPr>
              <a:t>, </a:t>
            </a:r>
            <a:r>
              <a:rPr lang="sv-SE" altLang="zh-CN" dirty="0">
                <a:latin typeface="Times New Roman" pitchFamily="18" charset="0"/>
                <a:cs typeface="Times New Roman" pitchFamily="18" charset="0"/>
              </a:rPr>
              <a:t>Martin Andersson</a:t>
            </a:r>
            <a:r>
              <a:rPr lang="sv-SE" altLang="zh-CN" dirty="0" smtClean="0">
                <a:latin typeface="Times New Roman" pitchFamily="18" charset="0"/>
                <a:cs typeface="Times New Roman" pitchFamily="18" charset="0"/>
              </a:rPr>
              <a:t>, Tomas </a:t>
            </a:r>
            <a:r>
              <a:rPr lang="en-US" altLang="zh-CN" dirty="0" err="1" smtClean="0">
                <a:latin typeface="Times New Roman" pitchFamily="18" charset="0"/>
                <a:cs typeface="Times New Roman" pitchFamily="18" charset="0"/>
              </a:rPr>
              <a:t>Brage</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Roger Hutton</a:t>
            </a:r>
            <a:r>
              <a:rPr lang="en-US" altLang="zh-CN" dirty="0" smtClean="0">
                <a:latin typeface="Times New Roman" pitchFamily="18" charset="0"/>
                <a:cs typeface="Times New Roman" pitchFamily="18" charset="0"/>
              </a:rPr>
              <a:t>,</a:t>
            </a:r>
          </a:p>
          <a:p>
            <a:pPr algn="just"/>
            <a:r>
              <a:rPr lang="en-US" altLang="zh-CN" dirty="0" smtClean="0">
                <a:latin typeface="Times New Roman" pitchFamily="18" charset="0"/>
                <a:cs typeface="Times New Roman" pitchFamily="18" charset="0"/>
              </a:rPr>
              <a:t>Per J</a:t>
            </a:r>
            <a:r>
              <a:rPr lang="hu-HU" altLang="zh-CN" dirty="0" smtClean="0">
                <a:latin typeface="Times New Roman" pitchFamily="18" charset="0"/>
                <a:cs typeface="Times New Roman" pitchFamily="18" charset="0"/>
              </a:rPr>
              <a:t>ő</a:t>
            </a:r>
            <a:r>
              <a:rPr lang="en-US" altLang="zh-CN" dirty="0" err="1" smtClean="0">
                <a:latin typeface="Times New Roman" pitchFamily="18" charset="0"/>
                <a:cs typeface="Times New Roman" pitchFamily="18" charset="0"/>
              </a:rPr>
              <a:t>nsson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Yang </a:t>
            </a:r>
            <a:r>
              <a:rPr lang="en-US" altLang="zh-CN" dirty="0" err="1" smtClean="0">
                <a:latin typeface="Times New Roman" pitchFamily="18" charset="0"/>
                <a:cs typeface="Times New Roman" pitchFamily="18" charset="0"/>
              </a:rPr>
              <a:t>Yang</a:t>
            </a:r>
            <a:r>
              <a:rPr lang="en-US" altLang="zh-CN" dirty="0" smtClean="0">
                <a:latin typeface="Times New Roman" pitchFamily="18" charset="0"/>
                <a:cs typeface="Times New Roman" pitchFamily="18" charset="0"/>
              </a:rPr>
              <a:t>, and </a:t>
            </a:r>
            <a:r>
              <a:rPr lang="en-US" altLang="zh-CN" dirty="0" err="1">
                <a:latin typeface="Times New Roman" pitchFamily="18" charset="0"/>
                <a:cs typeface="Times New Roman" pitchFamily="18" charset="0"/>
              </a:rPr>
              <a:t>Yaming</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Zou</a:t>
            </a:r>
            <a:endParaRPr lang="en-US" altLang="zh-CN" dirty="0">
              <a:latin typeface="Times New Roman" pitchFamily="18" charset="0"/>
              <a:cs typeface="Times New Roman" pitchFamily="18" charset="0"/>
            </a:endParaRPr>
          </a:p>
          <a:p>
            <a:pPr algn="just"/>
            <a:endParaRPr lang="en-US" altLang="zh-CN" dirty="0" smtClean="0">
              <a:latin typeface="Times New Roman" pitchFamily="18" charset="0"/>
              <a:cs typeface="Times New Roman" pitchFamily="18" charset="0"/>
            </a:endParaRPr>
          </a:p>
          <a:p>
            <a:pPr algn="just"/>
            <a:r>
              <a:rPr lang="en-US" altLang="zh-CN" dirty="0" smtClean="0">
                <a:latin typeface="Times New Roman" pitchFamily="18" charset="0"/>
                <a:cs typeface="Times New Roman" pitchFamily="18" charset="0"/>
              </a:rPr>
              <a:t>Phys. Rev. </a:t>
            </a:r>
            <a:r>
              <a:rPr lang="en-US" altLang="zh-CN" b="1" dirty="0" smtClean="0">
                <a:latin typeface="Times New Roman" pitchFamily="18" charset="0"/>
                <a:cs typeface="Times New Roman" pitchFamily="18" charset="0"/>
              </a:rPr>
              <a:t>A88</a:t>
            </a:r>
            <a:r>
              <a:rPr lang="en-US" altLang="zh-CN" dirty="0" smtClean="0">
                <a:latin typeface="Times New Roman" pitchFamily="18" charset="0"/>
                <a:cs typeface="Times New Roman" pitchFamily="18" charset="0"/>
              </a:rPr>
              <a:t> </a:t>
            </a:r>
            <a:r>
              <a:rPr lang="en-US" altLang="zh-CN" dirty="0" smtClean="0"/>
              <a:t>013416,2013</a:t>
            </a:r>
            <a:endParaRPr lang="en-US" altLang="zh-CN" dirty="0" smtClean="0">
              <a:latin typeface="Times New Roman" pitchFamily="18" charset="0"/>
              <a:cs typeface="Times New Roman" pitchFamily="18" charset="0"/>
            </a:endParaRPr>
          </a:p>
          <a:p>
            <a:pPr algn="just"/>
            <a:endParaRPr lang="zh-CN" altLang="en-US" dirty="0">
              <a:latin typeface="Times New Roman" pitchFamily="18" charset="0"/>
              <a:cs typeface="Times New Roman" pitchFamily="18" charset="0"/>
            </a:endParaRPr>
          </a:p>
        </p:txBody>
      </p:sp>
      <p:sp>
        <p:nvSpPr>
          <p:cNvPr id="4" name="Rectangle 3"/>
          <p:cNvSpPr/>
          <p:nvPr/>
        </p:nvSpPr>
        <p:spPr>
          <a:xfrm>
            <a:off x="152400" y="3932872"/>
            <a:ext cx="8839200" cy="2031325"/>
          </a:xfrm>
          <a:prstGeom prst="rect">
            <a:avLst/>
          </a:prstGeom>
        </p:spPr>
        <p:txBody>
          <a:bodyPr wrap="square">
            <a:spAutoFit/>
          </a:bodyPr>
          <a:lstStyle/>
          <a:p>
            <a:r>
              <a:rPr lang="en-US" altLang="zh-CN" dirty="0">
                <a:solidFill>
                  <a:srgbClr val="43CEFF"/>
                </a:solidFill>
                <a:latin typeface="Times New Roman" pitchFamily="18" charset="0"/>
                <a:cs typeface="Times New Roman" pitchFamily="18" charset="0"/>
              </a:rPr>
              <a:t>The effect of an external magnetic field on the determination of </a:t>
            </a:r>
            <a:r>
              <a:rPr lang="en-US" altLang="zh-CN" dirty="0" smtClean="0">
                <a:solidFill>
                  <a:srgbClr val="43CEFF"/>
                </a:solidFill>
                <a:latin typeface="Times New Roman" pitchFamily="18" charset="0"/>
                <a:cs typeface="Times New Roman" pitchFamily="18" charset="0"/>
              </a:rPr>
              <a:t>E1M1 two-photon </a:t>
            </a:r>
            <a:r>
              <a:rPr lang="en-US" altLang="zh-CN" dirty="0">
                <a:solidFill>
                  <a:srgbClr val="43CEFF"/>
                </a:solidFill>
                <a:latin typeface="Times New Roman" pitchFamily="18" charset="0"/>
                <a:cs typeface="Times New Roman" pitchFamily="18" charset="0"/>
              </a:rPr>
              <a:t>decay rates in Be-like </a:t>
            </a:r>
            <a:r>
              <a:rPr lang="en-US" altLang="zh-CN" dirty="0" smtClean="0">
                <a:solidFill>
                  <a:srgbClr val="43CEFF"/>
                </a:solidFill>
                <a:latin typeface="Times New Roman" pitchFamily="18" charset="0"/>
                <a:cs typeface="Times New Roman" pitchFamily="18" charset="0"/>
              </a:rPr>
              <a:t>ions</a:t>
            </a:r>
          </a:p>
          <a:p>
            <a:endParaRPr lang="en-US" altLang="zh-CN" dirty="0" smtClean="0">
              <a:solidFill>
                <a:srgbClr val="43CEFF"/>
              </a:solidFill>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Jon </a:t>
            </a:r>
            <a:r>
              <a:rPr lang="en-US" altLang="zh-CN" dirty="0" err="1">
                <a:latin typeface="Times New Roman" pitchFamily="18" charset="0"/>
                <a:cs typeface="Times New Roman" pitchFamily="18" charset="0"/>
              </a:rPr>
              <a:t>Grumer</a:t>
            </a:r>
            <a:r>
              <a:rPr lang="en-US" altLang="zh-CN" dirty="0" smtClean="0">
                <a:latin typeface="Times New Roman" pitchFamily="18" charset="0"/>
                <a:cs typeface="Times New Roman" pitchFamily="18" charset="0"/>
              </a:rPr>
              <a:t>,  </a:t>
            </a:r>
            <a:r>
              <a:rPr lang="en-US" altLang="zh-CN" dirty="0" err="1">
                <a:latin typeface="Times New Roman" pitchFamily="18" charset="0"/>
                <a:cs typeface="Times New Roman" pitchFamily="18" charset="0"/>
              </a:rPr>
              <a:t>Wenxian</a:t>
            </a:r>
            <a:r>
              <a:rPr lang="en-US" altLang="zh-CN" dirty="0">
                <a:latin typeface="Times New Roman" pitchFamily="18" charset="0"/>
                <a:cs typeface="Times New Roman" pitchFamily="18" charset="0"/>
              </a:rPr>
              <a:t> Li</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Dietrich Bernhardt</a:t>
            </a:r>
            <a:r>
              <a:rPr lang="en-US" altLang="zh-CN" dirty="0" smtClean="0">
                <a:latin typeface="Times New Roman" pitchFamily="18" charset="0"/>
                <a:cs typeface="Times New Roman" pitchFamily="18" charset="0"/>
              </a:rPr>
              <a:t>, </a:t>
            </a:r>
            <a:r>
              <a:rPr lang="en-US" altLang="zh-CN" dirty="0" err="1">
                <a:latin typeface="Times New Roman" pitchFamily="18" charset="0"/>
                <a:cs typeface="Times New Roman" pitchFamily="18" charset="0"/>
              </a:rPr>
              <a:t>Jiguang</a:t>
            </a:r>
            <a:r>
              <a:rPr lang="en-US" altLang="zh-CN" dirty="0">
                <a:latin typeface="Times New Roman" pitchFamily="18" charset="0"/>
                <a:cs typeface="Times New Roman" pitchFamily="18" charset="0"/>
              </a:rPr>
              <a:t> Li</a:t>
            </a:r>
            <a:r>
              <a:rPr lang="en-US" altLang="zh-CN" dirty="0" smtClean="0">
                <a:latin typeface="Times New Roman" pitchFamily="18" charset="0"/>
                <a:cs typeface="Times New Roman" pitchFamily="18" charset="0"/>
              </a:rPr>
              <a:t>, Stefan </a:t>
            </a:r>
            <a:r>
              <a:rPr lang="en-US" altLang="zh-CN" dirty="0" err="1" smtClean="0">
                <a:latin typeface="Times New Roman" pitchFamily="18" charset="0"/>
                <a:cs typeface="Times New Roman" pitchFamily="18" charset="0"/>
              </a:rPr>
              <a:t>Schippers</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Tomas </a:t>
            </a:r>
            <a:r>
              <a:rPr lang="en-US" altLang="zh-CN" dirty="0" err="1">
                <a:latin typeface="Times New Roman" pitchFamily="18" charset="0"/>
                <a:cs typeface="Times New Roman" pitchFamily="18" charset="0"/>
              </a:rPr>
              <a:t>Brage</a:t>
            </a:r>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Per J</a:t>
            </a:r>
            <a:r>
              <a:rPr lang="hu-HU" altLang="zh-CN" dirty="0" smtClean="0">
                <a:latin typeface="Times New Roman" pitchFamily="18" charset="0"/>
                <a:cs typeface="Times New Roman" pitchFamily="18" charset="0"/>
              </a:rPr>
              <a:t>ő</a:t>
            </a:r>
            <a:r>
              <a:rPr lang="en-US" altLang="zh-CN" dirty="0" err="1" smtClean="0">
                <a:latin typeface="Times New Roman" pitchFamily="18" charset="0"/>
                <a:cs typeface="Times New Roman" pitchFamily="18" charset="0"/>
              </a:rPr>
              <a:t>nsson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Roger Hutton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and </a:t>
            </a:r>
            <a:r>
              <a:rPr lang="en-US" altLang="zh-CN" dirty="0" err="1">
                <a:latin typeface="Times New Roman" pitchFamily="18" charset="0"/>
                <a:cs typeface="Times New Roman" pitchFamily="18" charset="0"/>
              </a:rPr>
              <a:t>Yaming</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Zou</a:t>
            </a:r>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err="1" smtClean="0">
                <a:latin typeface="Times New Roman" pitchFamily="18" charset="0"/>
                <a:cs typeface="Times New Roman" pitchFamily="18" charset="0"/>
              </a:rPr>
              <a:t>Phys</a:t>
            </a:r>
            <a:r>
              <a:rPr lang="en-US" altLang="zh-CN" dirty="0" smtClean="0">
                <a:latin typeface="Times New Roman" pitchFamily="18" charset="0"/>
                <a:cs typeface="Times New Roman" pitchFamily="18" charset="0"/>
              </a:rPr>
              <a:t> Rev A, just published.</a:t>
            </a:r>
            <a:endParaRPr lang="en-US" altLang="zh-CN" dirty="0">
              <a:latin typeface="Times New Roman" pitchFamily="18" charset="0"/>
              <a:cs typeface="Times New Roman" pitchFamily="18" charset="0"/>
            </a:endParaRPr>
          </a:p>
        </p:txBody>
      </p:sp>
    </p:spTree>
    <p:extLst>
      <p:ext uri="{BB962C8B-B14F-4D97-AF65-F5344CB8AC3E}">
        <p14:creationId xmlns:p14="http://schemas.microsoft.com/office/powerpoint/2010/main" val="332766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4259"/>
            <a:ext cx="8458200" cy="3662541"/>
          </a:xfrm>
          <a:prstGeom prst="rect">
            <a:avLst/>
          </a:prstGeom>
          <a:noFill/>
        </p:spPr>
        <p:txBody>
          <a:bodyPr wrap="square" rtlCol="0">
            <a:spAutoFit/>
          </a:bodyPr>
          <a:lstStyle/>
          <a:p>
            <a:r>
              <a:rPr lang="en-US" altLang="zh-CN" sz="2800" b="1" dirty="0" smtClean="0">
                <a:solidFill>
                  <a:srgbClr val="FF0000"/>
                </a:solidFill>
                <a:latin typeface="Times New Roman" pitchFamily="18" charset="0"/>
                <a:cs typeface="Times New Roman" pitchFamily="18" charset="0"/>
              </a:rPr>
              <a:t>Summary</a:t>
            </a:r>
          </a:p>
          <a:p>
            <a:endParaRPr lang="en-US" altLang="zh-CN" sz="2800" b="1" dirty="0" smtClean="0">
              <a:solidFill>
                <a:srgbClr val="FF0000"/>
              </a:solidFill>
              <a:latin typeface="Times New Roman" pitchFamily="18" charset="0"/>
              <a:cs typeface="Times New Roman" pitchFamily="18" charset="0"/>
            </a:endParaRPr>
          </a:p>
          <a:p>
            <a:r>
              <a:rPr lang="en-US" altLang="zh-CN" sz="2800" b="1" dirty="0" smtClean="0">
                <a:solidFill>
                  <a:srgbClr val="FF0000"/>
                </a:solidFill>
                <a:latin typeface="Times New Roman" pitchFamily="18" charset="0"/>
                <a:cs typeface="Times New Roman" pitchFamily="18" charset="0"/>
              </a:rPr>
              <a:t>EBITS have important uses in assisting plasma diagnostics</a:t>
            </a:r>
            <a:endParaRPr lang="en-US" altLang="zh-CN" sz="2000" b="1" dirty="0" smtClean="0">
              <a:solidFill>
                <a:srgbClr val="FF0000"/>
              </a:solidFill>
              <a:latin typeface="Times New Roman" pitchFamily="18" charset="0"/>
              <a:cs typeface="Times New Roman" pitchFamily="18" charset="0"/>
            </a:endParaRPr>
          </a:p>
          <a:p>
            <a:endParaRPr lang="en-US" altLang="zh-CN" sz="2000" b="1" dirty="0" smtClean="0">
              <a:solidFill>
                <a:srgbClr val="FF0000"/>
              </a:solidFill>
              <a:latin typeface="Times New Roman" pitchFamily="18" charset="0"/>
              <a:cs typeface="Times New Roman" pitchFamily="18" charset="0"/>
            </a:endParaRPr>
          </a:p>
          <a:p>
            <a:r>
              <a:rPr lang="en-US" altLang="zh-CN" sz="2000" b="1" dirty="0" smtClean="0">
                <a:solidFill>
                  <a:srgbClr val="FF0000"/>
                </a:solidFill>
                <a:latin typeface="Times New Roman" pitchFamily="18" charset="0"/>
                <a:cs typeface="Times New Roman" pitchFamily="18" charset="0"/>
              </a:rPr>
              <a:t>Providing Atomic Data</a:t>
            </a:r>
          </a:p>
          <a:p>
            <a:endParaRPr lang="en-US" altLang="zh-CN" sz="2000" b="1" dirty="0" smtClean="0">
              <a:solidFill>
                <a:srgbClr val="FF0000"/>
              </a:solidFill>
              <a:latin typeface="Times New Roman" pitchFamily="18" charset="0"/>
              <a:cs typeface="Times New Roman" pitchFamily="18" charset="0"/>
            </a:endParaRPr>
          </a:p>
          <a:p>
            <a:r>
              <a:rPr lang="en-US" altLang="zh-CN" sz="2000" b="1" dirty="0" smtClean="0">
                <a:solidFill>
                  <a:srgbClr val="FF0000"/>
                </a:solidFill>
                <a:latin typeface="Times New Roman" pitchFamily="18" charset="0"/>
                <a:cs typeface="Times New Roman" pitchFamily="18" charset="0"/>
              </a:rPr>
              <a:t>Looking for Magnetic Sensitive Lines</a:t>
            </a:r>
          </a:p>
          <a:p>
            <a:endParaRPr lang="en-US" altLang="zh-CN" sz="2000" b="1" dirty="0" smtClean="0">
              <a:solidFill>
                <a:srgbClr val="FF0000"/>
              </a:solidFill>
              <a:latin typeface="Times New Roman" pitchFamily="18" charset="0"/>
              <a:cs typeface="Times New Roman" pitchFamily="18" charset="0"/>
            </a:endParaRPr>
          </a:p>
          <a:p>
            <a:endParaRPr lang="zh-CN" alt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499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WordArt 2"/>
          <p:cNvSpPr>
            <a:spLocks noChangeArrowheads="1" noChangeShapeType="1" noTextEdit="1"/>
          </p:cNvSpPr>
          <p:nvPr/>
        </p:nvSpPr>
        <p:spPr bwMode="auto">
          <a:xfrm>
            <a:off x="1371600" y="152400"/>
            <a:ext cx="6238875" cy="1603375"/>
          </a:xfrm>
          <a:prstGeom prst="rect">
            <a:avLst/>
          </a:prstGeom>
        </p:spPr>
        <p:txBody>
          <a:bodyPr wrap="none" fromWordArt="1">
            <a:prstTxWarp prst="textWave1">
              <a:avLst>
                <a:gd name="adj1" fmla="val 13005"/>
                <a:gd name="adj2" fmla="val 0"/>
              </a:avLst>
            </a:prstTxWarp>
          </a:bodyPr>
          <a:lstStyle/>
          <a:p>
            <a:pPr algn="ctr"/>
            <a:r>
              <a:rPr lang="en-US" sz="3600" b="1" kern="10" dirty="0">
                <a:ln w="9525">
                  <a:noFill/>
                  <a:round/>
                  <a:headEnd/>
                  <a:tailEnd/>
                </a:ln>
                <a:gradFill rotWithShape="1">
                  <a:gsLst>
                    <a:gs pos="0">
                      <a:srgbClr val="FFCC00"/>
                    </a:gs>
                    <a:gs pos="100000">
                      <a:srgbClr val="FCE196"/>
                    </a:gs>
                  </a:gsLst>
                  <a:lin ang="5400000" scaled="1"/>
                </a:gradFill>
                <a:effectLst>
                  <a:outerShdw dist="53882" dir="2700000" algn="ctr" rotWithShape="0">
                    <a:srgbClr val="C0C0C0">
                      <a:alpha val="80000"/>
                    </a:srgbClr>
                  </a:outerShdw>
                </a:effectLst>
                <a:latin typeface="Gungsuh"/>
                <a:ea typeface="Gungsuh"/>
              </a:rPr>
              <a:t>Thank you for attention!</a:t>
            </a:r>
          </a:p>
        </p:txBody>
      </p:sp>
      <p:pic>
        <p:nvPicPr>
          <p:cNvPr id="636931" name="Picture 3" descr="fudan霓虹"/>
          <p:cNvPicPr>
            <a:picLocks noChangeAspect="1" noChangeArrowheads="1"/>
          </p:cNvPicPr>
          <p:nvPr/>
        </p:nvPicPr>
        <p:blipFill>
          <a:blip r:embed="rId3" cstate="print"/>
          <a:srcRect/>
          <a:stretch>
            <a:fillRect/>
          </a:stretch>
        </p:blipFill>
        <p:spPr bwMode="auto">
          <a:xfrm>
            <a:off x="6969125" y="4652963"/>
            <a:ext cx="2355850" cy="2420937"/>
          </a:xfrm>
          <a:prstGeom prst="rect">
            <a:avLst/>
          </a:prstGeom>
          <a:noFill/>
        </p:spPr>
      </p:pic>
      <p:pic>
        <p:nvPicPr>
          <p:cNvPr id="4" name="Picture 3" descr="EBIT-DSCF0233s.jpg"/>
          <p:cNvPicPr>
            <a:picLocks noChangeAspect="1"/>
          </p:cNvPicPr>
          <p:nvPr/>
        </p:nvPicPr>
        <p:blipFill>
          <a:blip r:embed="rId4" cstate="print"/>
          <a:stretch>
            <a:fillRect/>
          </a:stretch>
        </p:blipFill>
        <p:spPr>
          <a:xfrm>
            <a:off x="762000" y="2057400"/>
            <a:ext cx="5441633" cy="416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36930"/>
                                        </p:tgtEl>
                                        <p:attrNameLst>
                                          <p:attrName>style.visibility</p:attrName>
                                        </p:attrNameLst>
                                      </p:cBhvr>
                                      <p:to>
                                        <p:strVal val="visible"/>
                                      </p:to>
                                    </p:set>
                                    <p:anim calcmode="lin" valueType="num">
                                      <p:cBhvr additive="base">
                                        <p:cTn id="7" dur="500" fill="hold"/>
                                        <p:tgtEl>
                                          <p:spTgt spid="636930"/>
                                        </p:tgtEl>
                                        <p:attrNameLst>
                                          <p:attrName>ppt_x</p:attrName>
                                        </p:attrNameLst>
                                      </p:cBhvr>
                                      <p:tavLst>
                                        <p:tav tm="0">
                                          <p:val>
                                            <p:strVal val="0-#ppt_w/2"/>
                                          </p:val>
                                        </p:tav>
                                        <p:tav tm="100000">
                                          <p:val>
                                            <p:strVal val="#ppt_x"/>
                                          </p:val>
                                        </p:tav>
                                      </p:tavLst>
                                    </p:anim>
                                    <p:anim calcmode="lin" valueType="num">
                                      <p:cBhvr additive="base">
                                        <p:cTn id="8" dur="500" fill="hold"/>
                                        <p:tgtEl>
                                          <p:spTgt spid="636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467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EBIT </a:t>
            </a:r>
            <a:r>
              <a:rPr lang="en-US" sz="2800" b="1" dirty="0" err="1" smtClean="0">
                <a:latin typeface="Times New Roman" pitchFamily="18" charset="0"/>
                <a:cs typeface="Times New Roman" pitchFamily="18" charset="0"/>
              </a:rPr>
              <a:t>vs</a:t>
            </a:r>
            <a:r>
              <a:rPr lang="en-US" sz="2800" b="1" dirty="0" smtClean="0">
                <a:latin typeface="Times New Roman" pitchFamily="18" charset="0"/>
                <a:cs typeface="Times New Roman" pitchFamily="18" charset="0"/>
              </a:rPr>
              <a:t> Magnetic Confinement Fusion Plasmas</a:t>
            </a:r>
            <a:endParaRPr lang="en-US" sz="2800" b="1" dirty="0">
              <a:latin typeface="Times New Roman" pitchFamily="18" charset="0"/>
              <a:cs typeface="Times New Roman" pitchFamily="18" charset="0"/>
            </a:endParaRPr>
          </a:p>
        </p:txBody>
      </p:sp>
      <p:sp>
        <p:nvSpPr>
          <p:cNvPr id="3" name="Rectangle 2"/>
          <p:cNvSpPr/>
          <p:nvPr/>
        </p:nvSpPr>
        <p:spPr>
          <a:xfrm>
            <a:off x="228600" y="838200"/>
            <a:ext cx="8610600" cy="2585323"/>
          </a:xfrm>
          <a:prstGeom prst="rect">
            <a:avLst/>
          </a:prstGeom>
        </p:spPr>
        <p:txBody>
          <a:bodyPr wrap="square">
            <a:spAutoFit/>
          </a:bodyPr>
          <a:lstStyle/>
          <a:p>
            <a:r>
              <a:rPr lang="en-US" dirty="0" smtClean="0">
                <a:latin typeface="Times New Roman" pitchFamily="18" charset="0"/>
                <a:cs typeface="Times New Roman" pitchFamily="18" charset="0"/>
              </a:rPr>
              <a:t>EBIT and magnetic fusion plasmas have fairly similar densities           similar spectral emission</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Magnetic fusion plasmas often have several ion species – EBIT plasmas have one or a few</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fusion plasmas numerous atomic processes interact – EBITs can isolate these processes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Fusion plasmas have bulk motions and high temperatures – EBIT plasmas are cold and stationary</a:t>
            </a:r>
            <a:endParaRPr lang="en-US"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print"/>
          <a:srcRect/>
          <a:stretch>
            <a:fillRect/>
          </a:stretch>
        </p:blipFill>
        <p:spPr bwMode="auto">
          <a:xfrm>
            <a:off x="4724400" y="3766918"/>
            <a:ext cx="3752850" cy="2405282"/>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914400" y="3733800"/>
            <a:ext cx="3093718" cy="2438399"/>
          </a:xfrm>
          <a:prstGeom prst="rect">
            <a:avLst/>
          </a:prstGeom>
          <a:noFill/>
          <a:ln w="9525">
            <a:noFill/>
            <a:miter lim="800000"/>
            <a:headEnd/>
            <a:tailEnd/>
          </a:ln>
        </p:spPr>
      </p:pic>
      <p:sp>
        <p:nvSpPr>
          <p:cNvPr id="10" name="Right Arrow 9"/>
          <p:cNvSpPr/>
          <p:nvPr/>
        </p:nvSpPr>
        <p:spPr>
          <a:xfrm>
            <a:off x="6248400" y="10668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TextBox 3"/>
          <p:cNvSpPr txBox="1"/>
          <p:nvPr/>
        </p:nvSpPr>
        <p:spPr>
          <a:xfrm>
            <a:off x="1600200" y="6400800"/>
            <a:ext cx="6019800" cy="381000"/>
          </a:xfrm>
          <a:prstGeom prst="rect">
            <a:avLst/>
          </a:prstGeom>
          <a:noFill/>
        </p:spPr>
        <p:txBody>
          <a:bodyPr wrap="square" rtlCol="0">
            <a:spAutoFit/>
          </a:bodyPr>
          <a:lstStyle/>
          <a:p>
            <a:r>
              <a:rPr lang="en-US" altLang="zh-CN" dirty="0" smtClean="0"/>
              <a:t>Courtesy Joel </a:t>
            </a:r>
            <a:r>
              <a:rPr lang="en-US" altLang="zh-CN" dirty="0" err="1" smtClean="0"/>
              <a:t>Clementsson</a:t>
            </a:r>
            <a:r>
              <a:rPr lang="en-US" altLang="zh-CN" dirty="0" smtClean="0"/>
              <a:t>, LLNL EBIT and now Greifswald</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descr="bakgrd fitm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2300" y="5721350"/>
            <a:ext cx="568325" cy="701675"/>
          </a:xfrm>
          <a:prstGeom prst="rect">
            <a:avLst/>
          </a:prstGeom>
          <a:noFill/>
          <a:extLst>
            <a:ext uri="{909E8E84-426E-40DD-AFC4-6F175D3DCCD1}">
              <a14:hiddenFill xmlns:a14="http://schemas.microsoft.com/office/drawing/2010/main">
                <a:solidFill>
                  <a:srgbClr val="FFFFFF"/>
                </a:solidFill>
              </a14:hiddenFill>
            </a:ext>
          </a:extLst>
        </p:spPr>
      </p:pic>
      <p:pic>
        <p:nvPicPr>
          <p:cNvPr id="614403" name="Picture 3" descr="bakgrd fitm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075" y="2654300"/>
            <a:ext cx="815975" cy="882650"/>
          </a:xfrm>
          <a:prstGeom prst="rect">
            <a:avLst/>
          </a:prstGeom>
          <a:noFill/>
          <a:extLst>
            <a:ext uri="{909E8E84-426E-40DD-AFC4-6F175D3DCCD1}">
              <a14:hiddenFill xmlns:a14="http://schemas.microsoft.com/office/drawing/2010/main">
                <a:solidFill>
                  <a:srgbClr val="FFFFFF"/>
                </a:solidFill>
              </a14:hiddenFill>
            </a:ext>
          </a:extLst>
        </p:spPr>
      </p:pic>
      <p:pic>
        <p:nvPicPr>
          <p:cNvPr id="614404" name="Picture 4" descr="GunWhtd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375" y="4824413"/>
            <a:ext cx="1582738" cy="3238500"/>
          </a:xfrm>
          <a:prstGeom prst="rect">
            <a:avLst/>
          </a:prstGeom>
          <a:noFill/>
          <a:extLst>
            <a:ext uri="{909E8E84-426E-40DD-AFC4-6F175D3DCCD1}">
              <a14:hiddenFill xmlns:a14="http://schemas.microsoft.com/office/drawing/2010/main">
                <a:solidFill>
                  <a:srgbClr val="FFFFFF"/>
                </a:solidFill>
              </a14:hiddenFill>
            </a:ext>
          </a:extLst>
        </p:spPr>
      </p:pic>
      <p:grpSp>
        <p:nvGrpSpPr>
          <p:cNvPr id="614405" name="Group 5"/>
          <p:cNvGrpSpPr>
            <a:grpSpLocks/>
          </p:cNvGrpSpPr>
          <p:nvPr/>
        </p:nvGrpSpPr>
        <p:grpSpPr bwMode="auto">
          <a:xfrm>
            <a:off x="0" y="290513"/>
            <a:ext cx="9144000" cy="5133975"/>
            <a:chOff x="0" y="183"/>
            <a:chExt cx="5760" cy="3234"/>
          </a:xfrm>
        </p:grpSpPr>
        <p:pic>
          <p:nvPicPr>
            <p:cNvPr id="614406" name="Picture 6" descr="magline"/>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t="4745" r="8746" b="11385"/>
            <a:stretch>
              <a:fillRect/>
            </a:stretch>
          </p:blipFill>
          <p:spPr bwMode="auto">
            <a:xfrm>
              <a:off x="2964" y="183"/>
              <a:ext cx="2796" cy="3234"/>
            </a:xfrm>
            <a:prstGeom prst="rect">
              <a:avLst/>
            </a:prstGeom>
            <a:noFill/>
            <a:extLst>
              <a:ext uri="{909E8E84-426E-40DD-AFC4-6F175D3DCCD1}">
                <a14:hiddenFill xmlns:a14="http://schemas.microsoft.com/office/drawing/2010/main">
                  <a:solidFill>
                    <a:srgbClr val="FFFFFF"/>
                  </a:solidFill>
                </a14:hiddenFill>
              </a:ext>
            </a:extLst>
          </p:spPr>
        </p:pic>
        <p:pic>
          <p:nvPicPr>
            <p:cNvPr id="614407" name="Picture 7" descr="magline"/>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l="3981" t="5212" b="10918"/>
            <a:stretch>
              <a:fillRect/>
            </a:stretch>
          </p:blipFill>
          <p:spPr bwMode="auto">
            <a:xfrm>
              <a:off x="0" y="183"/>
              <a:ext cx="2942" cy="3234"/>
            </a:xfrm>
            <a:prstGeom prst="rect">
              <a:avLst/>
            </a:prstGeom>
            <a:noFill/>
            <a:extLst>
              <a:ext uri="{909E8E84-426E-40DD-AFC4-6F175D3DCCD1}">
                <a14:hiddenFill xmlns:a14="http://schemas.microsoft.com/office/drawing/2010/main">
                  <a:solidFill>
                    <a:srgbClr val="FFFFFF"/>
                  </a:solidFill>
                </a14:hiddenFill>
              </a:ext>
            </a:extLst>
          </p:spPr>
        </p:pic>
      </p:grpSp>
      <p:pic>
        <p:nvPicPr>
          <p:cNvPr id="614408" name="Picture 8" descr="bakgrd fitm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38" y="2584450"/>
            <a:ext cx="815975" cy="882650"/>
          </a:xfrm>
          <a:prstGeom prst="rect">
            <a:avLst/>
          </a:prstGeom>
          <a:noFill/>
          <a:extLst>
            <a:ext uri="{909E8E84-426E-40DD-AFC4-6F175D3DCCD1}">
              <a14:hiddenFill xmlns:a14="http://schemas.microsoft.com/office/drawing/2010/main">
                <a:solidFill>
                  <a:srgbClr val="FFFFFF"/>
                </a:solidFill>
              </a14:hiddenFill>
            </a:ext>
          </a:extLst>
        </p:spPr>
      </p:pic>
      <p:pic>
        <p:nvPicPr>
          <p:cNvPr id="614409" name="Picture 9" descr="ligOf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6488" y="5368925"/>
            <a:ext cx="287337" cy="242888"/>
          </a:xfrm>
          <a:prstGeom prst="rect">
            <a:avLst/>
          </a:prstGeom>
          <a:noFill/>
          <a:extLst>
            <a:ext uri="{909E8E84-426E-40DD-AFC4-6F175D3DCCD1}">
              <a14:hiddenFill xmlns:a14="http://schemas.microsoft.com/office/drawing/2010/main">
                <a:solidFill>
                  <a:srgbClr val="FFFFFF"/>
                </a:solidFill>
              </a14:hiddenFill>
            </a:ext>
          </a:extLst>
        </p:spPr>
      </p:pic>
      <p:pic>
        <p:nvPicPr>
          <p:cNvPr id="614410" name="Picture 10" descr="ligdioOf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6488" y="5311775"/>
            <a:ext cx="287337" cy="136525"/>
          </a:xfrm>
          <a:prstGeom prst="rect">
            <a:avLst/>
          </a:prstGeom>
          <a:noFill/>
          <a:extLst>
            <a:ext uri="{909E8E84-426E-40DD-AFC4-6F175D3DCCD1}">
              <a14:hiddenFill xmlns:a14="http://schemas.microsoft.com/office/drawing/2010/main">
                <a:solidFill>
                  <a:srgbClr val="FFFFFF"/>
                </a:solidFill>
              </a14:hiddenFill>
            </a:ext>
          </a:extLst>
        </p:spPr>
      </p:pic>
      <p:pic>
        <p:nvPicPr>
          <p:cNvPr id="614411" name="Picture 11" descr="GunWhtup"/>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7200" y="4879975"/>
            <a:ext cx="15827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12" name="Picture 12" descr="GunWhtAll"/>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0375" y="4826000"/>
            <a:ext cx="1582738" cy="3238500"/>
          </a:xfrm>
          <a:prstGeom prst="rect">
            <a:avLst/>
          </a:prstGeom>
          <a:noFill/>
          <a:extLst>
            <a:ext uri="{909E8E84-426E-40DD-AFC4-6F175D3DCCD1}">
              <a14:hiddenFill xmlns:a14="http://schemas.microsoft.com/office/drawing/2010/main">
                <a:solidFill>
                  <a:srgbClr val="FFFFFF"/>
                </a:solidFill>
              </a14:hiddenFill>
            </a:ext>
          </a:extLst>
        </p:spPr>
      </p:pic>
      <p:pic>
        <p:nvPicPr>
          <p:cNvPr id="614413" name="Picture 13" descr="slit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1838" y="657225"/>
            <a:ext cx="3016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414" name="Picture 14" descr="2ddrftt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97363" y="1973263"/>
            <a:ext cx="7905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15" name="Picture 15" descr="finalNothin"/>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51363" y="657225"/>
            <a:ext cx="3048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416" name="Picture 16" descr="finalslitthin long"/>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45013" y="657225"/>
            <a:ext cx="300037"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417" name="Picture 17" descr="dioOff curv"/>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76750" y="5326063"/>
            <a:ext cx="434975" cy="95250"/>
          </a:xfrm>
          <a:prstGeom prst="rect">
            <a:avLst/>
          </a:prstGeom>
          <a:noFill/>
          <a:extLst>
            <a:ext uri="{909E8E84-426E-40DD-AFC4-6F175D3DCCD1}">
              <a14:hiddenFill xmlns:a14="http://schemas.microsoft.com/office/drawing/2010/main">
                <a:solidFill>
                  <a:srgbClr val="FFFFFF"/>
                </a:solidFill>
              </a14:hiddenFill>
            </a:ext>
          </a:extLst>
        </p:spPr>
      </p:pic>
      <p:pic>
        <p:nvPicPr>
          <p:cNvPr id="614418" name="Picture 18" descr="FinalNothin tem5"/>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8188" y="657225"/>
            <a:ext cx="314325" cy="4749800"/>
          </a:xfrm>
          <a:prstGeom prst="rect">
            <a:avLst/>
          </a:prstGeom>
          <a:noFill/>
          <a:extLst>
            <a:ext uri="{909E8E84-426E-40DD-AFC4-6F175D3DCCD1}">
              <a14:hiddenFill xmlns:a14="http://schemas.microsoft.com/office/drawing/2010/main">
                <a:solidFill>
                  <a:srgbClr val="FFFFFF"/>
                </a:solidFill>
              </a14:hiddenFill>
            </a:ext>
          </a:extLst>
        </p:spPr>
      </p:pic>
      <p:pic>
        <p:nvPicPr>
          <p:cNvPr id="614419" name="Picture 19" descr="dioOn yellow small"/>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71988" y="5319713"/>
            <a:ext cx="442912" cy="103187"/>
          </a:xfrm>
          <a:prstGeom prst="rect">
            <a:avLst/>
          </a:prstGeom>
          <a:noFill/>
          <a:extLst>
            <a:ext uri="{909E8E84-426E-40DD-AFC4-6F175D3DCCD1}">
              <a14:hiddenFill xmlns:a14="http://schemas.microsoft.com/office/drawing/2010/main">
                <a:solidFill>
                  <a:srgbClr val="FFFFFF"/>
                </a:solidFill>
              </a14:hiddenFill>
            </a:ext>
          </a:extLst>
        </p:spPr>
      </p:pic>
      <p:grpSp>
        <p:nvGrpSpPr>
          <p:cNvPr id="614420" name="Group 20"/>
          <p:cNvGrpSpPr>
            <a:grpSpLocks/>
          </p:cNvGrpSpPr>
          <p:nvPr/>
        </p:nvGrpSpPr>
        <p:grpSpPr bwMode="auto">
          <a:xfrm>
            <a:off x="4427538" y="657225"/>
            <a:ext cx="549275" cy="546100"/>
            <a:chOff x="1815" y="414"/>
            <a:chExt cx="346" cy="344"/>
          </a:xfrm>
        </p:grpSpPr>
        <p:pic>
          <p:nvPicPr>
            <p:cNvPr id="614421" name="Picture 21" descr="collect pur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15" y="415"/>
              <a:ext cx="74" cy="343"/>
            </a:xfrm>
            <a:prstGeom prst="rect">
              <a:avLst/>
            </a:prstGeom>
            <a:noFill/>
            <a:extLst>
              <a:ext uri="{909E8E84-426E-40DD-AFC4-6F175D3DCCD1}">
                <a14:hiddenFill xmlns:a14="http://schemas.microsoft.com/office/drawing/2010/main">
                  <a:solidFill>
                    <a:srgbClr val="FFFFFF"/>
                  </a:solidFill>
                </a14:hiddenFill>
              </a:ext>
            </a:extLst>
          </p:spPr>
        </p:pic>
        <p:pic>
          <p:nvPicPr>
            <p:cNvPr id="614422" name="Picture 22" descr="collect pur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88" y="414"/>
              <a:ext cx="73" cy="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4423" name="Group 23"/>
          <p:cNvGrpSpPr>
            <a:grpSpLocks/>
          </p:cNvGrpSpPr>
          <p:nvPr/>
        </p:nvGrpSpPr>
        <p:grpSpPr bwMode="auto">
          <a:xfrm>
            <a:off x="2781300" y="1892300"/>
            <a:ext cx="3814763" cy="2354263"/>
            <a:chOff x="1746" y="995"/>
            <a:chExt cx="2403" cy="1483"/>
          </a:xfrm>
        </p:grpSpPr>
        <p:pic>
          <p:nvPicPr>
            <p:cNvPr id="614424" name="Picture 24" descr="mag 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46" y="995"/>
              <a:ext cx="494" cy="408"/>
            </a:xfrm>
            <a:prstGeom prst="rect">
              <a:avLst/>
            </a:prstGeom>
            <a:noFill/>
            <a:extLst>
              <a:ext uri="{909E8E84-426E-40DD-AFC4-6F175D3DCCD1}">
                <a14:hiddenFill xmlns:a14="http://schemas.microsoft.com/office/drawing/2010/main">
                  <a:solidFill>
                    <a:srgbClr val="FFFFFF"/>
                  </a:solidFill>
                </a14:hiddenFill>
              </a:ext>
            </a:extLst>
          </p:spPr>
        </p:pic>
        <p:pic>
          <p:nvPicPr>
            <p:cNvPr id="614425" name="Picture 25" descr="mag 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55" y="996"/>
              <a:ext cx="494" cy="408"/>
            </a:xfrm>
            <a:prstGeom prst="rect">
              <a:avLst/>
            </a:prstGeom>
            <a:noFill/>
            <a:extLst>
              <a:ext uri="{909E8E84-426E-40DD-AFC4-6F175D3DCCD1}">
                <a14:hiddenFill xmlns:a14="http://schemas.microsoft.com/office/drawing/2010/main">
                  <a:solidFill>
                    <a:srgbClr val="FFFFFF"/>
                  </a:solidFill>
                </a14:hiddenFill>
              </a:ext>
            </a:extLst>
          </p:spPr>
        </p:pic>
        <p:pic>
          <p:nvPicPr>
            <p:cNvPr id="614426" name="Picture 26" descr="mag 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47" y="2070"/>
              <a:ext cx="494" cy="408"/>
            </a:xfrm>
            <a:prstGeom prst="rect">
              <a:avLst/>
            </a:prstGeom>
            <a:noFill/>
            <a:extLst>
              <a:ext uri="{909E8E84-426E-40DD-AFC4-6F175D3DCCD1}">
                <a14:hiddenFill xmlns:a14="http://schemas.microsoft.com/office/drawing/2010/main">
                  <a:solidFill>
                    <a:srgbClr val="FFFFFF"/>
                  </a:solidFill>
                </a14:hiddenFill>
              </a:ext>
            </a:extLst>
          </p:spPr>
        </p:pic>
        <p:pic>
          <p:nvPicPr>
            <p:cNvPr id="614427" name="Picture 27" descr="mag 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9" y="2070"/>
              <a:ext cx="494" cy="408"/>
            </a:xfrm>
            <a:prstGeom prst="rect">
              <a:avLst/>
            </a:prstGeom>
            <a:noFill/>
            <a:extLst>
              <a:ext uri="{909E8E84-426E-40DD-AFC4-6F175D3DCCD1}">
                <a14:hiddenFill xmlns:a14="http://schemas.microsoft.com/office/drawing/2010/main">
                  <a:solidFill>
                    <a:srgbClr val="FFFFFF"/>
                  </a:solidFill>
                </a14:hiddenFill>
              </a:ext>
            </a:extLst>
          </p:spPr>
        </p:pic>
      </p:grpSp>
      <p:pic>
        <p:nvPicPr>
          <p:cNvPr id="614428" name="Picture 28" descr="volt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19700" y="620713"/>
            <a:ext cx="2482850" cy="4897437"/>
          </a:xfrm>
          <a:prstGeom prst="rect">
            <a:avLst/>
          </a:prstGeom>
          <a:noFill/>
          <a:extLst>
            <a:ext uri="{909E8E84-426E-40DD-AFC4-6F175D3DCCD1}">
              <a14:hiddenFill xmlns:a14="http://schemas.microsoft.com/office/drawing/2010/main">
                <a:solidFill>
                  <a:srgbClr val="FFFFFF"/>
                </a:solidFill>
              </a14:hiddenFill>
            </a:ext>
          </a:extLst>
        </p:spPr>
      </p:pic>
      <p:pic>
        <p:nvPicPr>
          <p:cNvPr id="614429" name="Picture 29" descr="volt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00513" y="6083300"/>
            <a:ext cx="1220787" cy="396875"/>
          </a:xfrm>
          <a:prstGeom prst="rect">
            <a:avLst/>
          </a:prstGeom>
          <a:noFill/>
          <a:extLst>
            <a:ext uri="{909E8E84-426E-40DD-AFC4-6F175D3DCCD1}">
              <a14:hiddenFill xmlns:a14="http://schemas.microsoft.com/office/drawing/2010/main">
                <a:solidFill>
                  <a:srgbClr val="FFFFFF"/>
                </a:solidFill>
              </a14:hiddenFill>
            </a:ext>
          </a:extLst>
        </p:spPr>
      </p:pic>
      <p:pic>
        <p:nvPicPr>
          <p:cNvPr id="614430" name="Picture 30" descr="a4mid"/>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37063" y="281622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614431" name="Picture 31" descr="down"/>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5400000">
            <a:off x="4402138" y="5918200"/>
            <a:ext cx="6572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614432" name="Picture 32" descr="bakgrd fitm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613" y="2646363"/>
            <a:ext cx="701675" cy="822325"/>
          </a:xfrm>
          <a:prstGeom prst="rect">
            <a:avLst/>
          </a:prstGeom>
          <a:noFill/>
          <a:extLst>
            <a:ext uri="{909E8E84-426E-40DD-AFC4-6F175D3DCCD1}">
              <a14:hiddenFill xmlns:a14="http://schemas.microsoft.com/office/drawing/2010/main">
                <a:solidFill>
                  <a:srgbClr val="FFFFFF"/>
                </a:solidFill>
              </a14:hiddenFill>
            </a:ext>
          </a:extLst>
        </p:spPr>
      </p:pic>
      <p:pic>
        <p:nvPicPr>
          <p:cNvPr id="614433" name="Picture 33" descr="down"/>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96075" y="2814638"/>
            <a:ext cx="6445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614434" name="Picture 34" descr="light ha"/>
          <p:cNvPicPr>
            <a:picLocks noChangeAspect="1" noChangeArrowheads="1" noCrop="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3857625" y="2973388"/>
            <a:ext cx="723900" cy="169862"/>
          </a:xfrm>
          <a:prstGeom prst="rect">
            <a:avLst/>
          </a:prstGeom>
          <a:noFill/>
          <a:extLst>
            <a:ext uri="{909E8E84-426E-40DD-AFC4-6F175D3DCCD1}">
              <a14:hiddenFill xmlns:a14="http://schemas.microsoft.com/office/drawing/2010/main">
                <a:solidFill>
                  <a:srgbClr val="FFFFFF"/>
                </a:solidFill>
              </a14:hiddenFill>
            </a:ext>
          </a:extLst>
        </p:spPr>
      </p:pic>
      <p:sp>
        <p:nvSpPr>
          <p:cNvPr id="614435" name="Rectangle 35"/>
          <p:cNvSpPr>
            <a:spLocks noChangeArrowheads="1"/>
          </p:cNvSpPr>
          <p:nvPr/>
        </p:nvSpPr>
        <p:spPr bwMode="auto">
          <a:xfrm>
            <a:off x="755650" y="549275"/>
            <a:ext cx="7935913"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a:solidFill>
                  <a:srgbClr val="FF0066"/>
                </a:solidFill>
                <a:ea typeface="宋体" charset="-122"/>
              </a:rPr>
              <a:t>E</a:t>
            </a:r>
            <a:r>
              <a:rPr lang="en-US" altLang="zh-CN" sz="3200" b="1">
                <a:solidFill>
                  <a:schemeClr val="bg1"/>
                </a:solidFill>
                <a:ea typeface="宋体" charset="-122"/>
              </a:rPr>
              <a:t>lectron</a:t>
            </a:r>
            <a:r>
              <a:rPr lang="en-US" altLang="zh-CN" sz="3200" b="1">
                <a:solidFill>
                  <a:srgbClr val="FF0066"/>
                </a:solidFill>
                <a:ea typeface="宋体" charset="-122"/>
              </a:rPr>
              <a:t> B</a:t>
            </a:r>
            <a:r>
              <a:rPr lang="en-US" altLang="zh-CN" sz="3200" b="1">
                <a:solidFill>
                  <a:schemeClr val="bg1"/>
                </a:solidFill>
                <a:ea typeface="宋体" charset="-122"/>
              </a:rPr>
              <a:t>eam</a:t>
            </a:r>
            <a:r>
              <a:rPr lang="en-US" altLang="zh-CN" sz="3200" b="1">
                <a:solidFill>
                  <a:srgbClr val="FF0066"/>
                </a:solidFill>
                <a:ea typeface="宋体" charset="-122"/>
              </a:rPr>
              <a:t> I</a:t>
            </a:r>
            <a:r>
              <a:rPr lang="en-US" altLang="zh-CN" sz="3200" b="1">
                <a:solidFill>
                  <a:schemeClr val="bg1"/>
                </a:solidFill>
                <a:ea typeface="宋体" charset="-122"/>
              </a:rPr>
              <a:t>on</a:t>
            </a:r>
            <a:r>
              <a:rPr lang="en-US" altLang="zh-CN" sz="3200" b="1">
                <a:solidFill>
                  <a:srgbClr val="FF0066"/>
                </a:solidFill>
                <a:ea typeface="宋体" charset="-122"/>
              </a:rPr>
              <a:t> T</a:t>
            </a:r>
            <a:r>
              <a:rPr lang="en-US" altLang="zh-CN" sz="3200" b="1">
                <a:solidFill>
                  <a:schemeClr val="bg1"/>
                </a:solidFill>
                <a:ea typeface="宋体" charset="-122"/>
              </a:rPr>
              <a:t>rap</a:t>
            </a:r>
            <a:r>
              <a:rPr lang="en-US" altLang="zh-CN" sz="3200" b="1">
                <a:solidFill>
                  <a:srgbClr val="FF0066"/>
                </a:solidFill>
                <a:ea typeface="宋体" charset="-122"/>
              </a:rPr>
              <a:t/>
            </a:r>
            <a:br>
              <a:rPr lang="en-US" altLang="zh-CN" sz="3200" b="1">
                <a:solidFill>
                  <a:srgbClr val="FF0066"/>
                </a:solidFill>
                <a:ea typeface="宋体" charset="-122"/>
              </a:rPr>
            </a:br>
            <a:r>
              <a:rPr lang="en-US" altLang="zh-CN" sz="3200" b="1">
                <a:solidFill>
                  <a:srgbClr val="FF0066"/>
                </a:solidFill>
              </a:rPr>
              <a:t/>
            </a:r>
            <a:br>
              <a:rPr lang="en-US" altLang="zh-CN" sz="3200" b="1">
                <a:solidFill>
                  <a:srgbClr val="FF0066"/>
                </a:solidFill>
              </a:rPr>
            </a:br>
            <a:r>
              <a:rPr lang="en-US" altLang="zh-CN" sz="2800" b="1">
                <a:solidFill>
                  <a:schemeClr val="accent2"/>
                </a:solidFill>
              </a:rPr>
              <a:t>Before EBIT, ions with charge states higher than 30 could be produced only by few high energy accelerators (100MUSD).</a:t>
            </a:r>
            <a:br>
              <a:rPr lang="en-US" altLang="zh-CN" sz="2800" b="1">
                <a:solidFill>
                  <a:schemeClr val="accent2"/>
                </a:solidFill>
              </a:rPr>
            </a:br>
            <a:r>
              <a:rPr lang="en-US" altLang="zh-CN" sz="2800" b="1">
                <a:solidFill>
                  <a:srgbClr val="6600CC"/>
                </a:solidFill>
              </a:rPr>
              <a:t/>
            </a:r>
            <a:br>
              <a:rPr lang="en-US" altLang="zh-CN" sz="2800" b="1">
                <a:solidFill>
                  <a:srgbClr val="6600CC"/>
                </a:solidFill>
              </a:rPr>
            </a:br>
            <a:r>
              <a:rPr lang="en-US" altLang="zh-CN" sz="2800" b="1">
                <a:solidFill>
                  <a:schemeClr val="accent1"/>
                </a:solidFill>
              </a:rPr>
              <a:t>EBIT can easily produce these ions.</a:t>
            </a:r>
            <a:br>
              <a:rPr lang="en-US" altLang="zh-CN" sz="2800" b="1">
                <a:solidFill>
                  <a:schemeClr val="accent1"/>
                </a:solidFill>
              </a:rPr>
            </a:br>
            <a:r>
              <a:rPr lang="en-US" altLang="zh-CN" sz="2800" b="1">
                <a:solidFill>
                  <a:schemeClr val="accent1"/>
                </a:solidFill>
              </a:rPr>
              <a:t>Basically it can produce any charge state of any element (MUSD).</a:t>
            </a:r>
            <a:br>
              <a:rPr lang="en-US" altLang="zh-CN" sz="2800" b="1">
                <a:solidFill>
                  <a:schemeClr val="accent1"/>
                </a:solidFill>
              </a:rPr>
            </a:br>
            <a:r>
              <a:rPr lang="en-US" altLang="zh-CN" sz="2800" b="1">
                <a:solidFill>
                  <a:srgbClr val="6600CC"/>
                </a:solidFill>
              </a:rPr>
              <a:t/>
            </a:r>
            <a:br>
              <a:rPr lang="en-US" altLang="zh-CN" sz="2800" b="1">
                <a:solidFill>
                  <a:srgbClr val="6600CC"/>
                </a:solidFill>
              </a:rPr>
            </a:br>
            <a:r>
              <a:rPr lang="en-US" altLang="zh-CN" sz="2800" b="1">
                <a:solidFill>
                  <a:srgbClr val="B6C61A"/>
                </a:solidFill>
              </a:rPr>
              <a:t>EBIT is an excellent machine both as a light source and ion source of HCI.</a:t>
            </a:r>
            <a:endParaRPr lang="en-US" altLang="zh-CN" sz="2800" b="1">
              <a:solidFill>
                <a:srgbClr val="FF0066"/>
              </a:solidFill>
            </a:endParaRPr>
          </a:p>
        </p:txBody>
      </p:sp>
    </p:spTree>
    <p:extLst>
      <p:ext uri="{BB962C8B-B14F-4D97-AF65-F5344CB8AC3E}">
        <p14:creationId xmlns:p14="http://schemas.microsoft.com/office/powerpoint/2010/main" val="192947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14435"/>
                                        </p:tgtEl>
                                      </p:cBhvr>
                                    </p:animEffect>
                                    <p:set>
                                      <p:cBhvr>
                                        <p:cTn id="7" dur="1" fill="hold">
                                          <p:stCondLst>
                                            <p:cond delay="499"/>
                                          </p:stCondLst>
                                        </p:cTn>
                                        <p:tgtEl>
                                          <p:spTgt spid="614435"/>
                                        </p:tgtEl>
                                        <p:attrNameLst>
                                          <p:attrName>style.visibility</p:attrName>
                                        </p:attrNameLst>
                                      </p:cBhvr>
                                      <p:to>
                                        <p:strVal val="hidden"/>
                                      </p:to>
                                    </p:se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614412"/>
                                        </p:tgtEl>
                                        <p:attrNameLst>
                                          <p:attrName>style.visibility</p:attrName>
                                        </p:attrNameLst>
                                      </p:cBhvr>
                                      <p:to>
                                        <p:strVal val="visible"/>
                                      </p:to>
                                    </p:set>
                                    <p:animEffect transition="in" filter="fade">
                                      <p:cBhvr>
                                        <p:cTn id="11" dur="2000"/>
                                        <p:tgtEl>
                                          <p:spTgt spid="614412"/>
                                        </p:tgtEl>
                                      </p:cBhvr>
                                    </p:animEffect>
                                    <p:anim calcmode="lin" valueType="num">
                                      <p:cBhvr>
                                        <p:cTn id="12" dur="2000" fill="hold"/>
                                        <p:tgtEl>
                                          <p:spTgt spid="614412"/>
                                        </p:tgtEl>
                                        <p:attrNameLst>
                                          <p:attrName>ppt_x</p:attrName>
                                        </p:attrNameLst>
                                      </p:cBhvr>
                                      <p:tavLst>
                                        <p:tav tm="0">
                                          <p:val>
                                            <p:strVal val="#ppt_x"/>
                                          </p:val>
                                        </p:tav>
                                        <p:tav tm="100000">
                                          <p:val>
                                            <p:strVal val="#ppt_x"/>
                                          </p:val>
                                        </p:tav>
                                      </p:tavLst>
                                    </p:anim>
                                    <p:anim calcmode="lin" valueType="num">
                                      <p:cBhvr>
                                        <p:cTn id="13" dur="2000" fill="hold"/>
                                        <p:tgtEl>
                                          <p:spTgt spid="6144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14412"/>
                                        </p:tgtEl>
                                        <p:attrNameLst>
                                          <p:attrName>style.visibility</p:attrName>
                                        </p:attrNameLst>
                                      </p:cBhvr>
                                      <p:to>
                                        <p:strVal val="hidden"/>
                                      </p:to>
                                    </p:set>
                                  </p:subTnLst>
                                </p:cTn>
                              </p:par>
                            </p:childTnLst>
                          </p:cTn>
                        </p:par>
                        <p:par>
                          <p:cTn id="14" fill="hold" nodeType="afterGroup">
                            <p:stCondLst>
                              <p:cond delay="2500"/>
                            </p:stCondLst>
                            <p:childTnLst>
                              <p:par>
                                <p:cTn id="15" presetID="1" presetClass="entr" presetSubtype="0" fill="hold" nodeType="afterEffect">
                                  <p:stCondLst>
                                    <p:cond delay="1000"/>
                                  </p:stCondLst>
                                  <p:childTnLst>
                                    <p:set>
                                      <p:cBhvr>
                                        <p:cTn id="16" dur="1" fill="hold">
                                          <p:stCondLst>
                                            <p:cond delay="0"/>
                                          </p:stCondLst>
                                        </p:cTn>
                                        <p:tgtEl>
                                          <p:spTgt spid="614411"/>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614404"/>
                                        </p:tgtEl>
                                        <p:attrNameLst>
                                          <p:attrName>style.visibility</p:attrName>
                                        </p:attrNameLst>
                                      </p:cBhvr>
                                      <p:to>
                                        <p:strVal val="visible"/>
                                      </p:to>
                                    </p:set>
                                  </p:childTnLst>
                                </p:cTn>
                              </p:par>
                            </p:childTnLst>
                          </p:cTn>
                        </p:par>
                        <p:par>
                          <p:cTn id="19" fill="hold" nodeType="afterGroup">
                            <p:stCondLst>
                              <p:cond delay="3500"/>
                            </p:stCondLst>
                            <p:childTnLst>
                              <p:par>
                                <p:cTn id="20" presetID="1" presetClass="entr" presetSubtype="0" fill="hold" nodeType="afterEffect">
                                  <p:stCondLst>
                                    <p:cond delay="0"/>
                                  </p:stCondLst>
                                  <p:childTnLst>
                                    <p:set>
                                      <p:cBhvr>
                                        <p:cTn id="21" dur="1" fill="hold">
                                          <p:stCondLst>
                                            <p:cond delay="0"/>
                                          </p:stCondLst>
                                        </p:cTn>
                                        <p:tgtEl>
                                          <p:spTgt spid="6144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14409"/>
                                        </p:tgtEl>
                                        <p:attrNameLst>
                                          <p:attrName>style.visibility</p:attrName>
                                        </p:attrNameLst>
                                      </p:cBhvr>
                                      <p:to>
                                        <p:strVal val="visible"/>
                                      </p:to>
                                    </p:set>
                                  </p:childTnLst>
                                </p:cTn>
                              </p:par>
                            </p:childTnLst>
                          </p:cTn>
                        </p:par>
                        <p:par>
                          <p:cTn id="24" fill="hold" nodeType="afterGroup">
                            <p:stCondLst>
                              <p:cond delay="3500"/>
                            </p:stCondLst>
                            <p:childTnLst>
                              <p:par>
                                <p:cTn id="25" presetID="0" presetClass="path" presetSubtype="0" accel="50000" decel="50000" fill="hold" nodeType="afterEffect">
                                  <p:stCondLst>
                                    <p:cond delay="0"/>
                                  </p:stCondLst>
                                  <p:childTnLst>
                                    <p:animMotion origin="layout" path="M -2.5E-6 -3.7037E-7 L -2.5E-6 0.03148 " pathEditMode="relative" rAng="0" ptsTypes="AA">
                                      <p:cBhvr>
                                        <p:cTn id="26" dur="2000" fill="hold"/>
                                        <p:tgtEl>
                                          <p:spTgt spid="614411"/>
                                        </p:tgtEl>
                                        <p:attrNameLst>
                                          <p:attrName>ppt_x</p:attrName>
                                          <p:attrName>ppt_y</p:attrName>
                                        </p:attrNameLst>
                                      </p:cBhvr>
                                      <p:rCtr x="0" y="0"/>
                                    </p:animMotion>
                                  </p:childTnLst>
                                </p:cTn>
                              </p:par>
                              <p:par>
                                <p:cTn id="27" presetID="10" presetClass="exit" presetSubtype="0" fill="hold" nodeType="withEffect">
                                  <p:stCondLst>
                                    <p:cond delay="0"/>
                                  </p:stCondLst>
                                  <p:childTnLst>
                                    <p:animEffect transition="out" filter="fade">
                                      <p:cBhvr>
                                        <p:cTn id="28" dur="3000"/>
                                        <p:tgtEl>
                                          <p:spTgt spid="614411"/>
                                        </p:tgtEl>
                                      </p:cBhvr>
                                    </p:animEffect>
                                    <p:set>
                                      <p:cBhvr>
                                        <p:cTn id="29" dur="1" fill="hold">
                                          <p:stCondLst>
                                            <p:cond delay="2999"/>
                                          </p:stCondLst>
                                        </p:cTn>
                                        <p:tgtEl>
                                          <p:spTgt spid="614411"/>
                                        </p:tgtEl>
                                        <p:attrNameLst>
                                          <p:attrName>style.visibility</p:attrName>
                                        </p:attrNameLst>
                                      </p:cBhvr>
                                      <p:to>
                                        <p:strVal val="hidden"/>
                                      </p:to>
                                    </p:set>
                                  </p:childTnLst>
                                </p:cTn>
                              </p:par>
                            </p:childTnLst>
                          </p:cTn>
                        </p:par>
                        <p:par>
                          <p:cTn id="30" fill="hold" nodeType="afterGroup">
                            <p:stCondLst>
                              <p:cond delay="6500"/>
                            </p:stCondLst>
                            <p:childTnLst>
                              <p:par>
                                <p:cTn id="31" presetID="10" presetClass="exit" presetSubtype="0" fill="hold" nodeType="afterEffect">
                                  <p:stCondLst>
                                    <p:cond delay="500"/>
                                  </p:stCondLst>
                                  <p:childTnLst>
                                    <p:animEffect transition="out" filter="fade">
                                      <p:cBhvr>
                                        <p:cTn id="32" dur="3000"/>
                                        <p:tgtEl>
                                          <p:spTgt spid="614404"/>
                                        </p:tgtEl>
                                      </p:cBhvr>
                                    </p:animEffect>
                                    <p:set>
                                      <p:cBhvr>
                                        <p:cTn id="33" dur="1" fill="hold">
                                          <p:stCondLst>
                                            <p:cond delay="2999"/>
                                          </p:stCondLst>
                                        </p:cTn>
                                        <p:tgtEl>
                                          <p:spTgt spid="614404"/>
                                        </p:tgtEl>
                                        <p:attrNameLst>
                                          <p:attrName>style.visibility</p:attrName>
                                        </p:attrNameLst>
                                      </p:cBhvr>
                                      <p:to>
                                        <p:strVal val="hidden"/>
                                      </p:to>
                                    </p:set>
                                  </p:childTnLst>
                                </p:cTn>
                              </p:par>
                            </p:childTnLst>
                          </p:cTn>
                        </p:par>
                        <p:par>
                          <p:cTn id="34" fill="hold" nodeType="afterGroup">
                            <p:stCondLst>
                              <p:cond delay="10000"/>
                            </p:stCondLst>
                            <p:childTnLst>
                              <p:par>
                                <p:cTn id="35" presetID="63" presetClass="path" presetSubtype="0" accel="50000" decel="50000" fill="hold" nodeType="afterEffect">
                                  <p:stCondLst>
                                    <p:cond delay="1000"/>
                                  </p:stCondLst>
                                  <p:childTnLst>
                                    <p:animMotion origin="layout" path="M -8.33333E-7 -7.40741E-7 L 0.2382 -7.40741E-7 " pathEditMode="relative" rAng="0" ptsTypes="AA">
                                      <p:cBhvr>
                                        <p:cTn id="36" dur="3000" fill="hold"/>
                                        <p:tgtEl>
                                          <p:spTgt spid="614410"/>
                                        </p:tgtEl>
                                        <p:attrNameLst>
                                          <p:attrName>ppt_x</p:attrName>
                                          <p:attrName>ppt_y</p:attrName>
                                        </p:attrNameLst>
                                      </p:cBhvr>
                                      <p:rCtr x="11910" y="0"/>
                                    </p:animMotion>
                                  </p:childTnLst>
                                </p:cTn>
                              </p:par>
                              <p:par>
                                <p:cTn id="37" presetID="55" presetClass="exit" presetSubtype="0" fill="hold" nodeType="withEffect">
                                  <p:stCondLst>
                                    <p:cond delay="1000"/>
                                  </p:stCondLst>
                                  <p:childTnLst>
                                    <p:anim calcmode="lin" valueType="num">
                                      <p:cBhvr>
                                        <p:cTn id="38" dur="2000"/>
                                        <p:tgtEl>
                                          <p:spTgt spid="614409"/>
                                        </p:tgtEl>
                                        <p:attrNameLst>
                                          <p:attrName>ppt_w</p:attrName>
                                        </p:attrNameLst>
                                      </p:cBhvr>
                                      <p:tavLst>
                                        <p:tav tm="0">
                                          <p:val>
                                            <p:strVal val="ppt_w"/>
                                          </p:val>
                                        </p:tav>
                                        <p:tav tm="100000">
                                          <p:val>
                                            <p:strVal val="ppt_w*0.70"/>
                                          </p:val>
                                        </p:tav>
                                      </p:tavLst>
                                    </p:anim>
                                    <p:anim calcmode="lin" valueType="num">
                                      <p:cBhvr>
                                        <p:cTn id="39" dur="2000"/>
                                        <p:tgtEl>
                                          <p:spTgt spid="614409"/>
                                        </p:tgtEl>
                                        <p:attrNameLst>
                                          <p:attrName>ppt_h</p:attrName>
                                        </p:attrNameLst>
                                      </p:cBhvr>
                                      <p:tavLst>
                                        <p:tav tm="0">
                                          <p:val>
                                            <p:strVal val="ppt_h"/>
                                          </p:val>
                                        </p:tav>
                                        <p:tav tm="100000">
                                          <p:val>
                                            <p:strVal val="ppt_h"/>
                                          </p:val>
                                        </p:tav>
                                      </p:tavLst>
                                    </p:anim>
                                    <p:animEffect transition="out" filter="fade">
                                      <p:cBhvr>
                                        <p:cTn id="40" dur="2000"/>
                                        <p:tgtEl>
                                          <p:spTgt spid="614409"/>
                                        </p:tgtEl>
                                      </p:cBhvr>
                                    </p:animEffect>
                                    <p:set>
                                      <p:cBhvr>
                                        <p:cTn id="41" dur="1" fill="hold">
                                          <p:stCondLst>
                                            <p:cond delay="1999"/>
                                          </p:stCondLst>
                                        </p:cTn>
                                        <p:tgtEl>
                                          <p:spTgt spid="614409"/>
                                        </p:tgtEl>
                                        <p:attrNameLst>
                                          <p:attrName>style.visibility</p:attrName>
                                        </p:attrNameLst>
                                      </p:cBhvr>
                                      <p:to>
                                        <p:strVal val="hidden"/>
                                      </p:to>
                                    </p:set>
                                  </p:childTnLst>
                                </p:cTn>
                              </p:par>
                            </p:childTnLst>
                          </p:cTn>
                        </p:par>
                        <p:par>
                          <p:cTn id="42" fill="hold" nodeType="afterGroup">
                            <p:stCondLst>
                              <p:cond delay="14000"/>
                            </p:stCondLst>
                            <p:childTnLst>
                              <p:par>
                                <p:cTn id="43" presetID="10" presetClass="exit" presetSubtype="0" fill="hold" nodeType="afterEffect">
                                  <p:stCondLst>
                                    <p:cond delay="0"/>
                                  </p:stCondLst>
                                  <p:childTnLst>
                                    <p:animEffect transition="out" filter="fade">
                                      <p:cBhvr>
                                        <p:cTn id="44" dur="3000"/>
                                        <p:tgtEl>
                                          <p:spTgt spid="614410"/>
                                        </p:tgtEl>
                                      </p:cBhvr>
                                    </p:animEffect>
                                    <p:set>
                                      <p:cBhvr>
                                        <p:cTn id="45" dur="1" fill="hold">
                                          <p:stCondLst>
                                            <p:cond delay="2999"/>
                                          </p:stCondLst>
                                        </p:cTn>
                                        <p:tgtEl>
                                          <p:spTgt spid="614410"/>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614417"/>
                                        </p:tgtEl>
                                        <p:attrNameLst>
                                          <p:attrName>style.visibility</p:attrName>
                                        </p:attrNameLst>
                                      </p:cBhvr>
                                      <p:to>
                                        <p:strVal val="visible"/>
                                      </p:to>
                                    </p:set>
                                    <p:animEffect transition="in" filter="fade">
                                      <p:cBhvr>
                                        <p:cTn id="48" dur="2000"/>
                                        <p:tgtEl>
                                          <p:spTgt spid="6144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614419"/>
                                        </p:tgtEl>
                                        <p:attrNameLst>
                                          <p:attrName>style.visibility</p:attrName>
                                        </p:attrNameLst>
                                      </p:cBhvr>
                                      <p:to>
                                        <p:strVal val="visible"/>
                                      </p:to>
                                    </p:set>
                                    <p:animEffect transition="in" filter="dissolve">
                                      <p:cBhvr>
                                        <p:cTn id="53" dur="500"/>
                                        <p:tgtEl>
                                          <p:spTgt spid="614419"/>
                                        </p:tgtEl>
                                      </p:cBhvr>
                                    </p:animEffect>
                                  </p:childTnLst>
                                </p:cTn>
                              </p:par>
                            </p:childTnLst>
                          </p:cTn>
                        </p:par>
                        <p:par>
                          <p:cTn id="54" fill="hold" nodeType="afterGroup">
                            <p:stCondLst>
                              <p:cond delay="500"/>
                            </p:stCondLst>
                            <p:childTnLst>
                              <p:par>
                                <p:cTn id="55" presetID="10" presetClass="entr" presetSubtype="0" fill="hold" nodeType="afterEffect">
                                  <p:stCondLst>
                                    <p:cond delay="0"/>
                                  </p:stCondLst>
                                  <p:childTnLst>
                                    <p:set>
                                      <p:cBhvr>
                                        <p:cTn id="56" dur="1" fill="hold">
                                          <p:stCondLst>
                                            <p:cond delay="0"/>
                                          </p:stCondLst>
                                        </p:cTn>
                                        <p:tgtEl>
                                          <p:spTgt spid="614413"/>
                                        </p:tgtEl>
                                        <p:attrNameLst>
                                          <p:attrName>style.visibility</p:attrName>
                                        </p:attrNameLst>
                                      </p:cBhvr>
                                      <p:to>
                                        <p:strVal val="visible"/>
                                      </p:to>
                                    </p:set>
                                    <p:animEffect transition="in" filter="fade">
                                      <p:cBhvr>
                                        <p:cTn id="57" dur="2000"/>
                                        <p:tgtEl>
                                          <p:spTgt spid="614413"/>
                                        </p:tgtEl>
                                      </p:cBhvr>
                                    </p:animEffect>
                                  </p:childTnLst>
                                  <p:subTnLst>
                                    <p:set>
                                      <p:cBhvr override="childStyle">
                                        <p:cTn dur="1" fill="hold" display="0" masterRel="nextClick" afterEffect="1"/>
                                        <p:tgtEl>
                                          <p:spTgt spid="614413"/>
                                        </p:tgtEl>
                                        <p:attrNameLst>
                                          <p:attrName>style.visibility</p:attrName>
                                        </p:attrNameLst>
                                      </p:cBhvr>
                                      <p:to>
                                        <p:strVal val="hidden"/>
                                      </p:to>
                                    </p:set>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14423"/>
                                        </p:tgtEl>
                                        <p:attrNameLst>
                                          <p:attrName>style.visibility</p:attrName>
                                        </p:attrNameLst>
                                      </p:cBhvr>
                                      <p:to>
                                        <p:strVal val="visible"/>
                                      </p:to>
                                    </p:set>
                                    <p:animEffect transition="in" filter="fade">
                                      <p:cBhvr>
                                        <p:cTn id="62" dur="1000"/>
                                        <p:tgtEl>
                                          <p:spTgt spid="614423"/>
                                        </p:tgtEl>
                                      </p:cBhvr>
                                    </p:animEffect>
                                  </p:childTnLst>
                                </p:cTn>
                              </p:par>
                              <p:par>
                                <p:cTn id="63" presetID="55" presetClass="entr" presetSubtype="0" fill="hold" nodeType="withEffect">
                                  <p:stCondLst>
                                    <p:cond delay="500"/>
                                  </p:stCondLst>
                                  <p:childTnLst>
                                    <p:set>
                                      <p:cBhvr>
                                        <p:cTn id="64" dur="1" fill="hold">
                                          <p:stCondLst>
                                            <p:cond delay="0"/>
                                          </p:stCondLst>
                                        </p:cTn>
                                        <p:tgtEl>
                                          <p:spTgt spid="614405"/>
                                        </p:tgtEl>
                                        <p:attrNameLst>
                                          <p:attrName>style.visibility</p:attrName>
                                        </p:attrNameLst>
                                      </p:cBhvr>
                                      <p:to>
                                        <p:strVal val="visible"/>
                                      </p:to>
                                    </p:set>
                                    <p:anim calcmode="lin" valueType="num">
                                      <p:cBhvr>
                                        <p:cTn id="65" dur="1000" fill="hold"/>
                                        <p:tgtEl>
                                          <p:spTgt spid="614405"/>
                                        </p:tgtEl>
                                        <p:attrNameLst>
                                          <p:attrName>ppt_w</p:attrName>
                                        </p:attrNameLst>
                                      </p:cBhvr>
                                      <p:tavLst>
                                        <p:tav tm="0">
                                          <p:val>
                                            <p:strVal val="#ppt_w*0.70"/>
                                          </p:val>
                                        </p:tav>
                                        <p:tav tm="100000">
                                          <p:val>
                                            <p:strVal val="#ppt_w"/>
                                          </p:val>
                                        </p:tav>
                                      </p:tavLst>
                                    </p:anim>
                                    <p:anim calcmode="lin" valueType="num">
                                      <p:cBhvr>
                                        <p:cTn id="66" dur="1000" fill="hold"/>
                                        <p:tgtEl>
                                          <p:spTgt spid="614405"/>
                                        </p:tgtEl>
                                        <p:attrNameLst>
                                          <p:attrName>ppt_h</p:attrName>
                                        </p:attrNameLst>
                                      </p:cBhvr>
                                      <p:tavLst>
                                        <p:tav tm="0">
                                          <p:val>
                                            <p:strVal val="#ppt_h"/>
                                          </p:val>
                                        </p:tav>
                                        <p:tav tm="100000">
                                          <p:val>
                                            <p:strVal val="#ppt_h"/>
                                          </p:val>
                                        </p:tav>
                                      </p:tavLst>
                                    </p:anim>
                                    <p:animEffect transition="in" filter="fade">
                                      <p:cBhvr>
                                        <p:cTn id="67" dur="1000"/>
                                        <p:tgtEl>
                                          <p:spTgt spid="614405"/>
                                        </p:tgtEl>
                                      </p:cBhvr>
                                    </p:animEffect>
                                  </p:childTnLst>
                                </p:cTn>
                              </p:par>
                              <p:par>
                                <p:cTn id="68" presetID="1" presetClass="entr" presetSubtype="0" fill="hold" nodeType="withEffect">
                                  <p:stCondLst>
                                    <p:cond delay="0"/>
                                  </p:stCondLst>
                                  <p:childTnLst>
                                    <p:set>
                                      <p:cBhvr>
                                        <p:cTn id="69" dur="1" fill="hold">
                                          <p:stCondLst>
                                            <p:cond delay="0"/>
                                          </p:stCondLst>
                                        </p:cTn>
                                        <p:tgtEl>
                                          <p:spTgt spid="614416"/>
                                        </p:tgtEl>
                                        <p:attrNameLst>
                                          <p:attrName>style.visibility</p:attrName>
                                        </p:attrNameLst>
                                      </p:cBhvr>
                                      <p:to>
                                        <p:strVal val="visible"/>
                                      </p:to>
                                    </p:set>
                                  </p:childTnLst>
                                </p:cTn>
                              </p:par>
                            </p:childTnLst>
                          </p:cTn>
                        </p:par>
                        <p:par>
                          <p:cTn id="70" fill="hold" nodeType="afterGroup">
                            <p:stCondLst>
                              <p:cond delay="1500"/>
                            </p:stCondLst>
                            <p:childTnLst>
                              <p:par>
                                <p:cTn id="71" presetID="24" presetClass="emph" presetSubtype="0" fill="hold" nodeType="afterEffect">
                                  <p:stCondLst>
                                    <p:cond delay="0"/>
                                  </p:stCondLst>
                                  <p:childTnLst>
                                    <p:animClr clrSpc="hsl" dir="cw">
                                      <p:cBhvr override="childStyle">
                                        <p:cTn id="72" dur="2000" fill="hold"/>
                                        <p:tgtEl>
                                          <p:spTgt spid="614416"/>
                                        </p:tgtEl>
                                        <p:attrNameLst>
                                          <p:attrName>style.color</p:attrName>
                                        </p:attrNameLst>
                                      </p:cBhvr>
                                      <p:by>
                                        <p:hsl h="0" s="-12549" l="-25098"/>
                                      </p:by>
                                    </p:animClr>
                                    <p:animClr clrSpc="hsl" dir="cw">
                                      <p:cBhvr>
                                        <p:cTn id="73" dur="2000" fill="hold"/>
                                        <p:tgtEl>
                                          <p:spTgt spid="614416"/>
                                        </p:tgtEl>
                                        <p:attrNameLst>
                                          <p:attrName>fillcolor</p:attrName>
                                        </p:attrNameLst>
                                      </p:cBhvr>
                                      <p:by>
                                        <p:hsl h="0" s="-12549" l="-25098"/>
                                      </p:by>
                                    </p:animClr>
                                    <p:animClr clrSpc="hsl" dir="cw">
                                      <p:cBhvr>
                                        <p:cTn id="74" dur="2000" fill="hold"/>
                                        <p:tgtEl>
                                          <p:spTgt spid="614416"/>
                                        </p:tgtEl>
                                        <p:attrNameLst>
                                          <p:attrName>stroke.color</p:attrName>
                                        </p:attrNameLst>
                                      </p:cBhvr>
                                      <p:by>
                                        <p:hsl h="0" s="-12549" l="-25098"/>
                                      </p:by>
                                    </p:animClr>
                                    <p:set>
                                      <p:cBhvr>
                                        <p:cTn id="75" dur="2000" fill="hold"/>
                                        <p:tgtEl>
                                          <p:spTgt spid="614416"/>
                                        </p:tgtEl>
                                        <p:attrNameLst>
                                          <p:attrName>fill.type</p:attrName>
                                        </p:attrNameLst>
                                      </p:cBhvr>
                                      <p:to>
                                        <p:strVal val="solid"/>
                                      </p:to>
                                    </p:set>
                                  </p:childTnLst>
                                  <p:subTnLst>
                                    <p:set>
                                      <p:cBhvr override="childStyle">
                                        <p:cTn dur="1" fill="hold" display="0" masterRel="sameClick" afterEffect="1">
                                          <p:stCondLst>
                                            <p:cond evt="end" delay="0">
                                              <p:tn val="71"/>
                                            </p:cond>
                                          </p:stCondLst>
                                        </p:cTn>
                                        <p:tgtEl>
                                          <p:spTgt spid="614416"/>
                                        </p:tgtEl>
                                        <p:attrNameLst>
                                          <p:attrName>style.visibility</p:attrName>
                                        </p:attrNameLst>
                                      </p:cBhvr>
                                      <p:to>
                                        <p:strVal val="hidden"/>
                                      </p:to>
                                    </p:set>
                                  </p:subTnLst>
                                </p:cTn>
                              </p:par>
                            </p:childTnLst>
                          </p:cTn>
                        </p:par>
                        <p:par>
                          <p:cTn id="76" fill="hold" nodeType="afterGroup">
                            <p:stCondLst>
                              <p:cond delay="3500"/>
                            </p:stCondLst>
                            <p:childTnLst>
                              <p:par>
                                <p:cTn id="77" presetID="1" presetClass="entr" presetSubtype="0" fill="hold" nodeType="afterEffect">
                                  <p:stCondLst>
                                    <p:cond delay="0"/>
                                  </p:stCondLst>
                                  <p:childTnLst>
                                    <p:set>
                                      <p:cBhvr>
                                        <p:cTn id="78" dur="1" fill="hold">
                                          <p:stCondLst>
                                            <p:cond delay="0"/>
                                          </p:stCondLst>
                                        </p:cTn>
                                        <p:tgtEl>
                                          <p:spTgt spid="61441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6144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4420"/>
                                        </p:tgtEl>
                                        <p:attrNameLst>
                                          <p:attrName>style.visibility</p:attrName>
                                        </p:attrNameLst>
                                      </p:cBhvr>
                                      <p:to>
                                        <p:strVal val="visible"/>
                                      </p:to>
                                    </p:set>
                                  </p:childTnLst>
                                </p:cTn>
                              </p:par>
                              <p:par>
                                <p:cTn id="85" presetID="10" presetClass="entr" presetSubtype="0" fill="hold" nodeType="withEffect">
                                  <p:stCondLst>
                                    <p:cond delay="0"/>
                                  </p:stCondLst>
                                  <p:childTnLst>
                                    <p:set>
                                      <p:cBhvr>
                                        <p:cTn id="86" dur="1" fill="hold">
                                          <p:stCondLst>
                                            <p:cond delay="0"/>
                                          </p:stCondLst>
                                        </p:cTn>
                                        <p:tgtEl>
                                          <p:spTgt spid="614414"/>
                                        </p:tgtEl>
                                        <p:attrNameLst>
                                          <p:attrName>style.visibility</p:attrName>
                                        </p:attrNameLst>
                                      </p:cBhvr>
                                      <p:to>
                                        <p:strVal val="visible"/>
                                      </p:to>
                                    </p:set>
                                    <p:animEffect transition="in" filter="fade">
                                      <p:cBhvr>
                                        <p:cTn id="87" dur="3000"/>
                                        <p:tgtEl>
                                          <p:spTgt spid="614414"/>
                                        </p:tgtEl>
                                      </p:cBhvr>
                                    </p:animEffect>
                                  </p:childTnLst>
                                </p:cTn>
                              </p:par>
                              <p:par>
                                <p:cTn id="88" presetID="10" presetClass="entr" presetSubtype="0" fill="hold" nodeType="withEffect">
                                  <p:stCondLst>
                                    <p:cond delay="500"/>
                                  </p:stCondLst>
                                  <p:childTnLst>
                                    <p:set>
                                      <p:cBhvr>
                                        <p:cTn id="89" dur="1" fill="hold">
                                          <p:stCondLst>
                                            <p:cond delay="0"/>
                                          </p:stCondLst>
                                        </p:cTn>
                                        <p:tgtEl>
                                          <p:spTgt spid="614403"/>
                                        </p:tgtEl>
                                        <p:attrNameLst>
                                          <p:attrName>style.visibility</p:attrName>
                                        </p:attrNameLst>
                                      </p:cBhvr>
                                      <p:to>
                                        <p:strVal val="visible"/>
                                      </p:to>
                                    </p:set>
                                    <p:animEffect transition="in" filter="fade">
                                      <p:cBhvr>
                                        <p:cTn id="90" dur="2000"/>
                                        <p:tgtEl>
                                          <p:spTgt spid="614403"/>
                                        </p:tgtEl>
                                      </p:cBhvr>
                                    </p:animEffect>
                                  </p:childTnLst>
                                </p:cTn>
                              </p:par>
                              <p:par>
                                <p:cTn id="91" presetID="10" presetClass="entr" presetSubtype="0" fill="hold" nodeType="withEffect">
                                  <p:stCondLst>
                                    <p:cond delay="500"/>
                                  </p:stCondLst>
                                  <p:childTnLst>
                                    <p:set>
                                      <p:cBhvr>
                                        <p:cTn id="92" dur="1" fill="hold">
                                          <p:stCondLst>
                                            <p:cond delay="0"/>
                                          </p:stCondLst>
                                        </p:cTn>
                                        <p:tgtEl>
                                          <p:spTgt spid="614408"/>
                                        </p:tgtEl>
                                        <p:attrNameLst>
                                          <p:attrName>style.visibility</p:attrName>
                                        </p:attrNameLst>
                                      </p:cBhvr>
                                      <p:to>
                                        <p:strVal val="visible"/>
                                      </p:to>
                                    </p:set>
                                    <p:animEffect transition="in" filter="fade">
                                      <p:cBhvr>
                                        <p:cTn id="93" dur="2000"/>
                                        <p:tgtEl>
                                          <p:spTgt spid="614408"/>
                                        </p:tgtEl>
                                      </p:cBhvr>
                                    </p:animEffect>
                                  </p:childTnLst>
                                </p:cTn>
                              </p:par>
                              <p:par>
                                <p:cTn id="94" presetID="10" presetClass="entr" presetSubtype="0" fill="hold" nodeType="withEffect">
                                  <p:stCondLst>
                                    <p:cond delay="1000"/>
                                  </p:stCondLst>
                                  <p:childTnLst>
                                    <p:set>
                                      <p:cBhvr>
                                        <p:cTn id="95" dur="1" fill="hold">
                                          <p:stCondLst>
                                            <p:cond delay="0"/>
                                          </p:stCondLst>
                                        </p:cTn>
                                        <p:tgtEl>
                                          <p:spTgt spid="614430"/>
                                        </p:tgtEl>
                                        <p:attrNameLst>
                                          <p:attrName>style.visibility</p:attrName>
                                        </p:attrNameLst>
                                      </p:cBhvr>
                                      <p:to>
                                        <p:strVal val="visible"/>
                                      </p:to>
                                    </p:set>
                                    <p:animEffect transition="in" filter="fade">
                                      <p:cBhvr>
                                        <p:cTn id="96" dur="2000"/>
                                        <p:tgtEl>
                                          <p:spTgt spid="614430"/>
                                        </p:tgtEl>
                                      </p:cBhvr>
                                    </p:animEffect>
                                  </p:childTnLst>
                                </p:cTn>
                              </p:par>
                            </p:childTnLst>
                          </p:cTn>
                        </p:par>
                        <p:par>
                          <p:cTn id="97" fill="hold" nodeType="afterGroup">
                            <p:stCondLst>
                              <p:cond delay="3000"/>
                            </p:stCondLst>
                            <p:childTnLst>
                              <p:par>
                                <p:cTn id="98" presetID="10" presetClass="entr" presetSubtype="0" fill="hold" nodeType="afterEffect">
                                  <p:stCondLst>
                                    <p:cond delay="500"/>
                                  </p:stCondLst>
                                  <p:childTnLst>
                                    <p:set>
                                      <p:cBhvr>
                                        <p:cTn id="99" dur="1" fill="hold">
                                          <p:stCondLst>
                                            <p:cond delay="0"/>
                                          </p:stCondLst>
                                        </p:cTn>
                                        <p:tgtEl>
                                          <p:spTgt spid="614428"/>
                                        </p:tgtEl>
                                        <p:attrNameLst>
                                          <p:attrName>style.visibility</p:attrName>
                                        </p:attrNameLst>
                                      </p:cBhvr>
                                      <p:to>
                                        <p:strVal val="visible"/>
                                      </p:to>
                                    </p:set>
                                    <p:animEffect transition="in" filter="fade">
                                      <p:cBhvr>
                                        <p:cTn id="100" dur="1000"/>
                                        <p:tgtEl>
                                          <p:spTgt spid="614428"/>
                                        </p:tgtEl>
                                      </p:cBhvr>
                                    </p:animEffect>
                                  </p:childTnLst>
                                </p:cTn>
                              </p:par>
                              <p:par>
                                <p:cTn id="101" presetID="10" presetClass="entr" presetSubtype="0" fill="hold" nodeType="withEffect">
                                  <p:stCondLst>
                                    <p:cond delay="500"/>
                                  </p:stCondLst>
                                  <p:childTnLst>
                                    <p:set>
                                      <p:cBhvr>
                                        <p:cTn id="102" dur="1" fill="hold">
                                          <p:stCondLst>
                                            <p:cond delay="0"/>
                                          </p:stCondLst>
                                        </p:cTn>
                                        <p:tgtEl>
                                          <p:spTgt spid="614429"/>
                                        </p:tgtEl>
                                        <p:attrNameLst>
                                          <p:attrName>style.visibility</p:attrName>
                                        </p:attrNameLst>
                                      </p:cBhvr>
                                      <p:to>
                                        <p:strVal val="visible"/>
                                      </p:to>
                                    </p:set>
                                    <p:animEffect transition="in" filter="fade">
                                      <p:cBhvr>
                                        <p:cTn id="103" dur="2000"/>
                                        <p:tgtEl>
                                          <p:spTgt spid="614429"/>
                                        </p:tgtEl>
                                      </p:cBhvr>
                                    </p:animEffect>
                                  </p:childTnLst>
                                </p:cTn>
                              </p:par>
                              <p:par>
                                <p:cTn id="104" presetID="10" presetClass="entr" presetSubtype="0" fill="hold" nodeType="withEffect">
                                  <p:stCondLst>
                                    <p:cond delay="500"/>
                                  </p:stCondLst>
                                  <p:childTnLst>
                                    <p:set>
                                      <p:cBhvr>
                                        <p:cTn id="105" dur="1" fill="hold">
                                          <p:stCondLst>
                                            <p:cond delay="0"/>
                                          </p:stCondLst>
                                        </p:cTn>
                                        <p:tgtEl>
                                          <p:spTgt spid="614402"/>
                                        </p:tgtEl>
                                        <p:attrNameLst>
                                          <p:attrName>style.visibility</p:attrName>
                                        </p:attrNameLst>
                                      </p:cBhvr>
                                      <p:to>
                                        <p:strVal val="visible"/>
                                      </p:to>
                                    </p:set>
                                    <p:animEffect transition="in" filter="fade">
                                      <p:cBhvr>
                                        <p:cTn id="106" dur="2000"/>
                                        <p:tgtEl>
                                          <p:spTgt spid="614402"/>
                                        </p:tgtEl>
                                      </p:cBhvr>
                                    </p:animEffect>
                                  </p:childTnLst>
                                </p:cTn>
                              </p:par>
                              <p:par>
                                <p:cTn id="107" presetID="10" presetClass="entr" presetSubtype="0" fill="hold" nodeType="withEffect">
                                  <p:stCondLst>
                                    <p:cond delay="500"/>
                                  </p:stCondLst>
                                  <p:childTnLst>
                                    <p:set>
                                      <p:cBhvr>
                                        <p:cTn id="108" dur="1" fill="hold">
                                          <p:stCondLst>
                                            <p:cond delay="0"/>
                                          </p:stCondLst>
                                        </p:cTn>
                                        <p:tgtEl>
                                          <p:spTgt spid="614432"/>
                                        </p:tgtEl>
                                        <p:attrNameLst>
                                          <p:attrName>style.visibility</p:attrName>
                                        </p:attrNameLst>
                                      </p:cBhvr>
                                      <p:to>
                                        <p:strVal val="visible"/>
                                      </p:to>
                                    </p:set>
                                    <p:animEffect transition="in" filter="fade">
                                      <p:cBhvr>
                                        <p:cTn id="109" dur="2000"/>
                                        <p:tgtEl>
                                          <p:spTgt spid="614432"/>
                                        </p:tgtEl>
                                      </p:cBhvr>
                                    </p:animEffect>
                                  </p:childTnLst>
                                </p:cTn>
                              </p:par>
                              <p:par>
                                <p:cTn id="110" presetID="10" presetClass="entr" presetSubtype="0" fill="hold" nodeType="withEffect">
                                  <p:stCondLst>
                                    <p:cond delay="500"/>
                                  </p:stCondLst>
                                  <p:childTnLst>
                                    <p:set>
                                      <p:cBhvr>
                                        <p:cTn id="111" dur="1" fill="hold">
                                          <p:stCondLst>
                                            <p:cond delay="0"/>
                                          </p:stCondLst>
                                        </p:cTn>
                                        <p:tgtEl>
                                          <p:spTgt spid="614431"/>
                                        </p:tgtEl>
                                        <p:attrNameLst>
                                          <p:attrName>style.visibility</p:attrName>
                                        </p:attrNameLst>
                                      </p:cBhvr>
                                      <p:to>
                                        <p:strVal val="visible"/>
                                      </p:to>
                                    </p:set>
                                    <p:animEffect transition="in" filter="fade">
                                      <p:cBhvr>
                                        <p:cTn id="112" dur="2000"/>
                                        <p:tgtEl>
                                          <p:spTgt spid="614431"/>
                                        </p:tgtEl>
                                      </p:cBhvr>
                                    </p:animEffect>
                                  </p:childTnLst>
                                </p:cTn>
                              </p:par>
                              <p:par>
                                <p:cTn id="113" presetID="10" presetClass="entr" presetSubtype="0" fill="hold" nodeType="withEffect">
                                  <p:stCondLst>
                                    <p:cond delay="0"/>
                                  </p:stCondLst>
                                  <p:childTnLst>
                                    <p:set>
                                      <p:cBhvr>
                                        <p:cTn id="114" dur="1" fill="hold">
                                          <p:stCondLst>
                                            <p:cond delay="0"/>
                                          </p:stCondLst>
                                        </p:cTn>
                                        <p:tgtEl>
                                          <p:spTgt spid="614433"/>
                                        </p:tgtEl>
                                        <p:attrNameLst>
                                          <p:attrName>style.visibility</p:attrName>
                                        </p:attrNameLst>
                                      </p:cBhvr>
                                      <p:to>
                                        <p:strVal val="visible"/>
                                      </p:to>
                                    </p:set>
                                    <p:animEffect transition="in" filter="fade">
                                      <p:cBhvr>
                                        <p:cTn id="115" dur="2000"/>
                                        <p:tgtEl>
                                          <p:spTgt spid="614433"/>
                                        </p:tgtEl>
                                      </p:cBhvr>
                                    </p:animEffect>
                                  </p:childTnLst>
                                </p:cTn>
                              </p:par>
                            </p:childTnLst>
                          </p:cTn>
                        </p:par>
                        <p:par>
                          <p:cTn id="116" fill="hold" nodeType="afterGroup">
                            <p:stCondLst>
                              <p:cond delay="5500"/>
                            </p:stCondLst>
                            <p:childTnLst>
                              <p:par>
                                <p:cTn id="117" presetID="10" presetClass="entr" presetSubtype="0" fill="hold" nodeType="afterEffect">
                                  <p:stCondLst>
                                    <p:cond delay="0"/>
                                  </p:stCondLst>
                                  <p:childTnLst>
                                    <p:set>
                                      <p:cBhvr>
                                        <p:cTn id="118" dur="1" fill="hold">
                                          <p:stCondLst>
                                            <p:cond delay="0"/>
                                          </p:stCondLst>
                                        </p:cTn>
                                        <p:tgtEl>
                                          <p:spTgt spid="614434"/>
                                        </p:tgtEl>
                                        <p:attrNameLst>
                                          <p:attrName>style.visibility</p:attrName>
                                        </p:attrNameLst>
                                      </p:cBhvr>
                                      <p:to>
                                        <p:strVal val="visible"/>
                                      </p:to>
                                    </p:set>
                                    <p:animEffect transition="in" filter="fade">
                                      <p:cBhvr>
                                        <p:cTn id="119" dur="2000"/>
                                        <p:tgtEl>
                                          <p:spTgt spid="614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4596"/>
          <p:cNvPicPr>
            <a:picLocks noChangeAspect="1" noChangeArrowheads="1"/>
          </p:cNvPicPr>
          <p:nvPr/>
        </p:nvPicPr>
        <p:blipFill>
          <a:blip r:embed="rId2" cstate="print"/>
          <a:srcRect/>
          <a:stretch>
            <a:fillRect/>
          </a:stretch>
        </p:blipFill>
        <p:spPr bwMode="auto">
          <a:xfrm>
            <a:off x="6115620" y="609600"/>
            <a:ext cx="2647380" cy="2057400"/>
          </a:xfrm>
          <a:prstGeom prst="rect">
            <a:avLst/>
          </a:prstGeom>
          <a:noFill/>
        </p:spPr>
      </p:pic>
      <p:pic>
        <p:nvPicPr>
          <p:cNvPr id="4" name="Picture 3" descr="D:\Shawdream\毕业论文\博士论文_XJ\Figures\图片\fig_PermEBIT.bmp"/>
          <p:cNvPicPr>
            <a:picLocks noChangeAspect="1" noChangeArrowheads="1"/>
          </p:cNvPicPr>
          <p:nvPr/>
        </p:nvPicPr>
        <p:blipFill>
          <a:blip r:embed="rId3" cstate="print"/>
          <a:srcRect l="2271" r="46671" b="27039"/>
          <a:stretch>
            <a:fillRect/>
          </a:stretch>
        </p:blipFill>
        <p:spPr bwMode="auto">
          <a:xfrm>
            <a:off x="152400" y="1447800"/>
            <a:ext cx="2133600" cy="2286525"/>
          </a:xfrm>
          <a:prstGeom prst="rect">
            <a:avLst/>
          </a:prstGeom>
          <a:noFill/>
          <a:ln w="9525">
            <a:noFill/>
            <a:miter lim="800000"/>
            <a:headEnd/>
            <a:tailEnd/>
          </a:ln>
        </p:spPr>
      </p:pic>
      <p:pic>
        <p:nvPicPr>
          <p:cNvPr id="5" name="Picture 2" descr="G:\DCIM\205CDPFQ\IMGA0002.JPG"/>
          <p:cNvPicPr>
            <a:picLocks noChangeAspect="1" noChangeArrowheads="1"/>
          </p:cNvPicPr>
          <p:nvPr/>
        </p:nvPicPr>
        <p:blipFill>
          <a:blip r:embed="rId4" cstate="print"/>
          <a:srcRect/>
          <a:stretch>
            <a:fillRect/>
          </a:stretch>
        </p:blipFill>
        <p:spPr bwMode="auto">
          <a:xfrm>
            <a:off x="76200" y="4071475"/>
            <a:ext cx="3340100" cy="2557925"/>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4981575"/>
            <a:ext cx="3200400" cy="18002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2667000"/>
            <a:ext cx="1769364" cy="2359152"/>
          </a:xfrm>
          <a:prstGeom prst="rect">
            <a:avLst/>
          </a:prstGeom>
        </p:spPr>
      </p:pic>
      <p:sp>
        <p:nvSpPr>
          <p:cNvPr id="9" name="TextBox 8"/>
          <p:cNvSpPr txBox="1"/>
          <p:nvPr/>
        </p:nvSpPr>
        <p:spPr>
          <a:xfrm>
            <a:off x="4267200" y="1367135"/>
            <a:ext cx="1981200" cy="461665"/>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The original </a:t>
            </a:r>
            <a:endParaRPr lang="zh-CN" altLang="en-US" sz="2400" b="1" dirty="0">
              <a:latin typeface="Times New Roman" pitchFamily="18" charset="0"/>
              <a:cs typeface="Times New Roman" pitchFamily="18" charset="0"/>
            </a:endParaRPr>
          </a:p>
        </p:txBody>
      </p:sp>
      <p:sp>
        <p:nvSpPr>
          <p:cNvPr id="10" name="Right Arrow 9"/>
          <p:cNvSpPr/>
          <p:nvPr/>
        </p:nvSpPr>
        <p:spPr>
          <a:xfrm>
            <a:off x="5447387" y="1905000"/>
            <a:ext cx="49621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p:cNvSpPr txBox="1"/>
          <p:nvPr/>
        </p:nvSpPr>
        <p:spPr>
          <a:xfrm>
            <a:off x="2362200" y="1981200"/>
            <a:ext cx="2209800" cy="830997"/>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Permanent magnet EBIT</a:t>
            </a:r>
            <a:endParaRPr lang="zh-CN" altLang="en-US" sz="2400" b="1" dirty="0">
              <a:latin typeface="Times New Roman" pitchFamily="18" charset="0"/>
              <a:cs typeface="Times New Roman" pitchFamily="18" charset="0"/>
            </a:endParaRPr>
          </a:p>
        </p:txBody>
      </p:sp>
      <p:sp>
        <p:nvSpPr>
          <p:cNvPr id="12" name="Left Arrow 11"/>
          <p:cNvSpPr/>
          <p:nvPr/>
        </p:nvSpPr>
        <p:spPr>
          <a:xfrm>
            <a:off x="2438400" y="2805684"/>
            <a:ext cx="67310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4724400" y="3352800"/>
            <a:ext cx="1981200" cy="830997"/>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The new </a:t>
            </a:r>
          </a:p>
          <a:p>
            <a:r>
              <a:rPr lang="en-US" altLang="zh-CN" sz="2400" b="1" dirty="0" smtClean="0">
                <a:latin typeface="Times New Roman" pitchFamily="18" charset="0"/>
                <a:cs typeface="Times New Roman" pitchFamily="18" charset="0"/>
              </a:rPr>
              <a:t>one </a:t>
            </a:r>
            <a:endParaRPr lang="zh-CN" altLang="en-US" sz="2400" b="1" dirty="0">
              <a:latin typeface="Times New Roman" pitchFamily="18" charset="0"/>
              <a:cs typeface="Times New Roman" pitchFamily="18" charset="0"/>
            </a:endParaRPr>
          </a:p>
        </p:txBody>
      </p:sp>
      <p:sp>
        <p:nvSpPr>
          <p:cNvPr id="14" name="Right Arrow 13"/>
          <p:cNvSpPr/>
          <p:nvPr/>
        </p:nvSpPr>
        <p:spPr>
          <a:xfrm>
            <a:off x="5715000" y="3825894"/>
            <a:ext cx="755903" cy="288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152400" y="238780"/>
            <a:ext cx="8534400"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T</a:t>
            </a:r>
            <a:r>
              <a:rPr lang="en-US" sz="2800" dirty="0" smtClean="0">
                <a:solidFill>
                  <a:srgbClr val="FF0000"/>
                </a:solidFill>
                <a:latin typeface="Times New Roman" pitchFamily="18" charset="0"/>
                <a:cs typeface="Times New Roman" pitchFamily="18" charset="0"/>
              </a:rPr>
              <a:t>he Shanghai Electron Beam Ion Traps</a:t>
            </a:r>
          </a:p>
        </p:txBody>
      </p:sp>
      <p:sp>
        <p:nvSpPr>
          <p:cNvPr id="16" name="Down Arrow 15"/>
          <p:cNvSpPr/>
          <p:nvPr/>
        </p:nvSpPr>
        <p:spPr>
          <a:xfrm>
            <a:off x="2971800" y="31242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086600" y="5276671"/>
            <a:ext cx="2057400" cy="1323439"/>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High temperature superconducting</a:t>
            </a:r>
          </a:p>
          <a:p>
            <a:r>
              <a:rPr lang="en-US" sz="2000" b="1" dirty="0" smtClean="0">
                <a:latin typeface="Times New Roman" pitchFamily="18" charset="0"/>
                <a:cs typeface="Times New Roman" pitchFamily="18" charset="0"/>
              </a:rPr>
              <a:t>EBIT</a:t>
            </a:r>
            <a:endParaRPr lang="en-US" sz="2000" b="1" dirty="0">
              <a:latin typeface="Times New Roman" pitchFamily="18" charset="0"/>
              <a:cs typeface="Times New Roman" pitchFamily="18" charset="0"/>
            </a:endParaRPr>
          </a:p>
        </p:txBody>
      </p:sp>
      <p:sp>
        <p:nvSpPr>
          <p:cNvPr id="18" name="Right Arrow 17"/>
          <p:cNvSpPr/>
          <p:nvPr/>
        </p:nvSpPr>
        <p:spPr>
          <a:xfrm rot="10800000">
            <a:off x="7315201" y="6525767"/>
            <a:ext cx="6858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80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11"/>
          <p:cNvSpPr txBox="1">
            <a:spLocks noChangeArrowheads="1"/>
          </p:cNvSpPr>
          <p:nvPr/>
        </p:nvSpPr>
        <p:spPr bwMode="auto">
          <a:xfrm>
            <a:off x="769938" y="44450"/>
            <a:ext cx="7689850" cy="701675"/>
          </a:xfrm>
          <a:prstGeom prst="rect">
            <a:avLst/>
          </a:prstGeom>
          <a:noFill/>
          <a:ln w="9525">
            <a:noFill/>
            <a:miter lim="800000"/>
            <a:headEnd/>
            <a:tailEnd/>
          </a:ln>
        </p:spPr>
        <p:txBody>
          <a:bodyPr>
            <a:spAutoFit/>
          </a:bodyPr>
          <a:lstStyle/>
          <a:p>
            <a:pPr algn="ctr">
              <a:spcBef>
                <a:spcPct val="50000"/>
              </a:spcBef>
            </a:pPr>
            <a:r>
              <a:rPr kumimoji="0" lang="zh-CN" altLang="en-US" sz="4000" b="1">
                <a:solidFill>
                  <a:srgbClr val="CC99FF"/>
                </a:solidFill>
              </a:rPr>
              <a:t>超低能量</a:t>
            </a:r>
            <a:r>
              <a:rPr kumimoji="0" lang="en-US" sz="4000" b="1">
                <a:solidFill>
                  <a:srgbClr val="CC99FF"/>
                </a:solidFill>
              </a:rPr>
              <a:t>EBIT</a:t>
            </a:r>
          </a:p>
        </p:txBody>
      </p:sp>
      <p:sp>
        <p:nvSpPr>
          <p:cNvPr id="677891" name="Text Box 5"/>
          <p:cNvSpPr txBox="1">
            <a:spLocks noChangeArrowheads="1"/>
          </p:cNvSpPr>
          <p:nvPr/>
        </p:nvSpPr>
        <p:spPr bwMode="auto">
          <a:xfrm>
            <a:off x="889000" y="692150"/>
            <a:ext cx="7786688" cy="1236663"/>
          </a:xfrm>
          <a:prstGeom prst="rect">
            <a:avLst/>
          </a:prstGeom>
          <a:solidFill>
            <a:srgbClr val="FFCC00"/>
          </a:solidFill>
          <a:ln w="76200">
            <a:solidFill>
              <a:schemeClr val="bg1"/>
            </a:solidFill>
            <a:miter lim="800000"/>
            <a:headEnd/>
            <a:tailEnd/>
          </a:ln>
        </p:spPr>
        <p:txBody>
          <a:bodyPr>
            <a:spAutoFit/>
          </a:bodyPr>
          <a:lstStyle/>
          <a:p>
            <a:pPr algn="ctr">
              <a:spcBef>
                <a:spcPct val="50000"/>
              </a:spcBef>
            </a:pPr>
            <a:r>
              <a:rPr kumimoji="0" lang="zh-CN" altLang="en-US" sz="2800" b="1">
                <a:solidFill>
                  <a:schemeClr val="bg1"/>
                </a:solidFill>
                <a:ea typeface="华文新魏" pitchFamily="2" charset="-122"/>
              </a:rPr>
              <a:t>目标：为</a:t>
            </a:r>
            <a:r>
              <a:rPr kumimoji="0" lang="en-US" sz="2800" b="1">
                <a:solidFill>
                  <a:schemeClr val="bg1"/>
                </a:solidFill>
                <a:ea typeface="华文新魏" pitchFamily="2" charset="-122"/>
              </a:rPr>
              <a:t>ITER</a:t>
            </a:r>
          </a:p>
          <a:p>
            <a:pPr algn="ctr">
              <a:spcBef>
                <a:spcPct val="50000"/>
              </a:spcBef>
            </a:pPr>
            <a:r>
              <a:rPr kumimoji="0" lang="zh-CN" altLang="en-US" sz="2800" b="1">
                <a:solidFill>
                  <a:schemeClr val="bg1"/>
                </a:solidFill>
                <a:ea typeface="华文新魏" pitchFamily="2" charset="-122"/>
              </a:rPr>
              <a:t>边界等离子体的分解研究服务</a:t>
            </a:r>
            <a:endParaRPr kumimoji="0" lang="en-US" sz="2800" b="1">
              <a:solidFill>
                <a:schemeClr val="bg1"/>
              </a:solidFill>
              <a:ea typeface="华文新魏" pitchFamily="2" charset="-122"/>
            </a:endParaRPr>
          </a:p>
        </p:txBody>
      </p:sp>
      <p:graphicFrame>
        <p:nvGraphicFramePr>
          <p:cNvPr id="677892" name="Group 4"/>
          <p:cNvGraphicFramePr>
            <a:graphicFrameLocks noGrp="1"/>
          </p:cNvGraphicFramePr>
          <p:nvPr/>
        </p:nvGraphicFramePr>
        <p:xfrm>
          <a:off x="1063625" y="1989138"/>
          <a:ext cx="7429500" cy="4502150"/>
        </p:xfrm>
        <a:graphic>
          <a:graphicData uri="http://schemas.openxmlformats.org/drawingml/2006/table">
            <a:tbl>
              <a:tblPr/>
              <a:tblGrid>
                <a:gridCol w="1487488"/>
                <a:gridCol w="3344862"/>
                <a:gridCol w="2597150"/>
              </a:tblGrid>
              <a:tr h="85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国家</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名称</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smtClean="0">
                          <a:ln>
                            <a:noFill/>
                          </a:ln>
                          <a:solidFill>
                            <a:srgbClr val="FF0000"/>
                          </a:solidFill>
                          <a:effectLst/>
                          <a:latin typeface="Arial" charset="0"/>
                          <a:ea typeface="宋体" pitchFamily="2" charset="-122"/>
                        </a:rPr>
                        <a:t>最能极限</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日本</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rgbClr val="FF0000"/>
                          </a:solidFill>
                          <a:effectLst/>
                          <a:latin typeface="Arial" charset="0"/>
                          <a:ea typeface="宋体" pitchFamily="2" charset="-122"/>
                        </a:rPr>
                        <a:t>Cobit</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rgbClr val="FF0000"/>
                          </a:solidFill>
                          <a:effectLst/>
                          <a:latin typeface="Arial" charset="0"/>
                          <a:ea typeface="宋体" pitchFamily="2" charset="-122"/>
                        </a:rPr>
                        <a:t>150eV</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德国</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rgbClr val="FF0000"/>
                          </a:solidFill>
                          <a:effectLst/>
                          <a:latin typeface="Arial" charset="0"/>
                          <a:ea typeface="宋体" pitchFamily="2" charset="-122"/>
                        </a:rPr>
                        <a:t>FLASH-EBIT</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rgbClr val="FF0000"/>
                          </a:solidFill>
                          <a:effectLst/>
                          <a:latin typeface="Arial" charset="0"/>
                          <a:ea typeface="宋体" pitchFamily="2" charset="-122"/>
                        </a:rPr>
                        <a:t>105eV</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德国</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Arial" charset="0"/>
                          <a:ea typeface="宋体" pitchFamily="2" charset="-122"/>
                        </a:rPr>
                        <a:t>Berlin-EBIT</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rgbClr val="FF0000"/>
                          </a:solidFill>
                          <a:effectLst/>
                          <a:latin typeface="Arial" charset="0"/>
                          <a:ea typeface="宋体" pitchFamily="2" charset="-122"/>
                        </a:rPr>
                        <a:t>190eV</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美国</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Arial" charset="0"/>
                          <a:ea typeface="宋体" pitchFamily="2" charset="-122"/>
                        </a:rPr>
                        <a:t>Livermore EBIT</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Arial" charset="0"/>
                          <a:ea typeface="宋体" pitchFamily="2" charset="-122"/>
                        </a:rPr>
                        <a:t>140eV</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中国</a:t>
                      </a: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800" b="1" i="0" u="none" strike="noStrike" cap="none" normalizeH="0" baseline="0" dirty="0" smtClean="0">
                          <a:ln>
                            <a:noFill/>
                          </a:ln>
                          <a:solidFill>
                            <a:srgbClr val="FF0000"/>
                          </a:solidFill>
                          <a:effectLst/>
                          <a:latin typeface="Arial" charset="0"/>
                          <a:ea typeface="宋体" pitchFamily="2" charset="-122"/>
                        </a:rPr>
                        <a:t>中国</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FF0000"/>
                          </a:solidFill>
                          <a:effectLst/>
                          <a:latin typeface="Arial" charset="0"/>
                          <a:ea typeface="宋体" pitchFamily="2" charset="-122"/>
                        </a:rPr>
                        <a:t>SH-</a:t>
                      </a:r>
                      <a:r>
                        <a:rPr kumimoji="1" lang="en-US" sz="1800" b="1" i="0" u="none" strike="noStrike" cap="none" normalizeH="0" baseline="0" dirty="0" err="1" smtClean="0">
                          <a:ln>
                            <a:noFill/>
                          </a:ln>
                          <a:solidFill>
                            <a:srgbClr val="FF0000"/>
                          </a:solidFill>
                          <a:effectLst/>
                          <a:latin typeface="Arial" charset="0"/>
                          <a:ea typeface="宋体" pitchFamily="2" charset="-122"/>
                        </a:rPr>
                        <a:t>PermEBIT</a:t>
                      </a:r>
                      <a:endParaRPr kumimoji="1" lang="en-US" altLang="zh-CN" sz="1800" b="1" i="0" u="none" strike="noStrike" cap="none" normalizeH="0" baseline="0" dirty="0" smtClean="0">
                        <a:ln>
                          <a:noFill/>
                        </a:ln>
                        <a:solidFill>
                          <a:srgbClr val="FF0000"/>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smtClean="0">
                          <a:ln>
                            <a:noFill/>
                          </a:ln>
                          <a:solidFill>
                            <a:srgbClr val="FF0000"/>
                          </a:solidFill>
                          <a:effectLst/>
                          <a:latin typeface="Arial" charset="0"/>
                          <a:ea typeface="宋体" pitchFamily="2" charset="-122"/>
                        </a:rPr>
                        <a:t>SH-</a:t>
                      </a:r>
                      <a:r>
                        <a:rPr kumimoji="1" lang="en-US" altLang="zh-CN" sz="1800" b="1" i="0" u="none" strike="noStrike" cap="none" normalizeH="0" baseline="0" dirty="0" err="1" smtClean="0">
                          <a:ln>
                            <a:noFill/>
                          </a:ln>
                          <a:solidFill>
                            <a:srgbClr val="FF0000"/>
                          </a:solidFill>
                          <a:effectLst/>
                          <a:latin typeface="Arial" charset="0"/>
                          <a:ea typeface="宋体" pitchFamily="2" charset="-122"/>
                        </a:rPr>
                        <a:t>HtscEBIT</a:t>
                      </a:r>
                      <a:endParaRPr kumimoji="1" lang="en-US" altLang="zh-CN" sz="1800" b="1" i="0" u="none" strike="noStrike" cap="none" normalizeH="0" baseline="0" dirty="0" smtClean="0">
                        <a:ln>
                          <a:noFill/>
                        </a:ln>
                        <a:solidFill>
                          <a:srgbClr val="FF0000"/>
                        </a:solidFill>
                        <a:effectLst/>
                        <a:latin typeface="Arial" charset="0"/>
                        <a:ea typeface="宋体" pitchFamily="2" charset="-122"/>
                      </a:endParaRP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rgbClr val="3333FF"/>
                          </a:solidFill>
                          <a:effectLst/>
                          <a:latin typeface="Arial" charset="0"/>
                          <a:ea typeface="宋体" pitchFamily="2" charset="-122"/>
                        </a:rPr>
                        <a:t>60eV</a:t>
                      </a:r>
                      <a:endParaRPr kumimoji="1" lang="en-US" altLang="zh-CN" sz="1800" b="1" i="0" u="none" strike="noStrike" cap="none" normalizeH="0" baseline="0" dirty="0" smtClean="0">
                        <a:ln>
                          <a:noFill/>
                        </a:ln>
                        <a:solidFill>
                          <a:srgbClr val="3333FF"/>
                        </a:solidFill>
                        <a:effectLst/>
                        <a:latin typeface="Arial"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smtClean="0">
                          <a:ln>
                            <a:noFill/>
                          </a:ln>
                          <a:solidFill>
                            <a:srgbClr val="3333FF"/>
                          </a:solidFill>
                          <a:effectLst/>
                          <a:latin typeface="Arial" charset="0"/>
                          <a:ea typeface="宋体" pitchFamily="2" charset="-122"/>
                        </a:rPr>
                        <a:t>30eV</a:t>
                      </a:r>
                    </a:p>
                  </a:txBody>
                  <a:tcPr marL="91472" marR="91472"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77891"/>
                                        </p:tgtEl>
                                        <p:attrNameLst>
                                          <p:attrName>style.visibility</p:attrName>
                                        </p:attrNameLst>
                                      </p:cBhvr>
                                      <p:to>
                                        <p:strVal val="visible"/>
                                      </p:to>
                                    </p:set>
                                    <p:anim calcmode="lin" valueType="num">
                                      <p:cBhvr additive="base">
                                        <p:cTn id="7" dur="1000" fill="hold"/>
                                        <p:tgtEl>
                                          <p:spTgt spid="677891"/>
                                        </p:tgtEl>
                                        <p:attrNameLst>
                                          <p:attrName>ppt_x</p:attrName>
                                        </p:attrNameLst>
                                      </p:cBhvr>
                                      <p:tavLst>
                                        <p:tav tm="0">
                                          <p:val>
                                            <p:strVal val="1+#ppt_w/2"/>
                                          </p:val>
                                        </p:tav>
                                        <p:tav tm="100000">
                                          <p:val>
                                            <p:strVal val="#ppt_x"/>
                                          </p:val>
                                        </p:tav>
                                      </p:tavLst>
                                    </p:anim>
                                    <p:anim calcmode="lin" valueType="num">
                                      <p:cBhvr additive="base">
                                        <p:cTn id="8" dur="1000" fill="hold"/>
                                        <p:tgtEl>
                                          <p:spTgt spid="6778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7924800" cy="3429000"/>
          </a:xfrm>
          <a:prstGeom prst="rect">
            <a:avLst/>
          </a:prstGeom>
        </p:spPr>
        <p:txBody>
          <a:bodyPr wrap="square">
            <a:spAutoFit/>
          </a:bodyPr>
          <a:lstStyle/>
          <a:p>
            <a:pPr algn="just"/>
            <a:r>
              <a:rPr lang="en-US" sz="2400" dirty="0" smtClean="0">
                <a:latin typeface="Times New Roman" pitchFamily="18" charset="0"/>
                <a:cs typeface="Times New Roman" pitchFamily="18" charset="0"/>
              </a:rPr>
              <a:t>Developing an efficient cleaning method for layer removal, or trying to omit carbon as PFM.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second approach would also be the suitable one for a future reactor, as the high C erosion itself is also not tolerable.</a:t>
            </a:r>
          </a:p>
          <a:p>
            <a:pPr algn="just"/>
            <a:r>
              <a:rPr lang="en-US" sz="2400" dirty="0" smtClean="0">
                <a:latin typeface="Times New Roman" pitchFamily="18" charset="0"/>
                <a:cs typeface="Times New Roman" pitchFamily="18" charset="0"/>
              </a:rPr>
              <a:t> </a:t>
            </a:r>
          </a:p>
          <a:p>
            <a:pPr algn="just"/>
            <a:r>
              <a:rPr lang="en-US" sz="2400" dirty="0" smtClean="0">
                <a:solidFill>
                  <a:srgbClr val="3333FF"/>
                </a:solidFill>
                <a:latin typeface="Times New Roman" pitchFamily="18" charset="0"/>
                <a:cs typeface="Times New Roman" pitchFamily="18" charset="0"/>
              </a:rPr>
              <a:t>At the moment, the only material solutions for the first wall armor seem to be tungsten as a coating on low activation steel, or low activation steel alone.</a:t>
            </a:r>
            <a:endParaRPr lang="en-US" sz="2400" dirty="0">
              <a:solidFill>
                <a:srgbClr val="3333FF"/>
              </a:solidFill>
              <a:latin typeface="Times New Roman" pitchFamily="18" charset="0"/>
              <a:cs typeface="Times New Roman" pitchFamily="18" charset="0"/>
            </a:endParaRPr>
          </a:p>
        </p:txBody>
      </p:sp>
      <p:sp>
        <p:nvSpPr>
          <p:cNvPr id="4" name="Rectangle 3"/>
          <p:cNvSpPr/>
          <p:nvPr/>
        </p:nvSpPr>
        <p:spPr>
          <a:xfrm>
            <a:off x="914400" y="5181600"/>
            <a:ext cx="7772400" cy="1219200"/>
          </a:xfrm>
          <a:prstGeom prst="rect">
            <a:avLst/>
          </a:prstGeom>
        </p:spPr>
        <p:txBody>
          <a:bodyPr wrap="square">
            <a:spAutoFit/>
          </a:bodyPr>
          <a:lstStyle/>
          <a:p>
            <a:r>
              <a:rPr lang="en-US" sz="2400" b="1" dirty="0" smtClean="0">
                <a:solidFill>
                  <a:srgbClr val="43CEFF"/>
                </a:solidFill>
                <a:latin typeface="Times New Roman" pitchFamily="18" charset="0"/>
                <a:cs typeface="Times New Roman" pitchFamily="18" charset="0"/>
              </a:rPr>
              <a:t>Tungsten as a plasma facing material in fusion devices</a:t>
            </a:r>
          </a:p>
          <a:p>
            <a:endParaRPr lang="en-US" sz="2400" b="1" dirty="0" smtClean="0">
              <a:solidFill>
                <a:srgbClr val="43CEFF"/>
              </a:solidFill>
              <a:latin typeface="Times New Roman" pitchFamily="18" charset="0"/>
              <a:cs typeface="Times New Roman" pitchFamily="18" charset="0"/>
            </a:endParaRPr>
          </a:p>
          <a:p>
            <a:r>
              <a:rPr lang="en-US" sz="2400" dirty="0" smtClean="0">
                <a:solidFill>
                  <a:srgbClr val="43CEFF"/>
                </a:solidFill>
                <a:latin typeface="Times New Roman" pitchFamily="18" charset="0"/>
                <a:cs typeface="Times New Roman" pitchFamily="18" charset="0"/>
              </a:rPr>
              <a:t>Habilitationsschrift by Rudi Nue (2003).</a:t>
            </a:r>
            <a:endParaRPr lang="en-US" sz="2400" dirty="0">
              <a:solidFill>
                <a:srgbClr val="43CEFF"/>
              </a:solidFill>
              <a:latin typeface="Times New Roman" pitchFamily="18" charset="0"/>
              <a:cs typeface="Times New Roman" pitchFamily="18" charset="0"/>
            </a:endParaRPr>
          </a:p>
        </p:txBody>
      </p:sp>
      <p:sp>
        <p:nvSpPr>
          <p:cNvPr id="5" name="Rectangle 4"/>
          <p:cNvSpPr/>
          <p:nvPr/>
        </p:nvSpPr>
        <p:spPr>
          <a:xfrm>
            <a:off x="609600" y="833735"/>
            <a:ext cx="7239000" cy="461665"/>
          </a:xfrm>
          <a:prstGeom prst="rect">
            <a:avLst/>
          </a:prstGeom>
        </p:spPr>
        <p:txBody>
          <a:bodyPr wrap="square">
            <a:spAutoFit/>
          </a:bodyPr>
          <a:lstStyle/>
          <a:p>
            <a:r>
              <a:rPr lang="en-US" sz="2400" dirty="0" smtClean="0">
                <a:solidFill>
                  <a:srgbClr val="43CEFF"/>
                </a:solidFill>
                <a:latin typeface="Times New Roman" pitchFamily="18" charset="0"/>
                <a:cs typeface="Times New Roman" pitchFamily="18" charset="0"/>
              </a:rPr>
              <a:t>Why we need to worry about Tungsten spectroscopy ?</a:t>
            </a:r>
          </a:p>
        </p:txBody>
      </p:sp>
      <p:sp>
        <p:nvSpPr>
          <p:cNvPr id="2" name="TextBox 1"/>
          <p:cNvSpPr txBox="1"/>
          <p:nvPr/>
        </p:nvSpPr>
        <p:spPr>
          <a:xfrm>
            <a:off x="609600" y="152400"/>
            <a:ext cx="4572000" cy="523220"/>
          </a:xfrm>
          <a:prstGeom prst="rect">
            <a:avLst/>
          </a:prstGeom>
          <a:noFill/>
        </p:spPr>
        <p:txBody>
          <a:bodyPr wrap="square" rtlCol="0">
            <a:spAutoFit/>
          </a:bodyPr>
          <a:lstStyle/>
          <a:p>
            <a:r>
              <a:rPr lang="en-US" altLang="zh-CN" sz="2800" b="1" dirty="0" smtClean="0">
                <a:solidFill>
                  <a:srgbClr val="FF0000"/>
                </a:solidFill>
                <a:latin typeface="Times New Roman" pitchFamily="18" charset="0"/>
                <a:cs typeface="Times New Roman" pitchFamily="18" charset="0"/>
              </a:rPr>
              <a:t>Tungsten Spectroscopy</a:t>
            </a:r>
            <a:endParaRPr lang="zh-CN"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76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a:stretch>
            <a:fillRect/>
          </a:stretch>
        </p:blipFill>
        <p:spPr bwMode="auto">
          <a:xfrm>
            <a:off x="457200" y="990600"/>
            <a:ext cx="3498850" cy="5791200"/>
          </a:xfrm>
          <a:prstGeom prst="rect">
            <a:avLst/>
          </a:prstGeom>
          <a:noFill/>
          <a:ln w="9525">
            <a:noFill/>
            <a:miter lim="800000"/>
            <a:headEnd/>
            <a:tailEnd/>
          </a:ln>
        </p:spPr>
      </p:pic>
      <p:sp>
        <p:nvSpPr>
          <p:cNvPr id="8195" name="Text Box 5"/>
          <p:cNvSpPr txBox="1">
            <a:spLocks noChangeArrowheads="1"/>
          </p:cNvSpPr>
          <p:nvPr/>
        </p:nvSpPr>
        <p:spPr bwMode="auto">
          <a:xfrm>
            <a:off x="4800600" y="3230940"/>
            <a:ext cx="3429000" cy="1200329"/>
          </a:xfrm>
          <a:prstGeom prst="rect">
            <a:avLst/>
          </a:prstGeom>
          <a:noFill/>
          <a:ln w="9525">
            <a:noFill/>
            <a:miter lim="800000"/>
            <a:headEnd/>
            <a:tailEnd/>
          </a:ln>
        </p:spPr>
        <p:txBody>
          <a:bodyPr>
            <a:spAutoFit/>
          </a:bodyPr>
          <a:lstStyle/>
          <a:p>
            <a:pPr algn="just">
              <a:spcBef>
                <a:spcPct val="50000"/>
              </a:spcBef>
            </a:pPr>
            <a:r>
              <a:rPr lang="en-US" altLang="zh-CN" sz="2400" dirty="0">
                <a:solidFill>
                  <a:srgbClr val="43CEFF"/>
                </a:solidFill>
                <a:latin typeface="Times New Roman" pitchFamily="18" charset="0"/>
                <a:cs typeface="Times New Roman" pitchFamily="18" charset="0"/>
              </a:rPr>
              <a:t>The figure is from 1989 and of course the situation is a little better </a:t>
            </a:r>
            <a:r>
              <a:rPr lang="en-US" altLang="zh-CN" sz="2400" dirty="0" smtClean="0">
                <a:solidFill>
                  <a:srgbClr val="43CEFF"/>
                </a:solidFill>
                <a:latin typeface="Times New Roman" pitchFamily="18" charset="0"/>
                <a:cs typeface="Times New Roman" pitchFamily="18" charset="0"/>
              </a:rPr>
              <a:t>now.</a:t>
            </a:r>
            <a:endParaRPr lang="en-US" altLang="zh-CN" sz="2400" dirty="0">
              <a:solidFill>
                <a:srgbClr val="43CEFF"/>
              </a:solidFill>
              <a:latin typeface="Times New Roman" pitchFamily="18" charset="0"/>
              <a:cs typeface="Times New Roman" pitchFamily="18" charset="0"/>
            </a:endParaRPr>
          </a:p>
        </p:txBody>
      </p:sp>
      <p:pic>
        <p:nvPicPr>
          <p:cNvPr id="8196" name="Picture 6"/>
          <p:cNvPicPr>
            <a:picLocks noChangeAspect="1" noChangeArrowheads="1"/>
          </p:cNvPicPr>
          <p:nvPr/>
        </p:nvPicPr>
        <p:blipFill>
          <a:blip r:embed="rId4" cstate="print"/>
          <a:srcRect/>
          <a:stretch>
            <a:fillRect/>
          </a:stretch>
        </p:blipFill>
        <p:spPr bwMode="auto">
          <a:xfrm>
            <a:off x="2971800" y="997708"/>
            <a:ext cx="5410200" cy="1135892"/>
          </a:xfrm>
          <a:prstGeom prst="rect">
            <a:avLst/>
          </a:prstGeom>
          <a:noFill/>
          <a:ln w="9525">
            <a:noFill/>
            <a:miter lim="800000"/>
            <a:headEnd/>
            <a:tailEnd/>
          </a:ln>
        </p:spPr>
      </p:pic>
      <p:sp>
        <p:nvSpPr>
          <p:cNvPr id="5" name="Rectangle 4"/>
          <p:cNvSpPr/>
          <p:nvPr/>
        </p:nvSpPr>
        <p:spPr>
          <a:xfrm>
            <a:off x="381000" y="228600"/>
            <a:ext cx="8305800" cy="461665"/>
          </a:xfrm>
          <a:prstGeom prst="rect">
            <a:avLst/>
          </a:prstGeom>
        </p:spPr>
        <p:txBody>
          <a:bodyPr wrap="square">
            <a:spAutoFit/>
          </a:bodyPr>
          <a:lstStyle/>
          <a:p>
            <a:r>
              <a:rPr lang="en-US" sz="2400" b="1" dirty="0" smtClean="0">
                <a:solidFill>
                  <a:srgbClr val="43CEFF"/>
                </a:solidFill>
                <a:latin typeface="Times New Roman" pitchFamily="18" charset="0"/>
                <a:cs typeface="Times New Roman" pitchFamily="18" charset="0"/>
              </a:rPr>
              <a:t>How much is known concerning the spectroscopy of Tungsten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0" y="570683"/>
            <a:ext cx="6696075" cy="4915717"/>
          </a:xfrm>
          <a:prstGeom prst="rect">
            <a:avLst/>
          </a:prstGeom>
          <a:noFill/>
          <a:ln w="9525">
            <a:noFill/>
            <a:miter lim="800000"/>
            <a:headEnd/>
            <a:tailEnd/>
          </a:ln>
        </p:spPr>
      </p:pic>
      <p:sp>
        <p:nvSpPr>
          <p:cNvPr id="4" name="TextBox 3"/>
          <p:cNvSpPr txBox="1"/>
          <p:nvPr/>
        </p:nvSpPr>
        <p:spPr>
          <a:xfrm>
            <a:off x="457200" y="5498068"/>
            <a:ext cx="8382000" cy="369332"/>
          </a:xfrm>
          <a:prstGeom prst="rect">
            <a:avLst/>
          </a:prstGeom>
          <a:noFill/>
        </p:spPr>
        <p:txBody>
          <a:bodyPr wrap="square" rtlCol="0">
            <a:spAutoFit/>
          </a:bodyPr>
          <a:lstStyle/>
          <a:p>
            <a:r>
              <a:rPr lang="en-US" dirty="0" smtClean="0"/>
              <a:t>N. Nakamura at the International Conference on Atomic and Molecular Data, NIST, 2012 </a:t>
            </a:r>
            <a:endParaRPr lang="en-US" dirty="0"/>
          </a:p>
        </p:txBody>
      </p:sp>
      <p:sp>
        <p:nvSpPr>
          <p:cNvPr id="5" name="TextBox 4"/>
          <p:cNvSpPr txBox="1"/>
          <p:nvPr/>
        </p:nvSpPr>
        <p:spPr>
          <a:xfrm>
            <a:off x="0" y="6019800"/>
            <a:ext cx="9144000" cy="830997"/>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The “bottom line” is that not enough is known about</a:t>
            </a:r>
          </a:p>
          <a:p>
            <a:pPr algn="ctr"/>
            <a:r>
              <a:rPr lang="en-US" sz="2400" b="1" dirty="0" smtClean="0">
                <a:solidFill>
                  <a:srgbClr val="FF0000"/>
                </a:solidFill>
                <a:latin typeface="Times New Roman" pitchFamily="18" charset="0"/>
                <a:cs typeface="Times New Roman" pitchFamily="18" charset="0"/>
              </a:rPr>
              <a:t> Tungsten spectroscopy</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152400" y="0"/>
            <a:ext cx="5181600" cy="461665"/>
          </a:xfrm>
          <a:prstGeom prst="rect">
            <a:avLst/>
          </a:prstGeom>
          <a:noFill/>
        </p:spPr>
        <p:txBody>
          <a:bodyPr wrap="square" rtlCol="0">
            <a:spAutoFit/>
          </a:bodyPr>
          <a:lstStyle/>
          <a:p>
            <a:r>
              <a:rPr lang="en-US" sz="2400" b="1" dirty="0" smtClean="0">
                <a:solidFill>
                  <a:srgbClr val="43CEFF"/>
                </a:solidFill>
                <a:latin typeface="Times New Roman" pitchFamily="18" charset="0"/>
                <a:cs typeface="Times New Roman" pitchFamily="18" charset="0"/>
              </a:rPr>
              <a:t>Tungsten and the NIST data tables</a:t>
            </a:r>
            <a:endParaRPr lang="en-US" sz="2400" b="1" dirty="0">
              <a:solidFill>
                <a:srgbClr val="43CE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999</Words>
  <Application>Microsoft Office PowerPoint</Application>
  <PresentationFormat>On-screen Show (4:3)</PresentationFormat>
  <Paragraphs>154</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 Hutton</cp:lastModifiedBy>
  <cp:revision>86</cp:revision>
  <dcterms:created xsi:type="dcterms:W3CDTF">2006-08-16T00:00:00Z</dcterms:created>
  <dcterms:modified xsi:type="dcterms:W3CDTF">2013-09-03T08:40:33Z</dcterms:modified>
</cp:coreProperties>
</file>